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94" r:id="rId4"/>
    <p:sldId id="260" r:id="rId5"/>
    <p:sldId id="258" r:id="rId6"/>
    <p:sldId id="259" r:id="rId7"/>
    <p:sldId id="295" r:id="rId8"/>
    <p:sldId id="262" r:id="rId9"/>
    <p:sldId id="296" r:id="rId10"/>
    <p:sldId id="263" r:id="rId11"/>
    <p:sldId id="287" r:id="rId12"/>
    <p:sldId id="265" r:id="rId13"/>
    <p:sldId id="268" r:id="rId14"/>
    <p:sldId id="275" r:id="rId15"/>
    <p:sldId id="269" r:id="rId16"/>
    <p:sldId id="272" r:id="rId17"/>
    <p:sldId id="276" r:id="rId18"/>
    <p:sldId id="270" r:id="rId19"/>
    <p:sldId id="271" r:id="rId20"/>
    <p:sldId id="291" r:id="rId21"/>
    <p:sldId id="277" r:id="rId22"/>
    <p:sldId id="274" r:id="rId23"/>
    <p:sldId id="273" r:id="rId24"/>
    <p:sldId id="289" r:id="rId25"/>
    <p:sldId id="290" r:id="rId26"/>
    <p:sldId id="297" r:id="rId27"/>
    <p:sldId id="298" r:id="rId28"/>
    <p:sldId id="299" r:id="rId29"/>
    <p:sldId id="300" r:id="rId30"/>
    <p:sldId id="29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29F0A-1533-4B11-9AC7-26DEDA1E2F5A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D03B3-A61B-444B-B814-D6636971BA6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D03B3-A61B-444B-B814-D6636971BA6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37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B252-B6CB-429F-9696-231987D76ACD}" type="datetime1">
              <a:rPr lang="pt-BR" smtClean="0"/>
              <a:t>17/08/2017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5355-E1D8-47A3-9CBF-72B93A8BF46F}" type="datetime1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DCCA-8162-486A-8375-79DD93C8C199}" type="datetime1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15F4-FDB2-456D-BF6F-25955DFAD0EB}" type="datetime1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DFCF-01B0-4EBD-9369-BCB7315E8296}" type="datetime1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AFD-A9BE-4CD8-AEA9-A2D9509FBC2C}" type="datetime1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33BC-1069-469C-B89B-7382A0AE791B}" type="datetime1">
              <a:rPr lang="pt-BR" smtClean="0"/>
              <a:t>17/08/2017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F4B2-8540-4C8E-90EA-6EF344D18A02}" type="datetime1">
              <a:rPr lang="pt-BR" smtClean="0"/>
              <a:t>17/08/2017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EC2-907B-4A00-A7EA-37B7133FA57F}" type="datetime1">
              <a:rPr lang="pt-BR" smtClean="0"/>
              <a:t>17/08/2017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A986-B28B-4332-9554-730DAEF0A93D}" type="datetime1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5AED-6107-4100-BA41-3F46C2EA3978}" type="datetime1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A4290D-4E4D-4D2F-90E0-FBB33B213F34}" type="datetime1">
              <a:rPr lang="pt-BR" smtClean="0"/>
              <a:t>17/08/2017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0CD07-4663-42C4-9047-A86BA24AFF3A}" type="slidenum">
              <a:rPr lang="pt-BR" smtClean="0"/>
              <a:t>‹#›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CTA Simulator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Aluno:  Leonardo </a:t>
            </a:r>
            <a:r>
              <a:rPr lang="pt-BR" dirty="0" err="1" smtClean="0"/>
              <a:t>Faix</a:t>
            </a:r>
            <a:r>
              <a:rPr lang="pt-BR" dirty="0" smtClean="0"/>
              <a:t> </a:t>
            </a:r>
            <a:r>
              <a:rPr lang="pt-BR" dirty="0" err="1" smtClean="0"/>
              <a:t>Pordeus</a:t>
            </a:r>
            <a:endParaRPr lang="pt-BR" dirty="0" smtClean="0"/>
          </a:p>
          <a:p>
            <a:r>
              <a:rPr lang="pt-BR" dirty="0" smtClean="0"/>
              <a:t>Orientador: Jean Marcelo Simão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dirty="0" smtClean="0"/>
              <a:t>Curitiba</a:t>
            </a:r>
          </a:p>
          <a:p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6926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latin typeface="+mj-lt"/>
              </a:rPr>
              <a:t>Universidade Tecnológica </a:t>
            </a:r>
            <a:r>
              <a:rPr lang="pt-BR" altLang="pt-BR" sz="3200" b="1" dirty="0" smtClean="0">
                <a:latin typeface="+mj-lt"/>
              </a:rPr>
              <a:t>Federal do </a:t>
            </a:r>
            <a:r>
              <a:rPr lang="pt-BR" altLang="pt-BR" sz="3200" b="1" dirty="0">
                <a:latin typeface="+mj-lt"/>
              </a:rPr>
              <a:t>Paraná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cada cruzamento, um número de veículos poderá virar. Este número está relacionado com o atributos </a:t>
            </a:r>
            <a:r>
              <a:rPr lang="pt-BR" dirty="0" err="1" smtClean="0"/>
              <a:t>PercentageOfTurns</a:t>
            </a:r>
            <a:r>
              <a:rPr lang="pt-BR" dirty="0" smtClean="0"/>
              <a:t> de cada sinal de trânsito, onde pode variar de 5% até 35%. </a:t>
            </a:r>
          </a:p>
          <a:p>
            <a:r>
              <a:rPr lang="pt-BR" dirty="0"/>
              <a:t>Cada quadra possui sensores de veículo que monitoram a quantidade de veículos </a:t>
            </a:r>
            <a:r>
              <a:rPr lang="pt-BR" dirty="0" smtClean="0"/>
              <a:t>presentes.</a:t>
            </a:r>
            <a:r>
              <a:rPr lang="pt-BR" dirty="0"/>
              <a:t> Quando o limite de 60% ou 100% é atingido, estes sensores notificam o controlador que então pode vir a mudar o estado dos semáforos afim de otimizar o tráfego.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3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20421"/>
            <a:ext cx="8280921" cy="3712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Controle </a:t>
            </a:r>
            <a:r>
              <a:rPr lang="pt-BR" sz="2800" dirty="0" smtClean="0"/>
              <a:t>independente (IC);</a:t>
            </a:r>
          </a:p>
          <a:p>
            <a:r>
              <a:rPr lang="pt-BR" sz="2800" dirty="0"/>
              <a:t>Controle baseado em </a:t>
            </a:r>
            <a:r>
              <a:rPr lang="pt-BR" sz="2800" dirty="0" smtClean="0"/>
              <a:t>congestionamento (CBCL);</a:t>
            </a:r>
          </a:p>
          <a:p>
            <a:r>
              <a:rPr lang="pt-BR" sz="2800" dirty="0"/>
              <a:t>Controle baseado em tráfego </a:t>
            </a:r>
            <a:r>
              <a:rPr lang="pt-BR" sz="2800" dirty="0" smtClean="0"/>
              <a:t>facilitado (CBTF).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independente (IC);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Cada semáforo tem tempos fixos para cada estado;</a:t>
            </a:r>
          </a:p>
          <a:p>
            <a:r>
              <a:rPr lang="pt-BR" sz="2800" dirty="0" smtClean="0"/>
              <a:t>Não é considerado nenhum atributo dos semáforos vizinhos.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9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Controle independente (IC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9615"/>
            <a:ext cx="8229600" cy="2500532"/>
          </a:xfrm>
          <a:ln>
            <a:solidFill>
              <a:schemeClr val="tx1"/>
            </a:solidFill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2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baseado em congestionamento (CBCL)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Cada quadra possui sensores de veículo que monitoram a quantidade de veículos presentes.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o limite de 60% ou 100% é atingido, estes sensores notificam o controlador que então pode vir a mudar o estado dos semáforos afim de otimizar o </a:t>
            </a:r>
            <a:r>
              <a:rPr lang="pt-BR" dirty="0" smtClean="0"/>
              <a:t>tráfego;</a:t>
            </a:r>
            <a:endParaRPr lang="pt-BR" dirty="0"/>
          </a:p>
          <a:p>
            <a:r>
              <a:rPr lang="pt-BR" dirty="0" smtClean="0"/>
              <a:t>Se o sensor detecta 60% ou 100% de ocupação, e o tempo do semáforo vermelho é menor do que 24s, então o tempo total do semáforo vermelho é ajustado para 30s;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8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Controle baseado em congestionamento (CBCL)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o sensor detecta 60% ou 100% de ocupação, e o tempo do semáforo </a:t>
            </a:r>
            <a:r>
              <a:rPr lang="pt-BR" dirty="0" smtClean="0"/>
              <a:t>vermelho está entre 25s e 39s, o semáforo oposto muda para o estado amarelo e o tempo restante do semáforo no estado vermelho é ajustado para 6;</a:t>
            </a:r>
          </a:p>
          <a:p>
            <a:r>
              <a:rPr lang="pt-BR" dirty="0"/>
              <a:t>Se o sensor detecta 60% ou 100% de ocupação, e o tempo do semáforo vermelho </a:t>
            </a:r>
            <a:r>
              <a:rPr lang="pt-BR" dirty="0" smtClean="0"/>
              <a:t>é maior do que 39s, não é realizada nenhuma alteração.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7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Controle baseado em congestionamento (CBCL)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9" y="1935163"/>
            <a:ext cx="7390761" cy="4389437"/>
          </a:xfrm>
          <a:ln>
            <a:solidFill>
              <a:schemeClr val="tx1"/>
            </a:solidFill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5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baseado em tráfego facilitado (CBTF) – “Onda Verde”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cada semáforo, um de seus sinaleiros, contém uma </a:t>
            </a:r>
            <a:r>
              <a:rPr lang="pt-BR" dirty="0" err="1" smtClean="0"/>
              <a:t>flag</a:t>
            </a:r>
            <a:r>
              <a:rPr lang="pt-BR" dirty="0" smtClean="0"/>
              <a:t> para sinalizar que a rua tem seu tráfego facilitado;</a:t>
            </a:r>
          </a:p>
          <a:p>
            <a:r>
              <a:rPr lang="pt-BR" dirty="0" smtClean="0"/>
              <a:t>Cada semáforo conhece o estado do semáforo anterior;</a:t>
            </a:r>
          </a:p>
          <a:p>
            <a:r>
              <a:rPr lang="pt-BR" dirty="0" smtClean="0"/>
              <a:t>Cada semáforo define seu tempo atual, para sincronização  da “onda verde” com os semáforos anteriores;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Controle baseado em tráfego facilitado (CBTF) – “Onda Verde”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o nível de congestionamento for menor do que 60% o </a:t>
            </a:r>
            <a:r>
              <a:rPr lang="pt-BR" i="1" dirty="0" err="1"/>
              <a:t>delay</a:t>
            </a:r>
            <a:r>
              <a:rPr lang="pt-BR" dirty="0"/>
              <a:t> com relação ao semáforo anterior é de 5s;</a:t>
            </a:r>
          </a:p>
          <a:p>
            <a:r>
              <a:rPr lang="pt-BR" dirty="0"/>
              <a:t>Se o nível de congestionamento </a:t>
            </a:r>
            <a:r>
              <a:rPr lang="pt-BR" dirty="0" smtClean="0"/>
              <a:t>estiver entre 60% e 99% </a:t>
            </a:r>
            <a:r>
              <a:rPr lang="pt-BR" dirty="0"/>
              <a:t>o </a:t>
            </a:r>
            <a:r>
              <a:rPr lang="pt-BR" i="1" dirty="0" err="1"/>
              <a:t>delay</a:t>
            </a:r>
            <a:r>
              <a:rPr lang="pt-BR" dirty="0"/>
              <a:t> com relação ao semáforo anterior é de 0</a:t>
            </a:r>
            <a:r>
              <a:rPr lang="pt-BR" dirty="0" smtClean="0"/>
              <a:t>s</a:t>
            </a:r>
            <a:r>
              <a:rPr lang="pt-BR" dirty="0"/>
              <a:t>;</a:t>
            </a:r>
          </a:p>
          <a:p>
            <a:r>
              <a:rPr lang="pt-BR" dirty="0"/>
              <a:t>Se o nível de congestionamento estiver </a:t>
            </a:r>
            <a:r>
              <a:rPr lang="pt-BR" dirty="0" smtClean="0"/>
              <a:t>for igual a 100% </a:t>
            </a:r>
            <a:r>
              <a:rPr lang="pt-BR" dirty="0"/>
              <a:t>o </a:t>
            </a:r>
            <a:r>
              <a:rPr lang="pt-BR" i="1" dirty="0" err="1"/>
              <a:t>delay</a:t>
            </a:r>
            <a:r>
              <a:rPr lang="pt-BR" dirty="0"/>
              <a:t> com relação ao semáforo anterior é de </a:t>
            </a:r>
            <a:r>
              <a:rPr lang="pt-BR" dirty="0" smtClean="0"/>
              <a:t>-5s</a:t>
            </a:r>
            <a:r>
              <a:rPr lang="pt-BR" dirty="0"/>
              <a:t>;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6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Desenvolver estratégias de controle de semáforos para uma região;</a:t>
            </a:r>
          </a:p>
          <a:p>
            <a:pPr algn="just"/>
            <a:r>
              <a:rPr lang="pt-BR" sz="3200" dirty="0" smtClean="0"/>
              <a:t>Desenvolver um simulador de tráfego para testar e avaliar as estratégias de controle;</a:t>
            </a:r>
          </a:p>
          <a:p>
            <a:pPr algn="just"/>
            <a:r>
              <a:rPr lang="pt-BR" sz="3200" dirty="0" smtClean="0"/>
              <a:t>Comparar o desempenho das estratégias;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1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Controle baseado em tráfego facilitado (CBTF) – “Onda Verde”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7" y="1935163"/>
            <a:ext cx="6881625" cy="4389437"/>
          </a:xfrm>
          <a:ln>
            <a:solidFill>
              <a:schemeClr val="tx1"/>
            </a:solidFill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4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Simulator</a:t>
            </a:r>
          </a:p>
          <a:p>
            <a:r>
              <a:rPr lang="en-US" dirty="0" smtClean="0"/>
              <a:t>Controller</a:t>
            </a:r>
          </a:p>
          <a:p>
            <a:r>
              <a:rPr lang="en-US" dirty="0" smtClean="0"/>
              <a:t>Abstract Factory</a:t>
            </a:r>
          </a:p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7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7" y="0"/>
            <a:ext cx="8390305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218"/>
            <a:ext cx="9144000" cy="455356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424"/>
            <a:ext cx="9144000" cy="206515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4" y="0"/>
            <a:ext cx="6182032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2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26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880855" y="1935162"/>
          <a:ext cx="5382289" cy="4389440"/>
        </p:xfrm>
        <a:graphic>
          <a:graphicData uri="http://schemas.openxmlformats.org/drawingml/2006/table">
            <a:tbl>
              <a:tblPr/>
              <a:tblGrid>
                <a:gridCol w="837100"/>
                <a:gridCol w="2870989"/>
                <a:gridCol w="837100"/>
                <a:gridCol w="837100"/>
              </a:tblGrid>
              <a:tr h="1371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N.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Conceitos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Uso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Onde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rowSpan="9"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Elementares: 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Classes, objetos,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Todos .h e 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Atributos (privados), variáveis e constantes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Todos .h e 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Métodos (com e sem retorno).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Todos .h e 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Métodos (com retorno 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 parâmetro 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Todos .h e 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Métodos recursivos.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Não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Construtores (sem/com parâmetros) e destrutores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Todos .h e 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Classe Principal.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CTA.h/.cpp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Divisão em .h e .cpp.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 projeto.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Relações de: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Associação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Agregação via associação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Agregação propriamente dita.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Herança elementar.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Herança em diversos níveis.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Herança múltipla.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rowSpan="8"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Ponteiros e generalizações: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Operador 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this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Alocação de memória (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&amp; 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delete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Listas Encadeadas (bem Formadas)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Gabaritos/</a:t>
                      </a:r>
                      <a:r>
                        <a:rPr lang="pt-BR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Templates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criada/adaptados pelos autores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Persistência de Objetos 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Texto via Arquivos de Fluxo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Binário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Não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Sobrecarga de: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Construtoras e Métodos.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Operadores (2 tipos de operadores pelo menos)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Virtualidade: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Métodos Virtuais.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Polimorfismo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Métodos Virtuais Puros / Classes Abstratas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32" marR="6532" marT="6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86301" y="1935162"/>
          <a:ext cx="6571397" cy="4389440"/>
        </p:xfrm>
        <a:graphic>
          <a:graphicData uri="http://schemas.openxmlformats.org/drawingml/2006/table">
            <a:tbl>
              <a:tblPr/>
              <a:tblGrid>
                <a:gridCol w="1022040"/>
                <a:gridCol w="3505277"/>
                <a:gridCol w="1022040"/>
                <a:gridCol w="1022040"/>
              </a:tblGrid>
              <a:tr h="167475">
                <a:tc rowSpan="8"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Engenharia de Software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Levantamento de Requisitos Textualmente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E/ou via Diagrama de Casos de Uso em 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UML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Diagrama de Classes em </a:t>
                      </a:r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UML</a:t>
                      </a: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Diagrama de Atividades em </a:t>
                      </a:r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UML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Não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E/ou Fluxograma.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86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Outros diagramas em 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UML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Diag. de Estados, Diag. de Seqüência, Diag. de Pacotes etc.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Diagrama de Estados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E/ou outros diagramas estabelecidos, como Diag. de Fluxo de Dados (DFD) ou Diag. em SysML (Diag. de Requisitos,. de Blocos etc).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Biblioteca Gráfica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Funcionalidades Elementares.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Funcionalidades Avançadas como: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tratamento de colisões </a:t>
                      </a:r>
                    </a:p>
                  </a:txBody>
                  <a:tcPr marL="717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duplo 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buffer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7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especificar aqui outras</a:t>
                      </a:r>
                    </a:p>
                  </a:txBody>
                  <a:tcPr marL="717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Obs.: especificar quais funcionalidades.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Interdisciplinaridades por meio da utilização de Conceitos de Matemática, Física etc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Ensino Médio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Ensino Superior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Obs.: especificar quais Conceitos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Organizadores: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Espaço de Nomes (</a:t>
                      </a:r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Namespace</a:t>
                      </a: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criada pelos autores.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Classes aninhadas.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Estáticos e String: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Atributos estáticos e chamadas estáticas de métodos.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classe Pré-definida String.Conceito.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7699" y="2544921"/>
          <a:ext cx="7848602" cy="3169920"/>
        </p:xfrm>
        <a:graphic>
          <a:graphicData uri="http://schemas.openxmlformats.org/drawingml/2006/table">
            <a:tbl>
              <a:tblPr/>
              <a:tblGrid>
                <a:gridCol w="1220682"/>
                <a:gridCol w="4186556"/>
                <a:gridCol w="1220682"/>
                <a:gridCol w="1220682"/>
              </a:tblGrid>
              <a:tr h="200025"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Standard Template Library</a:t>
                      </a:r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(STL)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Vector da STL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(p/ objetos ou ponteiros de objetos de classes definidos pelos autores).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List da STL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(p/ objetos ou ponteiros de objetos de classes definidos pelos autores).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Pilhas, Filas, Bifilas, Filas de Prioridade, Conjuntos, Multi-Conjuntos, Mapas </a:t>
                      </a:r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ou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Multi-Mapas*.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*Obs.: Listar apenas os utilizados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Programação orientada a eventos e visual: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Objetos gráficos como formulários, botões etc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*Obs.: Listar apenas os utilizados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Windows Forms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Programação concorrente: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Linhas de Execução (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Threads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utilizando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Posix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C-Run-Time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ou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Win32API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Mutex, Semáforos,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ou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Troca de mensagens.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Threads</a:t>
                      </a: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no âmbito da Orientação a Objetos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93,8% dos conceitos utilizados;</a:t>
            </a:r>
          </a:p>
          <a:p>
            <a:r>
              <a:rPr lang="pt-BR" dirty="0" smtClean="0"/>
              <a:t>Todos os grandes tópicos foram utilizados.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6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200" dirty="0"/>
              <a:t>Avaliar e comparar a complexidade do processo de desenvolvimento do software, quando desenvolvido em paradigmas </a:t>
            </a:r>
            <a:r>
              <a:rPr lang="pt-BR" sz="3200" dirty="0" smtClean="0"/>
              <a:t>diferentes (Paradigma Imperativo e Paradigma Orientado a Notificações);</a:t>
            </a:r>
            <a:endParaRPr lang="pt-BR" sz="3200" dirty="0"/>
          </a:p>
          <a:p>
            <a:pPr algn="just"/>
            <a:r>
              <a:rPr lang="pt-BR" sz="3200" dirty="0"/>
              <a:t>Desenvolver uma interface gráfica.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3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</a:t>
            </a:r>
          </a:p>
          <a:p>
            <a:r>
              <a:rPr lang="en-US" dirty="0" smtClean="0"/>
              <a:t>Lane </a:t>
            </a:r>
          </a:p>
          <a:p>
            <a:r>
              <a:rPr lang="en-US" dirty="0" smtClean="0"/>
              <a:t>Block</a:t>
            </a:r>
          </a:p>
          <a:p>
            <a:r>
              <a:rPr lang="en-US" dirty="0" smtClean="0"/>
              <a:t>Intersection</a:t>
            </a:r>
          </a:p>
          <a:p>
            <a:r>
              <a:rPr lang="en-US" dirty="0" smtClean="0"/>
              <a:t>Traffic Lights</a:t>
            </a:r>
          </a:p>
          <a:p>
            <a:r>
              <a:rPr lang="en-US" dirty="0" smtClean="0"/>
              <a:t>Semaphore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6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Simulada</a:t>
            </a:r>
            <a:endParaRPr lang="pt-BR" dirty="0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1859872" y="1794624"/>
            <a:ext cx="5486400" cy="4730720"/>
            <a:chOff x="0" y="0"/>
            <a:chExt cx="53379" cy="50871"/>
          </a:xfrm>
        </p:grpSpPr>
        <p:cxnSp>
          <p:nvCxnSpPr>
            <p:cNvPr id="69" name="Straight Connector 27"/>
            <p:cNvCxnSpPr>
              <a:cxnSpLocks noChangeShapeType="1"/>
            </p:cNvCxnSpPr>
            <p:nvPr/>
          </p:nvCxnSpPr>
          <p:spPr bwMode="auto">
            <a:xfrm>
              <a:off x="4170" y="6729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28"/>
            <p:cNvCxnSpPr>
              <a:cxnSpLocks noChangeShapeType="1"/>
            </p:cNvCxnSpPr>
            <p:nvPr/>
          </p:nvCxnSpPr>
          <p:spPr bwMode="auto">
            <a:xfrm>
              <a:off x="4170" y="10880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30"/>
            <p:cNvCxnSpPr>
              <a:cxnSpLocks noChangeShapeType="1"/>
            </p:cNvCxnSpPr>
            <p:nvPr/>
          </p:nvCxnSpPr>
          <p:spPr bwMode="auto">
            <a:xfrm>
              <a:off x="4170" y="15030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31"/>
            <p:cNvCxnSpPr>
              <a:cxnSpLocks noChangeShapeType="1"/>
            </p:cNvCxnSpPr>
            <p:nvPr/>
          </p:nvCxnSpPr>
          <p:spPr bwMode="auto">
            <a:xfrm>
              <a:off x="4170" y="1918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32"/>
            <p:cNvCxnSpPr>
              <a:cxnSpLocks noChangeShapeType="1"/>
            </p:cNvCxnSpPr>
            <p:nvPr/>
          </p:nvCxnSpPr>
          <p:spPr bwMode="auto">
            <a:xfrm>
              <a:off x="4170" y="23332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33"/>
            <p:cNvCxnSpPr>
              <a:cxnSpLocks noChangeShapeType="1"/>
            </p:cNvCxnSpPr>
            <p:nvPr/>
          </p:nvCxnSpPr>
          <p:spPr bwMode="auto">
            <a:xfrm>
              <a:off x="4170" y="27483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34"/>
            <p:cNvCxnSpPr>
              <a:cxnSpLocks noChangeShapeType="1"/>
            </p:cNvCxnSpPr>
            <p:nvPr/>
          </p:nvCxnSpPr>
          <p:spPr bwMode="auto">
            <a:xfrm>
              <a:off x="4170" y="31634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35"/>
            <p:cNvCxnSpPr>
              <a:cxnSpLocks noChangeShapeType="1"/>
            </p:cNvCxnSpPr>
            <p:nvPr/>
          </p:nvCxnSpPr>
          <p:spPr bwMode="auto">
            <a:xfrm>
              <a:off x="4170" y="35785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36"/>
            <p:cNvCxnSpPr>
              <a:cxnSpLocks noChangeShapeType="1"/>
            </p:cNvCxnSpPr>
            <p:nvPr/>
          </p:nvCxnSpPr>
          <p:spPr bwMode="auto">
            <a:xfrm>
              <a:off x="4170" y="39936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37"/>
            <p:cNvCxnSpPr>
              <a:cxnSpLocks noChangeShapeType="1"/>
            </p:cNvCxnSpPr>
            <p:nvPr/>
          </p:nvCxnSpPr>
          <p:spPr bwMode="auto">
            <a:xfrm>
              <a:off x="4170" y="44087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38"/>
            <p:cNvCxnSpPr>
              <a:cxnSpLocks noChangeShapeType="1"/>
            </p:cNvCxnSpPr>
            <p:nvPr/>
          </p:nvCxnSpPr>
          <p:spPr bwMode="auto">
            <a:xfrm rot="5400000">
              <a:off x="2596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39"/>
            <p:cNvCxnSpPr>
              <a:cxnSpLocks noChangeShapeType="1"/>
            </p:cNvCxnSpPr>
            <p:nvPr/>
          </p:nvCxnSpPr>
          <p:spPr bwMode="auto">
            <a:xfrm rot="5400000">
              <a:off x="6734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40"/>
            <p:cNvCxnSpPr>
              <a:cxnSpLocks noChangeShapeType="1"/>
            </p:cNvCxnSpPr>
            <p:nvPr/>
          </p:nvCxnSpPr>
          <p:spPr bwMode="auto">
            <a:xfrm rot="5400000">
              <a:off x="10871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41"/>
            <p:cNvCxnSpPr>
              <a:cxnSpLocks noChangeShapeType="1"/>
            </p:cNvCxnSpPr>
            <p:nvPr/>
          </p:nvCxnSpPr>
          <p:spPr bwMode="auto">
            <a:xfrm rot="5400000">
              <a:off x="15009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42"/>
            <p:cNvCxnSpPr>
              <a:cxnSpLocks noChangeShapeType="1"/>
            </p:cNvCxnSpPr>
            <p:nvPr/>
          </p:nvCxnSpPr>
          <p:spPr bwMode="auto">
            <a:xfrm rot="5400000">
              <a:off x="-13953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43"/>
            <p:cNvCxnSpPr>
              <a:cxnSpLocks noChangeShapeType="1"/>
            </p:cNvCxnSpPr>
            <p:nvPr/>
          </p:nvCxnSpPr>
          <p:spPr bwMode="auto">
            <a:xfrm rot="5400000">
              <a:off x="23283" y="25408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-1541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45"/>
            <p:cNvCxnSpPr>
              <a:cxnSpLocks noChangeShapeType="1"/>
            </p:cNvCxnSpPr>
            <p:nvPr/>
          </p:nvCxnSpPr>
          <p:spPr bwMode="auto">
            <a:xfrm rot="5400000">
              <a:off x="-5679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46"/>
            <p:cNvCxnSpPr>
              <a:cxnSpLocks noChangeShapeType="1"/>
            </p:cNvCxnSpPr>
            <p:nvPr/>
          </p:nvCxnSpPr>
          <p:spPr bwMode="auto">
            <a:xfrm rot="5400000">
              <a:off x="-9816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47"/>
            <p:cNvCxnSpPr>
              <a:cxnSpLocks noChangeShapeType="1"/>
            </p:cNvCxnSpPr>
            <p:nvPr/>
          </p:nvCxnSpPr>
          <p:spPr bwMode="auto">
            <a:xfrm rot="5400000">
              <a:off x="19146" y="25161"/>
              <a:ext cx="46316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TextBox 26"/>
            <p:cNvSpPr txBox="1">
              <a:spLocks noChangeArrowheads="1"/>
            </p:cNvSpPr>
            <p:nvPr/>
          </p:nvSpPr>
          <p:spPr bwMode="auto">
            <a:xfrm>
              <a:off x="0" y="4139"/>
              <a:ext cx="3276" cy="4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A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B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C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D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E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F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G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H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I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J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Box 27"/>
            <p:cNvSpPr txBox="1">
              <a:spLocks noChangeArrowheads="1"/>
            </p:cNvSpPr>
            <p:nvPr/>
          </p:nvSpPr>
          <p:spPr bwMode="auto">
            <a:xfrm>
              <a:off x="7337" y="0"/>
              <a:ext cx="46042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1     2      3      4      5      6      7      8      9     10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49566" y="5255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TextBox 30"/>
            <p:cNvSpPr txBox="1">
              <a:spLocks noChangeArrowheads="1"/>
            </p:cNvSpPr>
            <p:nvPr/>
          </p:nvSpPr>
          <p:spPr bwMode="auto">
            <a:xfrm>
              <a:off x="49566" y="9321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TextBox 31"/>
            <p:cNvSpPr txBox="1">
              <a:spLocks noChangeArrowheads="1"/>
            </p:cNvSpPr>
            <p:nvPr/>
          </p:nvSpPr>
          <p:spPr bwMode="auto">
            <a:xfrm>
              <a:off x="49566" y="17649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TextBox 32"/>
            <p:cNvSpPr txBox="1">
              <a:spLocks noChangeArrowheads="1"/>
            </p:cNvSpPr>
            <p:nvPr/>
          </p:nvSpPr>
          <p:spPr bwMode="auto">
            <a:xfrm>
              <a:off x="49566" y="26074"/>
              <a:ext cx="3416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TextBox 33"/>
            <p:cNvSpPr txBox="1">
              <a:spLocks noChangeArrowheads="1"/>
            </p:cNvSpPr>
            <p:nvPr/>
          </p:nvSpPr>
          <p:spPr bwMode="auto">
            <a:xfrm>
              <a:off x="49566" y="34245"/>
              <a:ext cx="3416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TextBox 34"/>
            <p:cNvSpPr txBox="1">
              <a:spLocks noChangeArrowheads="1"/>
            </p:cNvSpPr>
            <p:nvPr/>
          </p:nvSpPr>
          <p:spPr bwMode="auto">
            <a:xfrm>
              <a:off x="49566" y="42546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TextBox 35"/>
            <p:cNvSpPr txBox="1">
              <a:spLocks noChangeArrowheads="1"/>
            </p:cNvSpPr>
            <p:nvPr/>
          </p:nvSpPr>
          <p:spPr bwMode="auto">
            <a:xfrm>
              <a:off x="2554" y="5189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TextBox 36"/>
            <p:cNvSpPr txBox="1">
              <a:spLocks noChangeArrowheads="1"/>
            </p:cNvSpPr>
            <p:nvPr/>
          </p:nvSpPr>
          <p:spPr bwMode="auto">
            <a:xfrm>
              <a:off x="2554" y="13517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TextBox 37"/>
            <p:cNvSpPr txBox="1">
              <a:spLocks noChangeArrowheads="1"/>
            </p:cNvSpPr>
            <p:nvPr/>
          </p:nvSpPr>
          <p:spPr bwMode="auto">
            <a:xfrm>
              <a:off x="2554" y="2194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TextBox 38"/>
            <p:cNvSpPr txBox="1">
              <a:spLocks noChangeArrowheads="1"/>
            </p:cNvSpPr>
            <p:nvPr/>
          </p:nvSpPr>
          <p:spPr bwMode="auto">
            <a:xfrm>
              <a:off x="2554" y="30113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" name="TextBox 39"/>
            <p:cNvSpPr txBox="1">
              <a:spLocks noChangeArrowheads="1"/>
            </p:cNvSpPr>
            <p:nvPr/>
          </p:nvSpPr>
          <p:spPr bwMode="auto">
            <a:xfrm>
              <a:off x="2554" y="38414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2" name="TextBox 40"/>
            <p:cNvSpPr txBox="1">
              <a:spLocks noChangeArrowheads="1"/>
            </p:cNvSpPr>
            <p:nvPr/>
          </p:nvSpPr>
          <p:spPr bwMode="auto">
            <a:xfrm>
              <a:off x="11617" y="4798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3" name="TextBox 41"/>
            <p:cNvSpPr txBox="1">
              <a:spLocks noChangeArrowheads="1"/>
            </p:cNvSpPr>
            <p:nvPr/>
          </p:nvSpPr>
          <p:spPr bwMode="auto">
            <a:xfrm>
              <a:off x="19892" y="4798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4" name="TextBox 42"/>
            <p:cNvSpPr txBox="1">
              <a:spLocks noChangeArrowheads="1"/>
            </p:cNvSpPr>
            <p:nvPr/>
          </p:nvSpPr>
          <p:spPr bwMode="auto">
            <a:xfrm>
              <a:off x="28167" y="4798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5" name="TextBox 43"/>
            <p:cNvSpPr txBox="1">
              <a:spLocks noChangeArrowheads="1"/>
            </p:cNvSpPr>
            <p:nvPr/>
          </p:nvSpPr>
          <p:spPr bwMode="auto">
            <a:xfrm>
              <a:off x="36402" y="4798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44756" y="47982"/>
              <a:ext cx="3416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7" name="TextBox 45"/>
            <p:cNvSpPr txBox="1">
              <a:spLocks noChangeArrowheads="1"/>
            </p:cNvSpPr>
            <p:nvPr/>
          </p:nvSpPr>
          <p:spPr bwMode="auto">
            <a:xfrm>
              <a:off x="7580" y="2802"/>
              <a:ext cx="3416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8" name="TextBox 46"/>
            <p:cNvSpPr txBox="1">
              <a:spLocks noChangeArrowheads="1"/>
            </p:cNvSpPr>
            <p:nvPr/>
          </p:nvSpPr>
          <p:spPr bwMode="auto">
            <a:xfrm>
              <a:off x="15855" y="2802"/>
              <a:ext cx="3416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9" name="TextBox 47"/>
            <p:cNvSpPr txBox="1">
              <a:spLocks noChangeArrowheads="1"/>
            </p:cNvSpPr>
            <p:nvPr/>
          </p:nvSpPr>
          <p:spPr bwMode="auto">
            <a:xfrm>
              <a:off x="24129" y="2802"/>
              <a:ext cx="3417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0" name="TextBox 48"/>
            <p:cNvSpPr txBox="1">
              <a:spLocks noChangeArrowheads="1"/>
            </p:cNvSpPr>
            <p:nvPr/>
          </p:nvSpPr>
          <p:spPr bwMode="auto">
            <a:xfrm>
              <a:off x="32365" y="2802"/>
              <a:ext cx="3416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1" name="TextBox 49"/>
            <p:cNvSpPr txBox="1">
              <a:spLocks noChangeArrowheads="1"/>
            </p:cNvSpPr>
            <p:nvPr/>
          </p:nvSpPr>
          <p:spPr bwMode="auto">
            <a:xfrm>
              <a:off x="40718" y="2802"/>
              <a:ext cx="3417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 2"/>
                </a:rPr>
                <a:t>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2" name="TextBox 50"/>
            <p:cNvSpPr txBox="1">
              <a:spLocks noChangeArrowheads="1"/>
            </p:cNvSpPr>
            <p:nvPr/>
          </p:nvSpPr>
          <p:spPr bwMode="auto">
            <a:xfrm>
              <a:off x="49566" y="13478"/>
              <a:ext cx="3416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3" name="TextBox 51"/>
            <p:cNvSpPr txBox="1">
              <a:spLocks noChangeArrowheads="1"/>
            </p:cNvSpPr>
            <p:nvPr/>
          </p:nvSpPr>
          <p:spPr bwMode="auto">
            <a:xfrm>
              <a:off x="49566" y="21861"/>
              <a:ext cx="3416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4" name="TextBox 52"/>
            <p:cNvSpPr txBox="1">
              <a:spLocks noChangeArrowheads="1"/>
            </p:cNvSpPr>
            <p:nvPr/>
          </p:nvSpPr>
          <p:spPr bwMode="auto">
            <a:xfrm>
              <a:off x="49566" y="30286"/>
              <a:ext cx="3416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5" name="TextBox 53"/>
            <p:cNvSpPr txBox="1">
              <a:spLocks noChangeArrowheads="1"/>
            </p:cNvSpPr>
            <p:nvPr/>
          </p:nvSpPr>
          <p:spPr bwMode="auto">
            <a:xfrm>
              <a:off x="49566" y="38395"/>
              <a:ext cx="3416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6" name="TextBox 54"/>
            <p:cNvSpPr txBox="1">
              <a:spLocks noChangeArrowheads="1"/>
            </p:cNvSpPr>
            <p:nvPr/>
          </p:nvSpPr>
          <p:spPr bwMode="auto">
            <a:xfrm>
              <a:off x="2553" y="9522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7" name="TextBox 55"/>
            <p:cNvSpPr txBox="1">
              <a:spLocks noChangeArrowheads="1"/>
            </p:cNvSpPr>
            <p:nvPr/>
          </p:nvSpPr>
          <p:spPr bwMode="auto">
            <a:xfrm>
              <a:off x="2553" y="17746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8" name="TextBox 56"/>
            <p:cNvSpPr txBox="1">
              <a:spLocks noChangeArrowheads="1"/>
            </p:cNvSpPr>
            <p:nvPr/>
          </p:nvSpPr>
          <p:spPr bwMode="auto">
            <a:xfrm>
              <a:off x="2553" y="26129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9" name="TextBox 57"/>
            <p:cNvSpPr txBox="1">
              <a:spLocks noChangeArrowheads="1"/>
            </p:cNvSpPr>
            <p:nvPr/>
          </p:nvSpPr>
          <p:spPr bwMode="auto">
            <a:xfrm>
              <a:off x="2553" y="34554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0" name="TextBox 58"/>
            <p:cNvSpPr txBox="1">
              <a:spLocks noChangeArrowheads="1"/>
            </p:cNvSpPr>
            <p:nvPr/>
          </p:nvSpPr>
          <p:spPr bwMode="auto">
            <a:xfrm>
              <a:off x="2553" y="42663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1" name="TextBox 59"/>
            <p:cNvSpPr txBox="1">
              <a:spLocks noChangeArrowheads="1"/>
            </p:cNvSpPr>
            <p:nvPr/>
          </p:nvSpPr>
          <p:spPr bwMode="auto">
            <a:xfrm>
              <a:off x="7528" y="47982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2" name="TextBox 60"/>
            <p:cNvSpPr txBox="1">
              <a:spLocks noChangeArrowheads="1"/>
            </p:cNvSpPr>
            <p:nvPr/>
          </p:nvSpPr>
          <p:spPr bwMode="auto">
            <a:xfrm>
              <a:off x="15793" y="4798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3" name="TextBox 61"/>
            <p:cNvSpPr txBox="1">
              <a:spLocks noChangeArrowheads="1"/>
            </p:cNvSpPr>
            <p:nvPr/>
          </p:nvSpPr>
          <p:spPr bwMode="auto">
            <a:xfrm>
              <a:off x="24085" y="47982"/>
              <a:ext cx="3417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4" name="TextBox 62"/>
            <p:cNvSpPr txBox="1">
              <a:spLocks noChangeArrowheads="1"/>
            </p:cNvSpPr>
            <p:nvPr/>
          </p:nvSpPr>
          <p:spPr bwMode="auto">
            <a:xfrm>
              <a:off x="32320" y="4798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5" name="TextBox 63"/>
            <p:cNvSpPr txBox="1">
              <a:spLocks noChangeArrowheads="1"/>
            </p:cNvSpPr>
            <p:nvPr/>
          </p:nvSpPr>
          <p:spPr bwMode="auto">
            <a:xfrm>
              <a:off x="40745" y="4798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6" name="TextBox 64"/>
            <p:cNvSpPr txBox="1">
              <a:spLocks noChangeArrowheads="1"/>
            </p:cNvSpPr>
            <p:nvPr/>
          </p:nvSpPr>
          <p:spPr bwMode="auto">
            <a:xfrm>
              <a:off x="11793" y="280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7" name="TextBox 65"/>
            <p:cNvSpPr txBox="1">
              <a:spLocks noChangeArrowheads="1"/>
            </p:cNvSpPr>
            <p:nvPr/>
          </p:nvSpPr>
          <p:spPr bwMode="auto">
            <a:xfrm>
              <a:off x="19905" y="280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8" name="TextBox 66"/>
            <p:cNvSpPr txBox="1">
              <a:spLocks noChangeArrowheads="1"/>
            </p:cNvSpPr>
            <p:nvPr/>
          </p:nvSpPr>
          <p:spPr bwMode="auto">
            <a:xfrm>
              <a:off x="28350" y="280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9" name="TextBox 67"/>
            <p:cNvSpPr txBox="1">
              <a:spLocks noChangeArrowheads="1"/>
            </p:cNvSpPr>
            <p:nvPr/>
          </p:nvSpPr>
          <p:spPr bwMode="auto">
            <a:xfrm>
              <a:off x="36585" y="280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0" name="TextBox 68"/>
            <p:cNvSpPr txBox="1">
              <a:spLocks noChangeArrowheads="1"/>
            </p:cNvSpPr>
            <p:nvPr/>
          </p:nvSpPr>
          <p:spPr bwMode="auto">
            <a:xfrm>
              <a:off x="45010" y="2802"/>
              <a:ext cx="3416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sym typeface="Wingdings"/>
                </a:rPr>
                <a:t>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4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Tempo de simulação 2000s;</a:t>
            </a:r>
          </a:p>
          <a:p>
            <a:r>
              <a:rPr lang="pt-BR" sz="2800" dirty="0" smtClean="0"/>
              <a:t>Ruas Norte-Sul são identificadas por 1 - 10;</a:t>
            </a:r>
          </a:p>
          <a:p>
            <a:r>
              <a:rPr lang="pt-BR" sz="2800" dirty="0" smtClean="0"/>
              <a:t>Ruas Leste-Oeste são identificadas por A - J;</a:t>
            </a:r>
          </a:p>
          <a:p>
            <a:r>
              <a:rPr lang="pt-BR" sz="2800" dirty="0" smtClean="0"/>
              <a:t>Todas as ruas são de mão única, com direção N, S, E, W;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9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Ruas podem ter 1, 2, 3 ou 4 pistas;</a:t>
            </a:r>
          </a:p>
          <a:p>
            <a:r>
              <a:rPr lang="pt-BR" sz="2800" dirty="0"/>
              <a:t>Uma quadra tem o tamanho 100 metros;</a:t>
            </a:r>
          </a:p>
          <a:p>
            <a:r>
              <a:rPr lang="pt-BR" sz="2800" dirty="0"/>
              <a:t>Em uma quadra, cada pista tem espaço para 25 veículos;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4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veículo está parado (devido a um sinal vermelho ou bloqueado pelo veículo da frente) ou se desloca uma velocidade de 20m/s;</a:t>
            </a:r>
          </a:p>
          <a:p>
            <a:r>
              <a:rPr lang="pt-BR" dirty="0" smtClean="0"/>
              <a:t>Em cada intersecção existem 2 semáforos, um para cada rua do cruzamento. Estes dois semáforos devem estar sempre sincronizados;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rua possui um ponto de entrada, representado pelo símbolo </a:t>
            </a:r>
            <a:r>
              <a:rPr lang="en-US" dirty="0">
                <a:sym typeface="Wingdings"/>
              </a:rPr>
              <a:t> </a:t>
            </a:r>
            <a:r>
              <a:rPr lang="pt-BR" dirty="0"/>
              <a:t>e um ponto de saída, representado pelo símbolo </a:t>
            </a:r>
            <a:r>
              <a:rPr lang="en-US" dirty="0">
                <a:sym typeface="Wingdings 2"/>
              </a:rPr>
              <a:t>;</a:t>
            </a:r>
            <a:endParaRPr lang="pt-BR" dirty="0"/>
          </a:p>
          <a:p>
            <a:r>
              <a:rPr lang="pt-BR" dirty="0"/>
              <a:t>Os veículos são criados no ponto de entrada, de forma constante, através de um número randômico no intervalo de 0.1, 0.2, 0.3, 0.4 ou 0.5 veículos por segundo.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CD07-4663-42C4-9047-A86BA24AFF3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0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1406</Words>
  <Application>Microsoft Office PowerPoint</Application>
  <PresentationFormat>On-screen Show (4:3)</PresentationFormat>
  <Paragraphs>334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Constantia</vt:lpstr>
      <vt:lpstr>Times New Roman</vt:lpstr>
      <vt:lpstr>Wingdings</vt:lpstr>
      <vt:lpstr>Wingdings 2</vt:lpstr>
      <vt:lpstr>Fluxo</vt:lpstr>
      <vt:lpstr>CTA Simulator</vt:lpstr>
      <vt:lpstr>Objetivos</vt:lpstr>
      <vt:lpstr>Objetivos</vt:lpstr>
      <vt:lpstr>Elementos</vt:lpstr>
      <vt:lpstr>Região Simulada</vt:lpstr>
      <vt:lpstr>Requisitos</vt:lpstr>
      <vt:lpstr>Requisitos</vt:lpstr>
      <vt:lpstr>Requisitos</vt:lpstr>
      <vt:lpstr>PowerPoint Presentation</vt:lpstr>
      <vt:lpstr>Requisitos</vt:lpstr>
      <vt:lpstr>Características</vt:lpstr>
      <vt:lpstr>Estratégias de Controle</vt:lpstr>
      <vt:lpstr>Controle independente (IC);</vt:lpstr>
      <vt:lpstr>Controle independente (IC)</vt:lpstr>
      <vt:lpstr>Controle baseado em congestionamento (CBCL)</vt:lpstr>
      <vt:lpstr>Controle baseado em congestionamento (CBCL)</vt:lpstr>
      <vt:lpstr>Controle baseado em congestionamento (CBCL)</vt:lpstr>
      <vt:lpstr>Controle baseado em tráfego facilitado (CBTF) – “Onda Verde”</vt:lpstr>
      <vt:lpstr>Controle baseado em tráfego facilitado (CBTF) – “Onda Verde”</vt:lpstr>
      <vt:lpstr>Controle baseado em tráfego facilitado (CBTF) – “Onda Verde”</vt:lpstr>
      <vt:lpstr>UML</vt:lpstr>
      <vt:lpstr>PowerPoint Presentation</vt:lpstr>
      <vt:lpstr>PowerPoint Presentation</vt:lpstr>
      <vt:lpstr>PowerPoint Presentation</vt:lpstr>
      <vt:lpstr>PowerPoint Presentation</vt:lpstr>
      <vt:lpstr>Conceitos</vt:lpstr>
      <vt:lpstr>Conceitos</vt:lpstr>
      <vt:lpstr>Conceitos</vt:lpstr>
      <vt:lpstr>Conceitos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CTA Simulator</dc:title>
  <dc:creator>p0rdeus ...</dc:creator>
  <cp:lastModifiedBy>Jean Marcelo Simão</cp:lastModifiedBy>
  <cp:revision>77</cp:revision>
  <dcterms:created xsi:type="dcterms:W3CDTF">2015-05-18T12:30:56Z</dcterms:created>
  <dcterms:modified xsi:type="dcterms:W3CDTF">2017-08-17T18:11:07Z</dcterms:modified>
</cp:coreProperties>
</file>