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5"/>
  </p:notesMasterIdLst>
  <p:sldIdLst>
    <p:sldId id="256" r:id="rId2"/>
    <p:sldId id="297" r:id="rId3"/>
    <p:sldId id="257" r:id="rId4"/>
    <p:sldId id="294" r:id="rId5"/>
    <p:sldId id="258" r:id="rId6"/>
    <p:sldId id="259" r:id="rId7"/>
    <p:sldId id="295" r:id="rId8"/>
    <p:sldId id="262" r:id="rId9"/>
    <p:sldId id="296" r:id="rId10"/>
    <p:sldId id="263" r:id="rId11"/>
    <p:sldId id="270" r:id="rId12"/>
    <p:sldId id="291" r:id="rId13"/>
    <p:sldId id="293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5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29F0A-1533-4B11-9AC7-26DEDA1E2F5A}" type="datetimeFigureOut">
              <a:rPr lang="pt-BR" smtClean="0"/>
              <a:pPr/>
              <a:t>16/08/2017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D03B3-A61B-444B-B814-D6636971BA67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0491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B252-B6CB-429F-9696-231987D76ACD}" type="datetime1">
              <a:rPr lang="pt-BR" smtClean="0"/>
              <a:pPr/>
              <a:t>16/08/2017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5355-E1D8-47A3-9CBF-72B93A8BF46F}" type="datetime1">
              <a:rPr lang="pt-BR" smtClean="0"/>
              <a:pPr/>
              <a:t>16/08/2017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CA-8162-486A-8375-79DD93C8C199}" type="datetime1">
              <a:rPr lang="pt-BR" smtClean="0"/>
              <a:pPr/>
              <a:t>16/08/2017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915F4-FDB2-456D-BF6F-25955DFAD0EB}" type="datetime1">
              <a:rPr lang="pt-BR" smtClean="0"/>
              <a:pPr/>
              <a:t>16/08/2017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DFCF-01B0-4EBD-9369-BCB7315E8296}" type="datetime1">
              <a:rPr lang="pt-BR" smtClean="0"/>
              <a:pPr/>
              <a:t>16/08/2017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DAFD-A9BE-4CD8-AEA9-A2D9509FBC2C}" type="datetime1">
              <a:rPr lang="pt-BR" smtClean="0"/>
              <a:pPr/>
              <a:t>16/08/2017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033BC-1069-469C-B89B-7382A0AE791B}" type="datetime1">
              <a:rPr lang="pt-BR" smtClean="0"/>
              <a:pPr/>
              <a:t>16/08/2017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F4B2-8540-4C8E-90EA-6EF344D18A02}" type="datetime1">
              <a:rPr lang="pt-BR" smtClean="0"/>
              <a:pPr/>
              <a:t>16/08/2017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BEC2-907B-4A00-A7EA-37B7133FA57F}" type="datetime1">
              <a:rPr lang="pt-BR" smtClean="0"/>
              <a:pPr/>
              <a:t>16/08/2017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A986-B28B-4332-9554-730DAEF0A93D}" type="datetime1">
              <a:rPr lang="pt-BR" smtClean="0"/>
              <a:pPr/>
              <a:t>16/08/2017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05AED-6107-4100-BA41-3F46C2EA3978}" type="datetime1">
              <a:rPr lang="pt-BR" smtClean="0"/>
              <a:pPr/>
              <a:t>16/08/2017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90CD07-4663-42C4-9047-A86BA24AFF3A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A4290D-4E4D-4D2F-90E0-FBB33B213F34}" type="datetime1">
              <a:rPr lang="pt-BR" smtClean="0"/>
              <a:pPr/>
              <a:t>16/08/2017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90CD07-4663-42C4-9047-A86BA24AFF3A}" type="slidenum">
              <a:rPr lang="pt-BR" smtClean="0"/>
              <a:pPr/>
              <a:t>‹#›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inf.ct.utfpr.edu.br/~douglas/CTA_CONOP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Simulador CTA</a:t>
            </a:r>
            <a:br>
              <a:rPr lang="pt-BR" dirty="0" smtClean="0"/>
            </a:br>
            <a:r>
              <a:rPr lang="pt-BR" dirty="0" smtClean="0"/>
              <a:t>Tráfego Facilitado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8316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Aluno:  Fabio Negrini</a:t>
            </a:r>
          </a:p>
          <a:p>
            <a:endParaRPr lang="pt-BR" dirty="0" smtClean="0"/>
          </a:p>
          <a:p>
            <a:r>
              <a:rPr lang="pt-BR" dirty="0" smtClean="0"/>
              <a:t>Orientador</a:t>
            </a:r>
            <a:r>
              <a:rPr lang="pt-BR" dirty="0" smtClean="0"/>
              <a:t>: Jean Marcelo Simão</a:t>
            </a:r>
          </a:p>
          <a:p>
            <a:endParaRPr lang="pt-BR" dirty="0" smtClean="0"/>
          </a:p>
          <a:p>
            <a:r>
              <a:rPr lang="pt-BR" dirty="0" smtClean="0"/>
              <a:t> </a:t>
            </a:r>
          </a:p>
          <a:p>
            <a:endParaRPr lang="pt-BR" dirty="0" smtClean="0"/>
          </a:p>
          <a:p>
            <a:r>
              <a:rPr lang="pt-BR" dirty="0" smtClean="0"/>
              <a:t>Curitiba</a:t>
            </a:r>
          </a:p>
          <a:p>
            <a:r>
              <a:rPr lang="pt-BR" dirty="0" smtClean="0"/>
              <a:t>2015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683568" y="692696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pt-BR" sz="3200" b="1" dirty="0">
                <a:latin typeface="+mj-lt"/>
              </a:rPr>
              <a:t>Universidade Tecnológica </a:t>
            </a:r>
            <a:r>
              <a:rPr lang="pt-BR" altLang="pt-BR" sz="3200" b="1" dirty="0" smtClean="0">
                <a:latin typeface="+mj-lt"/>
              </a:rPr>
              <a:t>Federal do </a:t>
            </a:r>
            <a:r>
              <a:rPr lang="pt-BR" altLang="pt-BR" sz="3200" b="1" dirty="0">
                <a:latin typeface="+mj-lt"/>
              </a:rPr>
              <a:t>Paraná</a:t>
            </a:r>
            <a:endParaRPr lang="pt-B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906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pt-BR" dirty="0"/>
              <a:t>Requisitos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Em cada cruzamento, um número de veículos poderá virar. Este número está relacionado com o atributos </a:t>
            </a:r>
            <a:r>
              <a:rPr lang="pt-BR" dirty="0" err="1" smtClean="0"/>
              <a:t>PercentageOfTurns</a:t>
            </a:r>
            <a:r>
              <a:rPr lang="pt-BR" dirty="0" smtClean="0"/>
              <a:t> de cada sinal de trânsito, onde pode variar de 5% até 35%. 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/>
              <a:t>Cada quadra possui sensores de veículo que monitoram a quantidade de veículos </a:t>
            </a:r>
            <a:r>
              <a:rPr lang="pt-BR" dirty="0" smtClean="0"/>
              <a:t>presentes.</a:t>
            </a:r>
            <a:r>
              <a:rPr lang="pt-BR" dirty="0"/>
              <a:t> Quando o limite de 60% ou 100% é atingido, estes sensores notificam o controlador que então pode vir a mudar o estado dos semáforos afim de otimizar o tráfego.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039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Controle baseado em tráfego facilitado (CBTF) – “Onda Verde”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Para </a:t>
            </a:r>
            <a:r>
              <a:rPr lang="pt-BR" dirty="0" smtClean="0"/>
              <a:t>cada semáforo, um de seus sinaleiros, contém uma </a:t>
            </a:r>
            <a:r>
              <a:rPr lang="pt-BR" dirty="0" err="1" smtClean="0"/>
              <a:t>flag</a:t>
            </a:r>
            <a:r>
              <a:rPr lang="pt-BR" dirty="0" smtClean="0"/>
              <a:t> para sinalizar que a rua tem seu tráfego facilitado;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Cada </a:t>
            </a:r>
            <a:r>
              <a:rPr lang="pt-BR" dirty="0" smtClean="0"/>
              <a:t>semáforo conhece o estado do semáforo posterior;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Cada </a:t>
            </a:r>
            <a:r>
              <a:rPr lang="pt-BR" dirty="0" smtClean="0"/>
              <a:t>semáforo notifica o próximo semáforo quando congestionado, para sincronização  da “onda verde”;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52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Controle baseado em tráfego facilitado (CBTF) – “Onda Verde”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12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928802"/>
            <a:ext cx="6000792" cy="444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2947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36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Documentos de Base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CTA – </a:t>
            </a:r>
            <a:r>
              <a:rPr lang="pt-BR" dirty="0" err="1" smtClean="0"/>
              <a:t>CONOPS</a:t>
            </a:r>
            <a:endParaRPr lang="pt-BR" dirty="0" smtClean="0"/>
          </a:p>
          <a:p>
            <a:endParaRPr lang="pt-BR" dirty="0" smtClean="0"/>
          </a:p>
          <a:p>
            <a:pPr marL="393192" lvl="1" indent="0">
              <a:buNone/>
            </a:pPr>
            <a:r>
              <a:rPr lang="pt-BR" b="1" u="sng" dirty="0" smtClean="0">
                <a:hlinkClick r:id="rId2"/>
              </a:rPr>
              <a:t>http</a:t>
            </a:r>
            <a:r>
              <a:rPr lang="pt-BR" b="1" u="sng" dirty="0">
                <a:hlinkClick r:id="rId2"/>
              </a:rPr>
              <a:t>://www.dainf.ct.utfpr.edu.br/~douglas/CTA_CONOPS.pdf</a:t>
            </a:r>
            <a:endParaRPr lang="pt-BR" dirty="0"/>
          </a:p>
          <a:p>
            <a:pPr lvl="1"/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310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 smtClean="0"/>
              <a:t>Desenvolver estratégia de controle de semáforos usando conceito de tráfego facilitado</a:t>
            </a:r>
            <a:r>
              <a:rPr lang="pt-BR" sz="3200" dirty="0" smtClean="0"/>
              <a:t>;</a:t>
            </a:r>
          </a:p>
          <a:p>
            <a:pPr marL="0" indent="0" algn="just">
              <a:buNone/>
            </a:pPr>
            <a:endParaRPr lang="pt-BR" sz="3200" dirty="0" smtClean="0"/>
          </a:p>
          <a:p>
            <a:pPr algn="just"/>
            <a:r>
              <a:rPr lang="pt-BR" sz="3200" dirty="0" smtClean="0"/>
              <a:t>Aproveitar projeto original feito por Leonardo </a:t>
            </a:r>
            <a:r>
              <a:rPr lang="pt-BR" sz="3200" dirty="0" err="1" smtClean="0"/>
              <a:t>Pordeus</a:t>
            </a:r>
            <a:r>
              <a:rPr lang="pt-BR" sz="3200" dirty="0" smtClean="0"/>
              <a:t>;</a:t>
            </a:r>
          </a:p>
          <a:p>
            <a:pPr algn="just"/>
            <a:endParaRPr lang="pt-BR" sz="3200" dirty="0" smtClean="0"/>
          </a:p>
          <a:p>
            <a:pPr algn="just"/>
            <a:r>
              <a:rPr lang="pt-BR" sz="3200" dirty="0" smtClean="0"/>
              <a:t>Comparar </a:t>
            </a:r>
            <a:r>
              <a:rPr lang="pt-BR" sz="3200" dirty="0" smtClean="0"/>
              <a:t>o desempenho das estratégias;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16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pt-BR" dirty="0"/>
              <a:t>Objetivos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3200" dirty="0"/>
              <a:t>Avaliar e comparar a complexidade do processo de desenvolvimento do software, quando desenvolvido em paradigmas </a:t>
            </a:r>
            <a:r>
              <a:rPr lang="pt-BR" sz="3200" dirty="0" smtClean="0"/>
              <a:t>diferentes (e.g. Paradigma </a:t>
            </a:r>
            <a:r>
              <a:rPr lang="pt-BR" sz="3200" dirty="0" smtClean="0"/>
              <a:t>Imperativo e Paradigma Orientado a Notificações);</a:t>
            </a:r>
            <a:endParaRPr lang="pt-BR" sz="3200" dirty="0"/>
          </a:p>
          <a:p>
            <a:pPr algn="just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45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Região Simulada</a:t>
            </a:r>
            <a:endParaRPr lang="pt-BR" dirty="0"/>
          </a:p>
        </p:txBody>
      </p:sp>
      <p:sp>
        <p:nvSpPr>
          <p:cNvPr id="4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pSp>
        <p:nvGrpSpPr>
          <p:cNvPr id="68" name="Group 69"/>
          <p:cNvGrpSpPr>
            <a:grpSpLocks/>
          </p:cNvGrpSpPr>
          <p:nvPr/>
        </p:nvGrpSpPr>
        <p:grpSpPr bwMode="auto">
          <a:xfrm>
            <a:off x="1859872" y="1794624"/>
            <a:ext cx="5486400" cy="4730720"/>
            <a:chOff x="0" y="0"/>
            <a:chExt cx="53379" cy="50871"/>
          </a:xfrm>
        </p:grpSpPr>
        <p:cxnSp>
          <p:nvCxnSpPr>
            <p:cNvPr id="69" name="Straight Connector 27"/>
            <p:cNvCxnSpPr>
              <a:cxnSpLocks noChangeShapeType="1"/>
            </p:cNvCxnSpPr>
            <p:nvPr/>
          </p:nvCxnSpPr>
          <p:spPr bwMode="auto">
            <a:xfrm>
              <a:off x="4170" y="6729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Straight Connector 28"/>
            <p:cNvCxnSpPr>
              <a:cxnSpLocks noChangeShapeType="1"/>
            </p:cNvCxnSpPr>
            <p:nvPr/>
          </p:nvCxnSpPr>
          <p:spPr bwMode="auto">
            <a:xfrm>
              <a:off x="4170" y="10880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Straight Connector 30"/>
            <p:cNvCxnSpPr>
              <a:cxnSpLocks noChangeShapeType="1"/>
            </p:cNvCxnSpPr>
            <p:nvPr/>
          </p:nvCxnSpPr>
          <p:spPr bwMode="auto">
            <a:xfrm>
              <a:off x="4170" y="15030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Straight Connector 31"/>
            <p:cNvCxnSpPr>
              <a:cxnSpLocks noChangeShapeType="1"/>
            </p:cNvCxnSpPr>
            <p:nvPr/>
          </p:nvCxnSpPr>
          <p:spPr bwMode="auto">
            <a:xfrm>
              <a:off x="4170" y="19181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Straight Connector 32"/>
            <p:cNvCxnSpPr>
              <a:cxnSpLocks noChangeShapeType="1"/>
            </p:cNvCxnSpPr>
            <p:nvPr/>
          </p:nvCxnSpPr>
          <p:spPr bwMode="auto">
            <a:xfrm>
              <a:off x="4170" y="23332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4" name="Straight Connector 33"/>
            <p:cNvCxnSpPr>
              <a:cxnSpLocks noChangeShapeType="1"/>
            </p:cNvCxnSpPr>
            <p:nvPr/>
          </p:nvCxnSpPr>
          <p:spPr bwMode="auto">
            <a:xfrm>
              <a:off x="4170" y="27483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" name="Straight Connector 34"/>
            <p:cNvCxnSpPr>
              <a:cxnSpLocks noChangeShapeType="1"/>
            </p:cNvCxnSpPr>
            <p:nvPr/>
          </p:nvCxnSpPr>
          <p:spPr bwMode="auto">
            <a:xfrm>
              <a:off x="4170" y="31634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6" name="Straight Connector 35"/>
            <p:cNvCxnSpPr>
              <a:cxnSpLocks noChangeShapeType="1"/>
            </p:cNvCxnSpPr>
            <p:nvPr/>
          </p:nvCxnSpPr>
          <p:spPr bwMode="auto">
            <a:xfrm>
              <a:off x="4170" y="35785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7" name="Straight Connector 36"/>
            <p:cNvCxnSpPr>
              <a:cxnSpLocks noChangeShapeType="1"/>
            </p:cNvCxnSpPr>
            <p:nvPr/>
          </p:nvCxnSpPr>
          <p:spPr bwMode="auto">
            <a:xfrm>
              <a:off x="4170" y="39936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8" name="Straight Connector 37"/>
            <p:cNvCxnSpPr>
              <a:cxnSpLocks noChangeShapeType="1"/>
            </p:cNvCxnSpPr>
            <p:nvPr/>
          </p:nvCxnSpPr>
          <p:spPr bwMode="auto">
            <a:xfrm>
              <a:off x="4170" y="44087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9" name="Straight Connector 38"/>
            <p:cNvCxnSpPr>
              <a:cxnSpLocks noChangeShapeType="1"/>
            </p:cNvCxnSpPr>
            <p:nvPr/>
          </p:nvCxnSpPr>
          <p:spPr bwMode="auto">
            <a:xfrm rot="5400000">
              <a:off x="2596" y="25161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0" name="Straight Connector 39"/>
            <p:cNvCxnSpPr>
              <a:cxnSpLocks noChangeShapeType="1"/>
            </p:cNvCxnSpPr>
            <p:nvPr/>
          </p:nvCxnSpPr>
          <p:spPr bwMode="auto">
            <a:xfrm rot="5400000">
              <a:off x="6734" y="25161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Straight Connector 40"/>
            <p:cNvCxnSpPr>
              <a:cxnSpLocks noChangeShapeType="1"/>
            </p:cNvCxnSpPr>
            <p:nvPr/>
          </p:nvCxnSpPr>
          <p:spPr bwMode="auto">
            <a:xfrm rot="5400000">
              <a:off x="10871" y="25161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Straight Connector 41"/>
            <p:cNvCxnSpPr>
              <a:cxnSpLocks noChangeShapeType="1"/>
            </p:cNvCxnSpPr>
            <p:nvPr/>
          </p:nvCxnSpPr>
          <p:spPr bwMode="auto">
            <a:xfrm rot="5400000">
              <a:off x="15009" y="25161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3" name="Straight Connector 42"/>
            <p:cNvCxnSpPr>
              <a:cxnSpLocks noChangeShapeType="1"/>
            </p:cNvCxnSpPr>
            <p:nvPr/>
          </p:nvCxnSpPr>
          <p:spPr bwMode="auto">
            <a:xfrm rot="5400000">
              <a:off x="-13953" y="25161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Straight Connector 43"/>
            <p:cNvCxnSpPr>
              <a:cxnSpLocks noChangeShapeType="1"/>
            </p:cNvCxnSpPr>
            <p:nvPr/>
          </p:nvCxnSpPr>
          <p:spPr bwMode="auto">
            <a:xfrm rot="5400000">
              <a:off x="23283" y="25408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5" name="Straight Connector 44"/>
            <p:cNvCxnSpPr>
              <a:cxnSpLocks noChangeShapeType="1"/>
            </p:cNvCxnSpPr>
            <p:nvPr/>
          </p:nvCxnSpPr>
          <p:spPr bwMode="auto">
            <a:xfrm rot="5400000">
              <a:off x="-1541" y="25161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" name="Straight Connector 45"/>
            <p:cNvCxnSpPr>
              <a:cxnSpLocks noChangeShapeType="1"/>
            </p:cNvCxnSpPr>
            <p:nvPr/>
          </p:nvCxnSpPr>
          <p:spPr bwMode="auto">
            <a:xfrm rot="5400000">
              <a:off x="-5679" y="25161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Straight Connector 46"/>
            <p:cNvCxnSpPr>
              <a:cxnSpLocks noChangeShapeType="1"/>
            </p:cNvCxnSpPr>
            <p:nvPr/>
          </p:nvCxnSpPr>
          <p:spPr bwMode="auto">
            <a:xfrm rot="5400000">
              <a:off x="-9816" y="25161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" name="Straight Connector 47"/>
            <p:cNvCxnSpPr>
              <a:cxnSpLocks noChangeShapeType="1"/>
            </p:cNvCxnSpPr>
            <p:nvPr/>
          </p:nvCxnSpPr>
          <p:spPr bwMode="auto">
            <a:xfrm rot="5400000">
              <a:off x="19146" y="25161"/>
              <a:ext cx="46316" cy="0"/>
            </a:xfrm>
            <a:prstGeom prst="line">
              <a:avLst/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9" name="TextBox 26"/>
            <p:cNvSpPr txBox="1">
              <a:spLocks noChangeArrowheads="1"/>
            </p:cNvSpPr>
            <p:nvPr/>
          </p:nvSpPr>
          <p:spPr bwMode="auto">
            <a:xfrm>
              <a:off x="0" y="4139"/>
              <a:ext cx="3276" cy="427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>
                <a:lnSpc>
                  <a:spcPct val="150000"/>
                </a:lnSpc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A</a:t>
              </a:r>
              <a:endParaRPr lang="pt-BR" sz="1200">
                <a:effectLst/>
                <a:latin typeface="Times New Roman"/>
                <a:ea typeface="Times New Roman"/>
              </a:endParaRPr>
            </a:p>
            <a:p>
              <a:pPr algn="r">
                <a:lnSpc>
                  <a:spcPct val="150000"/>
                </a:lnSpc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B</a:t>
              </a:r>
              <a:endParaRPr lang="pt-BR" sz="1200">
                <a:effectLst/>
                <a:latin typeface="Times New Roman"/>
                <a:ea typeface="Times New Roman"/>
              </a:endParaRPr>
            </a:p>
            <a:p>
              <a:pPr algn="r">
                <a:lnSpc>
                  <a:spcPct val="150000"/>
                </a:lnSpc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C</a:t>
              </a:r>
              <a:endParaRPr lang="pt-BR" sz="1200">
                <a:effectLst/>
                <a:latin typeface="Times New Roman"/>
                <a:ea typeface="Times New Roman"/>
              </a:endParaRPr>
            </a:p>
            <a:p>
              <a:pPr algn="r">
                <a:lnSpc>
                  <a:spcPct val="150000"/>
                </a:lnSpc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D</a:t>
              </a:r>
              <a:endParaRPr lang="pt-BR" sz="1200">
                <a:effectLst/>
                <a:latin typeface="Times New Roman"/>
                <a:ea typeface="Times New Roman"/>
              </a:endParaRPr>
            </a:p>
            <a:p>
              <a:pPr algn="r">
                <a:lnSpc>
                  <a:spcPct val="150000"/>
                </a:lnSpc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E</a:t>
              </a:r>
              <a:endParaRPr lang="pt-BR" sz="1200">
                <a:effectLst/>
                <a:latin typeface="Times New Roman"/>
                <a:ea typeface="Times New Roman"/>
              </a:endParaRPr>
            </a:p>
            <a:p>
              <a:pPr algn="r">
                <a:lnSpc>
                  <a:spcPct val="150000"/>
                </a:lnSpc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F</a:t>
              </a:r>
              <a:endParaRPr lang="pt-BR" sz="1200">
                <a:effectLst/>
                <a:latin typeface="Times New Roman"/>
                <a:ea typeface="Times New Roman"/>
              </a:endParaRPr>
            </a:p>
            <a:p>
              <a:pPr algn="r">
                <a:lnSpc>
                  <a:spcPct val="150000"/>
                </a:lnSpc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G</a:t>
              </a:r>
              <a:endParaRPr lang="pt-BR" sz="1200">
                <a:effectLst/>
                <a:latin typeface="Times New Roman"/>
                <a:ea typeface="Times New Roman"/>
              </a:endParaRPr>
            </a:p>
            <a:p>
              <a:pPr algn="r">
                <a:lnSpc>
                  <a:spcPct val="150000"/>
                </a:lnSpc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H</a:t>
              </a:r>
              <a:endParaRPr lang="pt-BR" sz="1200">
                <a:effectLst/>
                <a:latin typeface="Times New Roman"/>
                <a:ea typeface="Times New Roman"/>
              </a:endParaRPr>
            </a:p>
            <a:p>
              <a:pPr algn="r">
                <a:lnSpc>
                  <a:spcPct val="150000"/>
                </a:lnSpc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I</a:t>
              </a:r>
              <a:endParaRPr lang="pt-BR" sz="1200">
                <a:effectLst/>
                <a:latin typeface="Times New Roman"/>
                <a:ea typeface="Times New Roman"/>
              </a:endParaRPr>
            </a:p>
            <a:p>
              <a:pPr algn="r">
                <a:lnSpc>
                  <a:spcPct val="150000"/>
                </a:lnSpc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J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0" name="TextBox 27"/>
            <p:cNvSpPr txBox="1">
              <a:spLocks noChangeArrowheads="1"/>
            </p:cNvSpPr>
            <p:nvPr/>
          </p:nvSpPr>
          <p:spPr bwMode="auto">
            <a:xfrm>
              <a:off x="7337" y="0"/>
              <a:ext cx="46042" cy="3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latin typeface="Calibri"/>
                  <a:ea typeface="Times New Roman"/>
                </a:rPr>
                <a:t>1     2      3      4      5      6      7      8      9     10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1" name="TextBox 29"/>
            <p:cNvSpPr txBox="1">
              <a:spLocks noChangeArrowheads="1"/>
            </p:cNvSpPr>
            <p:nvPr/>
          </p:nvSpPr>
          <p:spPr bwMode="auto">
            <a:xfrm>
              <a:off x="49566" y="5255"/>
              <a:ext cx="3416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2" name="TextBox 30"/>
            <p:cNvSpPr txBox="1">
              <a:spLocks noChangeArrowheads="1"/>
            </p:cNvSpPr>
            <p:nvPr/>
          </p:nvSpPr>
          <p:spPr bwMode="auto">
            <a:xfrm>
              <a:off x="49566" y="9321"/>
              <a:ext cx="3416" cy="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3" name="TextBox 31"/>
            <p:cNvSpPr txBox="1">
              <a:spLocks noChangeArrowheads="1"/>
            </p:cNvSpPr>
            <p:nvPr/>
          </p:nvSpPr>
          <p:spPr bwMode="auto">
            <a:xfrm>
              <a:off x="49566" y="17649"/>
              <a:ext cx="3416" cy="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4" name="TextBox 32"/>
            <p:cNvSpPr txBox="1">
              <a:spLocks noChangeArrowheads="1"/>
            </p:cNvSpPr>
            <p:nvPr/>
          </p:nvSpPr>
          <p:spPr bwMode="auto">
            <a:xfrm>
              <a:off x="49566" y="26074"/>
              <a:ext cx="3416" cy="2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5" name="TextBox 33"/>
            <p:cNvSpPr txBox="1">
              <a:spLocks noChangeArrowheads="1"/>
            </p:cNvSpPr>
            <p:nvPr/>
          </p:nvSpPr>
          <p:spPr bwMode="auto">
            <a:xfrm>
              <a:off x="49566" y="34245"/>
              <a:ext cx="3416" cy="2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6" name="TextBox 34"/>
            <p:cNvSpPr txBox="1">
              <a:spLocks noChangeArrowheads="1"/>
            </p:cNvSpPr>
            <p:nvPr/>
          </p:nvSpPr>
          <p:spPr bwMode="auto">
            <a:xfrm>
              <a:off x="49566" y="42546"/>
              <a:ext cx="3416" cy="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7" name="TextBox 35"/>
            <p:cNvSpPr txBox="1">
              <a:spLocks noChangeArrowheads="1"/>
            </p:cNvSpPr>
            <p:nvPr/>
          </p:nvSpPr>
          <p:spPr bwMode="auto">
            <a:xfrm>
              <a:off x="2554" y="5189"/>
              <a:ext cx="3416" cy="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8" name="TextBox 36"/>
            <p:cNvSpPr txBox="1">
              <a:spLocks noChangeArrowheads="1"/>
            </p:cNvSpPr>
            <p:nvPr/>
          </p:nvSpPr>
          <p:spPr bwMode="auto">
            <a:xfrm>
              <a:off x="2554" y="13517"/>
              <a:ext cx="3416" cy="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9" name="TextBox 37"/>
            <p:cNvSpPr txBox="1">
              <a:spLocks noChangeArrowheads="1"/>
            </p:cNvSpPr>
            <p:nvPr/>
          </p:nvSpPr>
          <p:spPr bwMode="auto">
            <a:xfrm>
              <a:off x="2554" y="21942"/>
              <a:ext cx="3416" cy="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0" name="TextBox 38"/>
            <p:cNvSpPr txBox="1">
              <a:spLocks noChangeArrowheads="1"/>
            </p:cNvSpPr>
            <p:nvPr/>
          </p:nvSpPr>
          <p:spPr bwMode="auto">
            <a:xfrm>
              <a:off x="2554" y="30113"/>
              <a:ext cx="3416" cy="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1" name="TextBox 39"/>
            <p:cNvSpPr txBox="1">
              <a:spLocks noChangeArrowheads="1"/>
            </p:cNvSpPr>
            <p:nvPr/>
          </p:nvSpPr>
          <p:spPr bwMode="auto">
            <a:xfrm>
              <a:off x="2554" y="38414"/>
              <a:ext cx="3416" cy="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2" name="TextBox 40"/>
            <p:cNvSpPr txBox="1">
              <a:spLocks noChangeArrowheads="1"/>
            </p:cNvSpPr>
            <p:nvPr/>
          </p:nvSpPr>
          <p:spPr bwMode="auto">
            <a:xfrm>
              <a:off x="11617" y="47982"/>
              <a:ext cx="3416" cy="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3" name="TextBox 41"/>
            <p:cNvSpPr txBox="1">
              <a:spLocks noChangeArrowheads="1"/>
            </p:cNvSpPr>
            <p:nvPr/>
          </p:nvSpPr>
          <p:spPr bwMode="auto">
            <a:xfrm>
              <a:off x="19892" y="47982"/>
              <a:ext cx="3416" cy="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4" name="TextBox 42"/>
            <p:cNvSpPr txBox="1">
              <a:spLocks noChangeArrowheads="1"/>
            </p:cNvSpPr>
            <p:nvPr/>
          </p:nvSpPr>
          <p:spPr bwMode="auto">
            <a:xfrm>
              <a:off x="28167" y="47982"/>
              <a:ext cx="3416" cy="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5" name="TextBox 43"/>
            <p:cNvSpPr txBox="1">
              <a:spLocks noChangeArrowheads="1"/>
            </p:cNvSpPr>
            <p:nvPr/>
          </p:nvSpPr>
          <p:spPr bwMode="auto">
            <a:xfrm>
              <a:off x="36402" y="47982"/>
              <a:ext cx="3416" cy="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6" name="TextBox 44"/>
            <p:cNvSpPr txBox="1">
              <a:spLocks noChangeArrowheads="1"/>
            </p:cNvSpPr>
            <p:nvPr/>
          </p:nvSpPr>
          <p:spPr bwMode="auto">
            <a:xfrm>
              <a:off x="44756" y="47982"/>
              <a:ext cx="3416" cy="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7" name="TextBox 45"/>
            <p:cNvSpPr txBox="1">
              <a:spLocks noChangeArrowheads="1"/>
            </p:cNvSpPr>
            <p:nvPr/>
          </p:nvSpPr>
          <p:spPr bwMode="auto">
            <a:xfrm>
              <a:off x="7580" y="2802"/>
              <a:ext cx="3416" cy="2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8" name="TextBox 46"/>
            <p:cNvSpPr txBox="1">
              <a:spLocks noChangeArrowheads="1"/>
            </p:cNvSpPr>
            <p:nvPr/>
          </p:nvSpPr>
          <p:spPr bwMode="auto">
            <a:xfrm>
              <a:off x="15855" y="2802"/>
              <a:ext cx="3416" cy="2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9" name="TextBox 47"/>
            <p:cNvSpPr txBox="1">
              <a:spLocks noChangeArrowheads="1"/>
            </p:cNvSpPr>
            <p:nvPr/>
          </p:nvSpPr>
          <p:spPr bwMode="auto">
            <a:xfrm>
              <a:off x="24129" y="2802"/>
              <a:ext cx="3417" cy="2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0" name="TextBox 48"/>
            <p:cNvSpPr txBox="1">
              <a:spLocks noChangeArrowheads="1"/>
            </p:cNvSpPr>
            <p:nvPr/>
          </p:nvSpPr>
          <p:spPr bwMode="auto">
            <a:xfrm>
              <a:off x="32365" y="2802"/>
              <a:ext cx="3416" cy="2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1" name="TextBox 49"/>
            <p:cNvSpPr txBox="1">
              <a:spLocks noChangeArrowheads="1"/>
            </p:cNvSpPr>
            <p:nvPr/>
          </p:nvSpPr>
          <p:spPr bwMode="auto">
            <a:xfrm>
              <a:off x="40718" y="2802"/>
              <a:ext cx="3417" cy="2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 2"/>
                </a:rPr>
                <a:t>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2" name="TextBox 50"/>
            <p:cNvSpPr txBox="1">
              <a:spLocks noChangeArrowheads="1"/>
            </p:cNvSpPr>
            <p:nvPr/>
          </p:nvSpPr>
          <p:spPr bwMode="auto">
            <a:xfrm>
              <a:off x="49566" y="13478"/>
              <a:ext cx="3416" cy="2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3" name="TextBox 51"/>
            <p:cNvSpPr txBox="1">
              <a:spLocks noChangeArrowheads="1"/>
            </p:cNvSpPr>
            <p:nvPr/>
          </p:nvSpPr>
          <p:spPr bwMode="auto">
            <a:xfrm>
              <a:off x="49566" y="21861"/>
              <a:ext cx="3416" cy="2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4" name="TextBox 52"/>
            <p:cNvSpPr txBox="1">
              <a:spLocks noChangeArrowheads="1"/>
            </p:cNvSpPr>
            <p:nvPr/>
          </p:nvSpPr>
          <p:spPr bwMode="auto">
            <a:xfrm>
              <a:off x="49566" y="30286"/>
              <a:ext cx="3416" cy="2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5" name="TextBox 53"/>
            <p:cNvSpPr txBox="1">
              <a:spLocks noChangeArrowheads="1"/>
            </p:cNvSpPr>
            <p:nvPr/>
          </p:nvSpPr>
          <p:spPr bwMode="auto">
            <a:xfrm>
              <a:off x="49566" y="38395"/>
              <a:ext cx="3416" cy="2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6" name="TextBox 54"/>
            <p:cNvSpPr txBox="1">
              <a:spLocks noChangeArrowheads="1"/>
            </p:cNvSpPr>
            <p:nvPr/>
          </p:nvSpPr>
          <p:spPr bwMode="auto">
            <a:xfrm>
              <a:off x="2553" y="9522"/>
              <a:ext cx="3417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7" name="TextBox 55"/>
            <p:cNvSpPr txBox="1">
              <a:spLocks noChangeArrowheads="1"/>
            </p:cNvSpPr>
            <p:nvPr/>
          </p:nvSpPr>
          <p:spPr bwMode="auto">
            <a:xfrm>
              <a:off x="2553" y="17746"/>
              <a:ext cx="3417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8" name="TextBox 56"/>
            <p:cNvSpPr txBox="1">
              <a:spLocks noChangeArrowheads="1"/>
            </p:cNvSpPr>
            <p:nvPr/>
          </p:nvSpPr>
          <p:spPr bwMode="auto">
            <a:xfrm>
              <a:off x="2553" y="26129"/>
              <a:ext cx="3417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9" name="TextBox 57"/>
            <p:cNvSpPr txBox="1">
              <a:spLocks noChangeArrowheads="1"/>
            </p:cNvSpPr>
            <p:nvPr/>
          </p:nvSpPr>
          <p:spPr bwMode="auto">
            <a:xfrm>
              <a:off x="2553" y="34554"/>
              <a:ext cx="3417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0" name="TextBox 58"/>
            <p:cNvSpPr txBox="1">
              <a:spLocks noChangeArrowheads="1"/>
            </p:cNvSpPr>
            <p:nvPr/>
          </p:nvSpPr>
          <p:spPr bwMode="auto">
            <a:xfrm>
              <a:off x="2553" y="42663"/>
              <a:ext cx="3417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1" name="TextBox 59"/>
            <p:cNvSpPr txBox="1">
              <a:spLocks noChangeArrowheads="1"/>
            </p:cNvSpPr>
            <p:nvPr/>
          </p:nvSpPr>
          <p:spPr bwMode="auto">
            <a:xfrm>
              <a:off x="7528" y="47982"/>
              <a:ext cx="3417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2" name="TextBox 60"/>
            <p:cNvSpPr txBox="1">
              <a:spLocks noChangeArrowheads="1"/>
            </p:cNvSpPr>
            <p:nvPr/>
          </p:nvSpPr>
          <p:spPr bwMode="auto">
            <a:xfrm>
              <a:off x="15793" y="47982"/>
              <a:ext cx="3416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3" name="TextBox 61"/>
            <p:cNvSpPr txBox="1">
              <a:spLocks noChangeArrowheads="1"/>
            </p:cNvSpPr>
            <p:nvPr/>
          </p:nvSpPr>
          <p:spPr bwMode="auto">
            <a:xfrm>
              <a:off x="24085" y="47982"/>
              <a:ext cx="3417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4" name="TextBox 62"/>
            <p:cNvSpPr txBox="1">
              <a:spLocks noChangeArrowheads="1"/>
            </p:cNvSpPr>
            <p:nvPr/>
          </p:nvSpPr>
          <p:spPr bwMode="auto">
            <a:xfrm>
              <a:off x="32320" y="47982"/>
              <a:ext cx="3416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5" name="TextBox 63"/>
            <p:cNvSpPr txBox="1">
              <a:spLocks noChangeArrowheads="1"/>
            </p:cNvSpPr>
            <p:nvPr/>
          </p:nvSpPr>
          <p:spPr bwMode="auto">
            <a:xfrm>
              <a:off x="40745" y="47982"/>
              <a:ext cx="3416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6" name="TextBox 64"/>
            <p:cNvSpPr txBox="1">
              <a:spLocks noChangeArrowheads="1"/>
            </p:cNvSpPr>
            <p:nvPr/>
          </p:nvSpPr>
          <p:spPr bwMode="auto">
            <a:xfrm>
              <a:off x="11793" y="2802"/>
              <a:ext cx="3416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7" name="TextBox 65"/>
            <p:cNvSpPr txBox="1">
              <a:spLocks noChangeArrowheads="1"/>
            </p:cNvSpPr>
            <p:nvPr/>
          </p:nvSpPr>
          <p:spPr bwMode="auto">
            <a:xfrm>
              <a:off x="19905" y="2802"/>
              <a:ext cx="3416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8" name="TextBox 66"/>
            <p:cNvSpPr txBox="1">
              <a:spLocks noChangeArrowheads="1"/>
            </p:cNvSpPr>
            <p:nvPr/>
          </p:nvSpPr>
          <p:spPr bwMode="auto">
            <a:xfrm>
              <a:off x="28350" y="2802"/>
              <a:ext cx="3416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9" name="TextBox 67"/>
            <p:cNvSpPr txBox="1">
              <a:spLocks noChangeArrowheads="1"/>
            </p:cNvSpPr>
            <p:nvPr/>
          </p:nvSpPr>
          <p:spPr bwMode="auto">
            <a:xfrm>
              <a:off x="36585" y="2802"/>
              <a:ext cx="3416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0" name="TextBox 68"/>
            <p:cNvSpPr txBox="1">
              <a:spLocks noChangeArrowheads="1"/>
            </p:cNvSpPr>
            <p:nvPr/>
          </p:nvSpPr>
          <p:spPr bwMode="auto">
            <a:xfrm>
              <a:off x="45010" y="2802"/>
              <a:ext cx="3416" cy="2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sym typeface="Wingdings"/>
                </a:rPr>
                <a:t></a:t>
              </a:r>
              <a:endParaRPr lang="pt-BR" sz="12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347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Requisitos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/>
              <a:t>Tempo de simulação 2000s;</a:t>
            </a:r>
          </a:p>
          <a:p>
            <a:pPr algn="just"/>
            <a:r>
              <a:rPr lang="pt-BR" sz="2800" dirty="0" smtClean="0"/>
              <a:t>Ruas Norte-Sul são identificadas por 1 - 10;</a:t>
            </a:r>
          </a:p>
          <a:p>
            <a:pPr algn="just"/>
            <a:r>
              <a:rPr lang="pt-BR" sz="2800" dirty="0" smtClean="0"/>
              <a:t>Ruas Leste-Oeste são identificadas por A - J;</a:t>
            </a:r>
          </a:p>
          <a:p>
            <a:pPr algn="just"/>
            <a:r>
              <a:rPr lang="pt-BR" sz="2800" dirty="0" smtClean="0"/>
              <a:t>Todas as ruas são de mão única, com direção N, S, E, W;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898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pt-BR" dirty="0"/>
              <a:t>Requisitos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/>
              <a:t>Ruas podem ter 1, 2, 3 ou 4 pistas</a:t>
            </a:r>
            <a:r>
              <a:rPr lang="pt-BR" sz="2800" dirty="0" smtClean="0"/>
              <a:t>;</a:t>
            </a:r>
          </a:p>
          <a:p>
            <a:pPr marL="0" indent="0" algn="just">
              <a:buNone/>
            </a:pPr>
            <a:endParaRPr lang="pt-BR" sz="2800" dirty="0"/>
          </a:p>
          <a:p>
            <a:pPr algn="just"/>
            <a:r>
              <a:rPr lang="pt-BR" sz="2800" dirty="0"/>
              <a:t>Uma quadra tem o tamanho 100 metros;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Em </a:t>
            </a:r>
            <a:r>
              <a:rPr lang="pt-BR" sz="2800" dirty="0"/>
              <a:t>uma quadra, cada pista tem espaço para 25 veículos;</a:t>
            </a:r>
          </a:p>
          <a:p>
            <a:pPr algn="just"/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47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pt-BR" dirty="0"/>
              <a:t>Requisitos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509744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Um veículo está parado (devido a um sinal vermelho ou bloqueado pelo veículo da frente) ou se desloca uma velocidade de 20m/s;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Em cada intersecção existem 2 semáforos, um para cada rua do cruzamento. Estes dois semáforos devem estar sempre sincronizados;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1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Requisitos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Cada </a:t>
            </a:r>
            <a:r>
              <a:rPr lang="pt-BR" dirty="0"/>
              <a:t>rua possui um ponto de entrada, representado pelo símbolo </a:t>
            </a:r>
            <a:r>
              <a:rPr lang="en-US" dirty="0">
                <a:sym typeface="Wingdings"/>
              </a:rPr>
              <a:t> </a:t>
            </a:r>
            <a:r>
              <a:rPr lang="pt-BR" dirty="0"/>
              <a:t>e um ponto de saída, representado pelo símbolo </a:t>
            </a:r>
            <a:r>
              <a:rPr lang="en-US" dirty="0">
                <a:sym typeface="Wingdings 2"/>
              </a:rPr>
              <a:t></a:t>
            </a:r>
            <a:r>
              <a:rPr lang="en-US" dirty="0" smtClean="0">
                <a:sym typeface="Wingdings 2"/>
              </a:rPr>
              <a:t>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Os veículos são criados no ponto de entrada, de forma constante, através de um número randômico no intervalo de 0.1, 0.2, 0.3, 0.4 ou 0.5 veículos por segundo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0CD07-4663-42C4-9047-A86BA24AFF3A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105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750</TotalTime>
  <Words>497</Words>
  <Application>Microsoft Office PowerPoint</Application>
  <PresentationFormat>On-screen Show (4:3)</PresentationFormat>
  <Paragraphs>119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Constantia</vt:lpstr>
      <vt:lpstr>Times New Roman</vt:lpstr>
      <vt:lpstr>Wingdings</vt:lpstr>
      <vt:lpstr>Wingdings 2</vt:lpstr>
      <vt:lpstr>Fluxo</vt:lpstr>
      <vt:lpstr>Simulador CTA Tráfego Facilitado</vt:lpstr>
      <vt:lpstr>Documentos de Base</vt:lpstr>
      <vt:lpstr>Objetivos</vt:lpstr>
      <vt:lpstr>Objetivos</vt:lpstr>
      <vt:lpstr>Região Simulada</vt:lpstr>
      <vt:lpstr>Requisitos</vt:lpstr>
      <vt:lpstr>Requisitos</vt:lpstr>
      <vt:lpstr>Requisitos</vt:lpstr>
      <vt:lpstr>Requisitos</vt:lpstr>
      <vt:lpstr>Requisitos</vt:lpstr>
      <vt:lpstr>Controle baseado em tráfego facilitado (CBTF) – “Onda Verde”</vt:lpstr>
      <vt:lpstr>Controle baseado em tráfego facilitado (CBTF) – “Onda Verde”</vt:lpstr>
      <vt:lpstr>Obrigado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CTA Simulator</dc:title>
  <dc:creator>p0rdeus ...</dc:creator>
  <cp:lastModifiedBy>Jean Marcelo Simão</cp:lastModifiedBy>
  <cp:revision>85</cp:revision>
  <dcterms:created xsi:type="dcterms:W3CDTF">2015-05-18T12:30:56Z</dcterms:created>
  <dcterms:modified xsi:type="dcterms:W3CDTF">2017-08-16T19:17:44Z</dcterms:modified>
</cp:coreProperties>
</file>