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</p:sldIdLst>
  <p:sldSz cx="10693400" cy="7562850"/>
  <p:notesSz cx="10234613" cy="7099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45" autoAdjust="0"/>
    <p:restoredTop sz="94660"/>
  </p:normalViewPr>
  <p:slideViewPr>
    <p:cSldViewPr>
      <p:cViewPr varScale="1">
        <p:scale>
          <a:sx n="104" d="100"/>
          <a:sy n="104" d="100"/>
        </p:scale>
        <p:origin x="162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1904" y="1957396"/>
            <a:ext cx="4757777" cy="479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2703" y="2780250"/>
            <a:ext cx="4928641" cy="479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94343" y="3766792"/>
            <a:ext cx="7651115" cy="0"/>
          </a:xfrm>
          <a:custGeom>
            <a:avLst/>
            <a:gdLst/>
            <a:ahLst/>
            <a:cxnLst/>
            <a:rect l="l" t="t" r="r" b="b"/>
            <a:pathLst>
              <a:path w="7651115">
                <a:moveTo>
                  <a:pt x="0" y="0"/>
                </a:moveTo>
                <a:lnTo>
                  <a:pt x="7651000" y="0"/>
                </a:lnTo>
              </a:path>
            </a:pathLst>
          </a:custGeom>
          <a:ln w="38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94343" y="1380521"/>
            <a:ext cx="7651115" cy="0"/>
          </a:xfrm>
          <a:custGeom>
            <a:avLst/>
            <a:gdLst/>
            <a:ahLst/>
            <a:cxnLst/>
            <a:rect l="l" t="t" r="r" b="b"/>
            <a:pathLst>
              <a:path w="7651115">
                <a:moveTo>
                  <a:pt x="0" y="0"/>
                </a:moveTo>
                <a:lnTo>
                  <a:pt x="7651000" y="0"/>
                </a:lnTo>
              </a:path>
            </a:pathLst>
          </a:custGeom>
          <a:ln w="38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57777" y="6039565"/>
            <a:ext cx="4536195" cy="1874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26202" y="6563685"/>
            <a:ext cx="5069677" cy="1904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6570507" y="6563685"/>
            <a:ext cx="3038685" cy="1874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D690F3-57C6-422A-803E-EC36AF408CB8}"/>
              </a:ext>
            </a:extLst>
          </p:cNvPr>
          <p:cNvSpPr txBox="1"/>
          <p:nvPr/>
        </p:nvSpPr>
        <p:spPr>
          <a:xfrm>
            <a:off x="3927772" y="4107239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E721F928-DC77-4023-BB77-96254EC7E9B7}"/>
              </a:ext>
            </a:extLst>
          </p:cNvPr>
          <p:cNvSpPr txBox="1"/>
          <p:nvPr/>
        </p:nvSpPr>
        <p:spPr>
          <a:xfrm>
            <a:off x="2317665" y="4896214"/>
            <a:ext cx="6058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Grupo de Slides 1 – Parte 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3885401" y="516523"/>
            <a:ext cx="2922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842060" y="1617696"/>
            <a:ext cx="89775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Podemos dividir os tipos de variáveis simples da linguagem C++ em três grandes grupos: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414E2A-6B41-4CD2-9C62-BAC0139181A7}"/>
              </a:ext>
            </a:extLst>
          </p:cNvPr>
          <p:cNvSpPr txBox="1"/>
          <p:nvPr/>
        </p:nvSpPr>
        <p:spPr>
          <a:xfrm>
            <a:off x="857936" y="3400425"/>
            <a:ext cx="897752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Variáveis normais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que guardam valores diretamente.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F3C553-CB0A-439B-8DF7-9CA3F8F541B5}"/>
              </a:ext>
            </a:extLst>
          </p:cNvPr>
          <p:cNvSpPr txBox="1"/>
          <p:nvPr/>
        </p:nvSpPr>
        <p:spPr>
          <a:xfrm>
            <a:off x="857936" y="4286155"/>
            <a:ext cx="8977526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Ponteiros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que guardam os endereços de outra variável e podem ser utilizados para obter o valor de onde apontam.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E7EA4B-BEC9-410E-A68E-370AE614B69A}"/>
              </a:ext>
            </a:extLst>
          </p:cNvPr>
          <p:cNvSpPr txBox="1"/>
          <p:nvPr/>
        </p:nvSpPr>
        <p:spPr>
          <a:xfrm>
            <a:off x="857936" y="5571995"/>
            <a:ext cx="8977526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 as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que serão abordadas nesse grupo de slides.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3885401" y="516523"/>
            <a:ext cx="2922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22" y="1800225"/>
            <a:ext cx="8667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Podemos imaginar a referência como um tipo de variável que age como um pseudônimo, uma espécie de “segundo “nome, para outra variável ou valor.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0AA29E-BC3D-4522-8CD5-6D7C2E31FD61}"/>
              </a:ext>
            </a:extLst>
          </p:cNvPr>
          <p:cNvSpPr txBox="1"/>
          <p:nvPr/>
        </p:nvSpPr>
        <p:spPr>
          <a:xfrm>
            <a:off x="1012822" y="3854411"/>
            <a:ext cx="866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Criação de uma referência: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978854-1710-42E2-8E07-110873D83043}"/>
              </a:ext>
            </a:extLst>
          </p:cNvPr>
          <p:cNvSpPr/>
          <p:nvPr/>
        </p:nvSpPr>
        <p:spPr>
          <a:xfrm>
            <a:off x="1012821" y="4897636"/>
            <a:ext cx="8667751" cy="1242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/>
              <a:t>int valor = 5;</a:t>
            </a:r>
          </a:p>
          <a:p>
            <a:endParaRPr lang="pt-BR" dirty="0"/>
          </a:p>
          <a:p>
            <a:r>
              <a:rPr lang="pt-BR" dirty="0"/>
              <a:t>int &amp;ref = valor;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8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3885401" y="516523"/>
            <a:ext cx="2922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24" y="1557218"/>
            <a:ext cx="86677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Mas como a referência funciona?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Ela irá agir identicamente à variável que está referenciando, como se fosse a própria variável.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978854-1710-42E2-8E07-110873D83043}"/>
              </a:ext>
            </a:extLst>
          </p:cNvPr>
          <p:cNvSpPr/>
          <p:nvPr/>
        </p:nvSpPr>
        <p:spPr>
          <a:xfrm>
            <a:off x="1012821" y="3781426"/>
            <a:ext cx="8667751" cy="326490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atinLnBrk="1">
              <a:lnSpc>
                <a:spcPts val="2600"/>
              </a:lnSpc>
            </a:pPr>
            <a:r>
              <a:rPr lang="en-US" b="1" dirty="0"/>
              <a:t>int</a:t>
            </a:r>
            <a:r>
              <a:rPr lang="en-US" dirty="0"/>
              <a:t> </a:t>
            </a:r>
            <a:r>
              <a:rPr lang="en-US" i="1" dirty="0"/>
              <a:t>valor</a:t>
            </a:r>
            <a:r>
              <a:rPr lang="en-US" dirty="0"/>
              <a:t> = 5;	  // int normal</a:t>
            </a:r>
          </a:p>
          <a:p>
            <a:pPr latinLnBrk="1">
              <a:lnSpc>
                <a:spcPts val="2600"/>
              </a:lnSpc>
            </a:pPr>
            <a:r>
              <a:rPr lang="en-US" b="1" dirty="0"/>
              <a:t>int</a:t>
            </a:r>
            <a:r>
              <a:rPr lang="en-US" dirty="0"/>
              <a:t> &amp;</a:t>
            </a:r>
            <a:r>
              <a:rPr lang="en-US" i="1" dirty="0"/>
              <a:t>ref</a:t>
            </a:r>
            <a:r>
              <a:rPr lang="en-US" dirty="0"/>
              <a:t> = </a:t>
            </a:r>
            <a:r>
              <a:rPr lang="en-US" i="1" dirty="0"/>
              <a:t>valor</a:t>
            </a:r>
            <a:r>
              <a:rPr lang="en-US" dirty="0"/>
              <a:t>;	  // </a:t>
            </a:r>
            <a:r>
              <a:rPr lang="en-US" dirty="0" err="1"/>
              <a:t>referência</a:t>
            </a:r>
            <a:r>
              <a:rPr lang="en-US" dirty="0"/>
              <a:t> à </a:t>
            </a:r>
            <a:r>
              <a:rPr lang="en-US" dirty="0" err="1"/>
              <a:t>variável</a:t>
            </a:r>
            <a:r>
              <a:rPr lang="en-US" dirty="0"/>
              <a:t> </a:t>
            </a:r>
            <a:r>
              <a:rPr lang="en-US" i="1" dirty="0"/>
              <a:t>valor</a:t>
            </a:r>
          </a:p>
          <a:p>
            <a:pPr latinLnBrk="1">
              <a:lnSpc>
                <a:spcPts val="2600"/>
              </a:lnSpc>
            </a:pPr>
            <a:r>
              <a:rPr lang="en-US" i="1" dirty="0"/>
              <a:t>valor</a:t>
            </a:r>
            <a:r>
              <a:rPr lang="en-US" dirty="0"/>
              <a:t> = 6; 	  // </a:t>
            </a:r>
            <a:r>
              <a:rPr lang="en-US" i="1" dirty="0"/>
              <a:t>valor</a:t>
            </a:r>
            <a:r>
              <a:rPr lang="en-US" dirty="0"/>
              <a:t> agora é </a:t>
            </a:r>
            <a:r>
              <a:rPr lang="en-US" dirty="0" err="1"/>
              <a:t>igual</a:t>
            </a:r>
            <a:r>
              <a:rPr lang="en-US" dirty="0"/>
              <a:t> a 6</a:t>
            </a:r>
          </a:p>
          <a:p>
            <a:pPr latinLnBrk="1">
              <a:lnSpc>
                <a:spcPts val="2600"/>
              </a:lnSpc>
            </a:pPr>
            <a:r>
              <a:rPr lang="en-US" i="1" dirty="0"/>
              <a:t>ref</a:t>
            </a:r>
            <a:r>
              <a:rPr lang="en-US" dirty="0"/>
              <a:t> = 7; 		  // </a:t>
            </a:r>
            <a:r>
              <a:rPr lang="en-US" i="1" dirty="0"/>
              <a:t>valor</a:t>
            </a:r>
            <a:r>
              <a:rPr lang="en-US" dirty="0"/>
              <a:t> agora é </a:t>
            </a:r>
            <a:r>
              <a:rPr lang="en-US" dirty="0" err="1"/>
              <a:t>igual</a:t>
            </a:r>
            <a:r>
              <a:rPr lang="en-US" dirty="0"/>
              <a:t> a 7</a:t>
            </a:r>
          </a:p>
          <a:p>
            <a:pPr latinLnBrk="1">
              <a:lnSpc>
                <a:spcPts val="2600"/>
              </a:lnSpc>
            </a:pPr>
            <a:r>
              <a:rPr lang="en-US" b="1" dirty="0"/>
              <a:t>std::</a:t>
            </a:r>
            <a:r>
              <a:rPr lang="en-US" b="1" dirty="0" err="1"/>
              <a:t>cout</a:t>
            </a:r>
            <a:r>
              <a:rPr lang="en-US" b="1" dirty="0"/>
              <a:t> </a:t>
            </a:r>
            <a:r>
              <a:rPr lang="en-US" dirty="0"/>
              <a:t>&lt;&lt; </a:t>
            </a:r>
            <a:r>
              <a:rPr lang="en-US" i="1" dirty="0"/>
              <a:t>valor</a:t>
            </a:r>
            <a:r>
              <a:rPr lang="en-US" dirty="0"/>
              <a:t>; 	  // </a:t>
            </a:r>
            <a:r>
              <a:rPr lang="en-US" dirty="0" err="1"/>
              <a:t>imprime</a:t>
            </a:r>
            <a:r>
              <a:rPr lang="en-US" dirty="0"/>
              <a:t> 7</a:t>
            </a:r>
          </a:p>
          <a:p>
            <a:pPr latinLnBrk="1">
              <a:lnSpc>
                <a:spcPts val="2600"/>
              </a:lnSpc>
            </a:pPr>
            <a:r>
              <a:rPr lang="en-US" dirty="0"/>
              <a:t>++</a:t>
            </a:r>
            <a:r>
              <a:rPr lang="en-US" i="1" dirty="0"/>
              <a:t>ref</a:t>
            </a:r>
            <a:r>
              <a:rPr lang="en-US" dirty="0"/>
              <a:t>;		  // </a:t>
            </a:r>
            <a:r>
              <a:rPr lang="en-US" dirty="0" err="1"/>
              <a:t>incrementa</a:t>
            </a:r>
            <a:r>
              <a:rPr lang="en-US" dirty="0"/>
              <a:t> a </a:t>
            </a:r>
            <a:r>
              <a:rPr lang="en-US" dirty="0" err="1"/>
              <a:t>variável</a:t>
            </a:r>
            <a:r>
              <a:rPr lang="en-US" dirty="0"/>
              <a:t> </a:t>
            </a:r>
            <a:r>
              <a:rPr lang="en-US" i="1" dirty="0"/>
              <a:t>valor</a:t>
            </a:r>
          </a:p>
          <a:p>
            <a:pPr latinLnBrk="1">
              <a:lnSpc>
                <a:spcPts val="2600"/>
              </a:lnSpc>
            </a:pPr>
            <a:r>
              <a:rPr lang="en-US" b="1" dirty="0"/>
              <a:t>std::</a:t>
            </a:r>
            <a:r>
              <a:rPr lang="en-US" b="1" dirty="0" err="1"/>
              <a:t>cout</a:t>
            </a:r>
            <a:r>
              <a:rPr lang="en-US" b="1" dirty="0"/>
              <a:t> </a:t>
            </a:r>
            <a:r>
              <a:rPr lang="en-US" dirty="0"/>
              <a:t>&lt;&lt; </a:t>
            </a:r>
            <a:r>
              <a:rPr lang="en-US" i="1" dirty="0"/>
              <a:t>valor</a:t>
            </a:r>
            <a:r>
              <a:rPr lang="en-US" dirty="0"/>
              <a:t>; 	  // </a:t>
            </a:r>
            <a:r>
              <a:rPr lang="en-US" dirty="0" err="1"/>
              <a:t>imprime</a:t>
            </a:r>
            <a:r>
              <a:rPr lang="en-US" dirty="0"/>
              <a:t> 8</a:t>
            </a:r>
          </a:p>
          <a:p>
            <a:pPr latinLnBrk="1">
              <a:lnSpc>
                <a:spcPts val="2600"/>
              </a:lnSpc>
            </a:pPr>
            <a:r>
              <a:rPr lang="en-US" b="1" dirty="0"/>
              <a:t>std::</a:t>
            </a:r>
            <a:r>
              <a:rPr lang="en-US" b="1" dirty="0" err="1"/>
              <a:t>cout</a:t>
            </a:r>
            <a:r>
              <a:rPr lang="en-US" b="1" dirty="0"/>
              <a:t> </a:t>
            </a:r>
            <a:r>
              <a:rPr lang="en-US" dirty="0"/>
              <a:t>&lt;&lt; &amp;</a:t>
            </a:r>
            <a:r>
              <a:rPr lang="en-US" i="1" dirty="0"/>
              <a:t>valor</a:t>
            </a:r>
            <a:r>
              <a:rPr lang="en-US" dirty="0"/>
              <a:t>;  // </a:t>
            </a:r>
            <a:r>
              <a:rPr lang="en-US" dirty="0" err="1"/>
              <a:t>imprime</a:t>
            </a:r>
            <a:r>
              <a:rPr lang="en-US" dirty="0"/>
              <a:t> 0xAABBCCDD (por </a:t>
            </a:r>
            <a:r>
              <a:rPr lang="en-US" dirty="0" err="1"/>
              <a:t>exemplo</a:t>
            </a:r>
            <a:r>
              <a:rPr lang="en-US" dirty="0"/>
              <a:t>)</a:t>
            </a:r>
          </a:p>
          <a:p>
            <a:pPr latinLnBrk="1">
              <a:lnSpc>
                <a:spcPts val="2600"/>
              </a:lnSpc>
            </a:pPr>
            <a:r>
              <a:rPr lang="en-US" b="1" dirty="0"/>
              <a:t>std::</a:t>
            </a:r>
            <a:r>
              <a:rPr lang="en-US" b="1" dirty="0" err="1"/>
              <a:t>cout</a:t>
            </a:r>
            <a:r>
              <a:rPr lang="en-US" b="1" dirty="0"/>
              <a:t> </a:t>
            </a:r>
            <a:r>
              <a:rPr lang="en-US" dirty="0"/>
              <a:t>&lt;&lt; &amp;</a:t>
            </a:r>
            <a:r>
              <a:rPr lang="en-US" i="1" dirty="0"/>
              <a:t>ref</a:t>
            </a:r>
            <a:r>
              <a:rPr lang="en-US" dirty="0"/>
              <a:t>; 	  //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imprime</a:t>
            </a:r>
            <a:r>
              <a:rPr lang="en-US" dirty="0"/>
              <a:t> 0xAABBCCDD</a:t>
            </a:r>
          </a:p>
        </p:txBody>
      </p:sp>
    </p:spTree>
    <p:extLst>
      <p:ext uri="{BB962C8B-B14F-4D97-AF65-F5344CB8AC3E}">
        <p14:creationId xmlns:p14="http://schemas.microsoft.com/office/powerpoint/2010/main" val="239440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3885401" y="516523"/>
            <a:ext cx="2922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24" y="1557218"/>
            <a:ext cx="86677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Mas como a referência funciona?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Diferentemente de um ponteiro, uma referência deve sempre conter um valor que é atribuído em sua inicialização, e que não pode ser mudado.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978854-1710-42E2-8E07-110873D83043}"/>
              </a:ext>
            </a:extLst>
          </p:cNvPr>
          <p:cNvSpPr/>
          <p:nvPr/>
        </p:nvSpPr>
        <p:spPr>
          <a:xfrm>
            <a:off x="1012821" y="4157526"/>
            <a:ext cx="8667751" cy="26553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atinLnBrk="1">
              <a:lnSpc>
                <a:spcPct val="150000"/>
              </a:lnSpc>
            </a:pPr>
            <a:r>
              <a:rPr lang="pt-BR" b="1" dirty="0"/>
              <a:t>int</a:t>
            </a:r>
            <a:r>
              <a:rPr lang="pt-BR" dirty="0"/>
              <a:t> </a:t>
            </a:r>
            <a:r>
              <a:rPr lang="pt-BR" i="1" dirty="0"/>
              <a:t>valor1</a:t>
            </a:r>
            <a:r>
              <a:rPr lang="pt-BR" dirty="0"/>
              <a:t> = 5;</a:t>
            </a:r>
          </a:p>
          <a:p>
            <a:pPr latinLnBrk="1">
              <a:lnSpc>
                <a:spcPct val="150000"/>
              </a:lnSpc>
            </a:pPr>
            <a:r>
              <a:rPr lang="pt-BR" b="1" dirty="0"/>
              <a:t>int</a:t>
            </a:r>
            <a:r>
              <a:rPr lang="pt-BR" dirty="0"/>
              <a:t> &amp;</a:t>
            </a:r>
            <a:r>
              <a:rPr lang="pt-BR" i="1" dirty="0"/>
              <a:t>ref1</a:t>
            </a:r>
            <a:r>
              <a:rPr lang="pt-BR" dirty="0"/>
              <a:t> = </a:t>
            </a:r>
            <a:r>
              <a:rPr lang="pt-BR" i="1" dirty="0"/>
              <a:t>valor1</a:t>
            </a:r>
            <a:r>
              <a:rPr lang="pt-BR" dirty="0"/>
              <a:t>;	// </a:t>
            </a:r>
            <a:r>
              <a:rPr lang="pt-BR" i="1" dirty="0"/>
              <a:t>ref1 </a:t>
            </a:r>
            <a:r>
              <a:rPr lang="pt-BR" dirty="0"/>
              <a:t>agora referência  variável </a:t>
            </a:r>
            <a:r>
              <a:rPr lang="pt-BR" i="1" dirty="0"/>
              <a:t>valor1</a:t>
            </a:r>
          </a:p>
          <a:p>
            <a:pPr latinLnBrk="1">
              <a:lnSpc>
                <a:spcPct val="150000"/>
              </a:lnSpc>
            </a:pPr>
            <a:r>
              <a:rPr lang="pt-BR" b="1" dirty="0"/>
              <a:t>int</a:t>
            </a:r>
            <a:r>
              <a:rPr lang="pt-BR" i="1" dirty="0"/>
              <a:t> &amp;ref2</a:t>
            </a:r>
            <a:r>
              <a:rPr lang="pt-BR" dirty="0"/>
              <a:t> = 6; 	// causa um erro</a:t>
            </a:r>
          </a:p>
          <a:p>
            <a:pPr latinLnBrk="1">
              <a:lnSpc>
                <a:spcPct val="150000"/>
              </a:lnSpc>
            </a:pPr>
            <a:r>
              <a:rPr lang="pt-BR" b="1" dirty="0"/>
              <a:t>int</a:t>
            </a:r>
            <a:r>
              <a:rPr lang="pt-BR" dirty="0"/>
              <a:t> </a:t>
            </a:r>
            <a:r>
              <a:rPr lang="pt-BR" i="1" dirty="0"/>
              <a:t>valor2</a:t>
            </a:r>
            <a:r>
              <a:rPr lang="pt-BR" dirty="0"/>
              <a:t> = 7;</a:t>
            </a:r>
          </a:p>
          <a:p>
            <a:pPr latinLnBrk="1">
              <a:lnSpc>
                <a:spcPct val="150000"/>
              </a:lnSpc>
            </a:pPr>
            <a:r>
              <a:rPr lang="pt-BR" b="1" dirty="0"/>
              <a:t>int</a:t>
            </a:r>
            <a:r>
              <a:rPr lang="pt-BR" i="1" dirty="0"/>
              <a:t> &amp;ref3</a:t>
            </a:r>
            <a:r>
              <a:rPr lang="pt-BR" dirty="0"/>
              <a:t> = </a:t>
            </a:r>
            <a:r>
              <a:rPr lang="pt-BR" i="1" dirty="0"/>
              <a:t>valor1</a:t>
            </a:r>
            <a:r>
              <a:rPr lang="pt-BR" dirty="0"/>
              <a:t>; 	// </a:t>
            </a:r>
            <a:r>
              <a:rPr lang="pt-BR" i="1" dirty="0"/>
              <a:t>ref3</a:t>
            </a:r>
            <a:r>
              <a:rPr lang="pt-BR" dirty="0"/>
              <a:t> agora é uma referência para </a:t>
            </a:r>
            <a:r>
              <a:rPr lang="pt-BR" i="1" dirty="0"/>
              <a:t>valor1</a:t>
            </a:r>
          </a:p>
          <a:p>
            <a:pPr latinLnBrk="1">
              <a:lnSpc>
                <a:spcPct val="150000"/>
              </a:lnSpc>
            </a:pPr>
            <a:r>
              <a:rPr lang="pt-BR" i="1" dirty="0"/>
              <a:t>ref3</a:t>
            </a:r>
            <a:r>
              <a:rPr lang="pt-BR" dirty="0"/>
              <a:t> = </a:t>
            </a:r>
            <a:r>
              <a:rPr lang="pt-BR" i="1" dirty="0"/>
              <a:t>valor2</a:t>
            </a:r>
            <a:r>
              <a:rPr lang="pt-BR" dirty="0"/>
              <a:t>	// atribui </a:t>
            </a:r>
            <a:r>
              <a:rPr lang="pt-BR" i="1" dirty="0"/>
              <a:t>valor2</a:t>
            </a:r>
            <a:r>
              <a:rPr lang="pt-BR" dirty="0"/>
              <a:t> à variável referenciada por </a:t>
            </a:r>
            <a:r>
              <a:rPr lang="pt-BR" i="1" dirty="0"/>
              <a:t>ref3</a:t>
            </a:r>
            <a:r>
              <a:rPr lang="pt-BR" dirty="0"/>
              <a:t> (</a:t>
            </a:r>
            <a:r>
              <a:rPr lang="pt-BR" i="1" dirty="0"/>
              <a:t>valor1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88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3885401" y="516523"/>
            <a:ext cx="2922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22" y="1724025"/>
            <a:ext cx="866775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 quanto a sua utilização na prática?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Na prática, em C++, referências são utilizadas quase que exclusivamente para facilitar a utilização de funções, sejam como parâmetros ou como retorno.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Quando utilizada como tipo de parâmetro de uma função, temos o que é conhecido como referência escondida. Por sua vez, quando utilizada como tipo de retorno, daí é possível fazer um encadeamento de chamadas.</a:t>
            </a:r>
          </a:p>
        </p:txBody>
      </p:sp>
    </p:spTree>
    <p:extLst>
      <p:ext uri="{BB962C8B-B14F-4D97-AF65-F5344CB8AC3E}">
        <p14:creationId xmlns:p14="http://schemas.microsoft.com/office/powerpoint/2010/main" val="225672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2772914" y="516523"/>
            <a:ext cx="5147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 escondida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24" y="1557218"/>
            <a:ext cx="86677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termo referência escondida se refere à quando o tipo de um ou mais parâmetros de uma função é do tipo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referência. 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ssim, o parâmetro irá referenciar a variável passada à função e poderá modificá-la.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978854-1710-42E2-8E07-110873D83043}"/>
              </a:ext>
            </a:extLst>
          </p:cNvPr>
          <p:cNvSpPr/>
          <p:nvPr/>
        </p:nvSpPr>
        <p:spPr>
          <a:xfrm>
            <a:off x="969954" y="4160221"/>
            <a:ext cx="8753479" cy="11452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atinLnBrk="1"/>
            <a:r>
              <a:rPr lang="pt-BR" b="1" dirty="0"/>
              <a:t>void </a:t>
            </a:r>
            <a:r>
              <a:rPr lang="pt-BR" dirty="0"/>
              <a:t>alteraNumero ( </a:t>
            </a:r>
            <a:r>
              <a:rPr lang="pt-BR" b="1" dirty="0"/>
              <a:t>int&amp; </a:t>
            </a:r>
            <a:r>
              <a:rPr lang="pt-BR" dirty="0"/>
              <a:t>num, </a:t>
            </a:r>
            <a:r>
              <a:rPr lang="pt-BR" b="1" dirty="0"/>
              <a:t>int</a:t>
            </a:r>
            <a:r>
              <a:rPr lang="pt-BR" dirty="0"/>
              <a:t> novoNum ) </a:t>
            </a:r>
          </a:p>
          <a:p>
            <a:pPr latinLnBrk="1"/>
            <a:r>
              <a:rPr lang="pt-BR" dirty="0"/>
              <a:t>{</a:t>
            </a:r>
          </a:p>
          <a:p>
            <a:pPr latinLnBrk="1"/>
            <a:r>
              <a:rPr lang="pt-BR" dirty="0"/>
              <a:t>      num = novoNum; // a variável “</a:t>
            </a:r>
            <a:r>
              <a:rPr lang="pt-BR" i="1" dirty="0"/>
              <a:t>num” </a:t>
            </a:r>
            <a:r>
              <a:rPr lang="pt-BR" dirty="0"/>
              <a:t> é passado por referência, já “</a:t>
            </a:r>
            <a:r>
              <a:rPr lang="pt-BR" i="1" dirty="0"/>
              <a:t>novoNum”</a:t>
            </a:r>
            <a:r>
              <a:rPr lang="pt-BR" dirty="0"/>
              <a:t> por valor</a:t>
            </a:r>
          </a:p>
          <a:p>
            <a:pPr latinLnBrk="1"/>
            <a:r>
              <a:rPr lang="pt-BR" dirty="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8BD930-38E4-482B-81F2-00FF0DBBB302}"/>
              </a:ext>
            </a:extLst>
          </p:cNvPr>
          <p:cNvSpPr/>
          <p:nvPr/>
        </p:nvSpPr>
        <p:spPr>
          <a:xfrm>
            <a:off x="943399" y="5610225"/>
            <a:ext cx="8753479" cy="17230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atinLnBrk="1"/>
            <a:r>
              <a:rPr lang="pt-BR" b="1" dirty="0"/>
              <a:t>int</a:t>
            </a:r>
            <a:r>
              <a:rPr lang="pt-BR" dirty="0"/>
              <a:t> numero = </a:t>
            </a:r>
            <a:r>
              <a:rPr lang="pt-BR" i="1" dirty="0"/>
              <a:t>5</a:t>
            </a:r>
            <a:r>
              <a:rPr lang="pt-BR" dirty="0"/>
              <a:t>;		// o inteiro 5 é atribuído à variável </a:t>
            </a:r>
            <a:r>
              <a:rPr lang="pt-BR" i="1" dirty="0"/>
              <a:t>numero</a:t>
            </a:r>
          </a:p>
          <a:p>
            <a:pPr latinLnBrk="1"/>
            <a:r>
              <a:rPr lang="pt-BR" dirty="0"/>
              <a:t>alteraNumero( numero, 3 ); 	// a variável “</a:t>
            </a:r>
            <a:r>
              <a:rPr lang="pt-BR" i="1" dirty="0"/>
              <a:t>numero”</a:t>
            </a:r>
            <a:r>
              <a:rPr lang="pt-BR" dirty="0"/>
              <a:t> agora é modificada e vale 3</a:t>
            </a:r>
          </a:p>
          <a:p>
            <a:pPr latinLnBrk="1"/>
            <a:r>
              <a:rPr lang="pt-BR" b="1" dirty="0"/>
              <a:t>std::cout </a:t>
            </a:r>
            <a:r>
              <a:rPr lang="pt-BR" dirty="0"/>
              <a:t>&lt;&lt; </a:t>
            </a:r>
            <a:r>
              <a:rPr lang="pt-BR" i="1" dirty="0"/>
              <a:t>numero</a:t>
            </a:r>
            <a:r>
              <a:rPr lang="pt-BR" dirty="0"/>
              <a:t>; 	// imprime 3</a:t>
            </a:r>
          </a:p>
          <a:p>
            <a:pPr latinLnBrk="1"/>
            <a:r>
              <a:rPr lang="pt-BR" dirty="0"/>
              <a:t>alteraNumero( numero, 7 ); 	// a variável “</a:t>
            </a:r>
            <a:r>
              <a:rPr lang="pt-BR" i="1" dirty="0"/>
              <a:t>numero”</a:t>
            </a:r>
            <a:r>
              <a:rPr lang="pt-BR" dirty="0"/>
              <a:t> agora é modificada e vale 7</a:t>
            </a:r>
          </a:p>
          <a:p>
            <a:pPr latinLnBrk="1"/>
            <a:r>
              <a:rPr lang="pt-BR" b="1" dirty="0"/>
              <a:t>std::cout </a:t>
            </a:r>
            <a:r>
              <a:rPr lang="pt-BR" dirty="0"/>
              <a:t>&lt;&lt; </a:t>
            </a:r>
            <a:r>
              <a:rPr lang="pt-BR" i="1" dirty="0"/>
              <a:t>numero</a:t>
            </a:r>
            <a:r>
              <a:rPr lang="pt-BR" dirty="0"/>
              <a:t>; 	// imprime 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DC20AA-48A4-486B-A774-E439CFBAF1B8}"/>
              </a:ext>
            </a:extLst>
          </p:cNvPr>
          <p:cNvSpPr txBox="1"/>
          <p:nvPr/>
        </p:nvSpPr>
        <p:spPr>
          <a:xfrm>
            <a:off x="850900" y="3555368"/>
            <a:ext cx="866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Exemplo:</a:t>
            </a:r>
          </a:p>
        </p:txBody>
      </p:sp>
    </p:spTree>
    <p:extLst>
      <p:ext uri="{BB962C8B-B14F-4D97-AF65-F5344CB8AC3E}">
        <p14:creationId xmlns:p14="http://schemas.microsoft.com/office/powerpoint/2010/main" val="73859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442F9B-EA7B-44E8-87D3-019BC740B467}"/>
              </a:ext>
            </a:extLst>
          </p:cNvPr>
          <p:cNvSpPr txBox="1"/>
          <p:nvPr/>
        </p:nvSpPr>
        <p:spPr>
          <a:xfrm>
            <a:off x="2772914" y="516523"/>
            <a:ext cx="5147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Referência escondida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89D71-F654-44DC-9061-C8A6FD02DAE2}"/>
              </a:ext>
            </a:extLst>
          </p:cNvPr>
          <p:cNvSpPr txBox="1"/>
          <p:nvPr/>
        </p:nvSpPr>
        <p:spPr>
          <a:xfrm>
            <a:off x="1012819" y="1800225"/>
            <a:ext cx="86677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utilização da referência escondida é extremamente útil e bastante utilizado na prática, porém deve-se atentar à chamada da função, visto que a função pode modificar a variável passada de parâmetro de maneira indesejada.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Devido à isso, pertinente salientar a importância da documentação de qualquer código escrito.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Quanto ao encadeamento, o assunto será visto no tópico de sobrecarga de operadores.</a:t>
            </a:r>
          </a:p>
        </p:txBody>
      </p:sp>
    </p:spTree>
    <p:extLst>
      <p:ext uri="{BB962C8B-B14F-4D97-AF65-F5344CB8AC3E}">
        <p14:creationId xmlns:p14="http://schemas.microsoft.com/office/powerpoint/2010/main" val="255201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636</Words>
  <Application>Microsoft Office PowerPoint</Application>
  <PresentationFormat>Personalizar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PDF File</dc:title>
  <dc:creator>vitor</dc:creator>
  <cp:lastModifiedBy>Jean Marcelo Simão</cp:lastModifiedBy>
  <cp:revision>31</cp:revision>
  <cp:lastPrinted>2018-09-04T18:33:39Z</cp:lastPrinted>
  <dcterms:created xsi:type="dcterms:W3CDTF">2018-08-27T20:29:00Z</dcterms:created>
  <dcterms:modified xsi:type="dcterms:W3CDTF">2020-07-05T22:31:36Z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2018-08-27T00:00:00Z</vt:filetime>
  </property>
  <property fmtid="{D5CDD505-2E9C-101B-9397-08002B2CF9AE}" pid="3" name="LastSaved">
    <vt:filetime>2018-08-27T00:00:00Z</vt:filetime>
  </property>
</Properties>
</file>