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3CC3E5B-61FD-407D-8661-34B672C586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55675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5675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5675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5675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5675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E6C2F6-E25E-4F0A-A562-CA9E5E276D67}" type="slidenum">
              <a:rPr lang="fr-FR" altLang="pt-BR" sz="1300" b="0" smtClean="0"/>
              <a:pPr/>
              <a:t>1</a:t>
            </a:fld>
            <a:endParaRPr lang="fr-FR" altLang="pt-BR" sz="1300" b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1776953-FC1D-4CC8-A6A3-6327D883F88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AB0CA8B-48AB-4EC6-A06B-3327B3C074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9f70e36f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9f70e36f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588decb95a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588decb95a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588decb9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588decb95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88decb95a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88decb95a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88decb95a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88decb95a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88decb95a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88decb95a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88decb95a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88decb95a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588decb95a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588decb95a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DBE4F03C-2EC9-4603-BE90-3A9184EF34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415779" y="1170385"/>
            <a:ext cx="4495800" cy="1091803"/>
          </a:xfrm>
        </p:spPr>
        <p:txBody>
          <a:bodyPr anchor="ctr"/>
          <a:lstStyle/>
          <a:p>
            <a:pPr eaLnBrk="1" hangingPunct="1"/>
            <a:r>
              <a:rPr lang="pt-BR" altLang="pt-BR" sz="3000" noProof="1"/>
              <a:t>Orientação a Objetos </a:t>
            </a:r>
            <a:br>
              <a:rPr lang="pt-BR" altLang="pt-BR" sz="3000" noProof="1"/>
            </a:br>
            <a:r>
              <a:rPr lang="pt-BR" altLang="pt-BR" sz="1050" noProof="1"/>
              <a:t>-</a:t>
            </a:r>
            <a:br>
              <a:rPr lang="pt-BR" altLang="pt-BR" sz="1050" noProof="1"/>
            </a:br>
            <a:r>
              <a:rPr lang="pt-BR" altLang="pt-BR" sz="3000" noProof="1"/>
              <a:t>Programação em C++</a:t>
            </a:r>
          </a:p>
        </p:txBody>
      </p:sp>
      <p:sp>
        <p:nvSpPr>
          <p:cNvPr id="4101" name="Rectangle 9">
            <a:extLst>
              <a:ext uri="{FF2B5EF4-FFF2-40B4-BE49-F238E27FC236}">
                <a16:creationId xmlns:a16="http://schemas.microsoft.com/office/drawing/2014/main" id="{7E39A12E-A387-4BA0-9AC7-B4FCBAAD5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82" y="21432"/>
            <a:ext cx="8500253" cy="751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dirty="0"/>
              <a:t>Universidade Tecnológica Federal do Paraná</a:t>
            </a:r>
            <a:br>
              <a:rPr lang="pt-BR" altLang="pt-BR" sz="2400" dirty="0"/>
            </a:br>
            <a:r>
              <a:rPr lang="pt-BR" altLang="pt-BR" sz="2400" dirty="0"/>
              <a:t>UTFPR – Campus Curitiba</a:t>
            </a:r>
          </a:p>
        </p:txBody>
      </p:sp>
      <p:sp>
        <p:nvSpPr>
          <p:cNvPr id="4103" name="Text Box 11">
            <a:extLst>
              <a:ext uri="{FF2B5EF4-FFF2-40B4-BE49-F238E27FC236}">
                <a16:creationId xmlns:a16="http://schemas.microsoft.com/office/drawing/2014/main" id="{FEB1A78C-6CD0-45DB-9148-8FFC926D6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9072" y="3887391"/>
            <a:ext cx="5128022" cy="624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500" tIns="35100" rIns="67500" bIns="351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dirty="0"/>
              <a:t>Prof. Dr. Jean Marcelo SIMÃO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1200" dirty="0"/>
              <a:t>Aluno monitor (em 2019) : Luan Carlos Klein</a:t>
            </a:r>
            <a:endParaRPr lang="pt-BR" altLang="pt-BR" sz="1200" dirty="0"/>
          </a:p>
        </p:txBody>
      </p:sp>
      <p:sp>
        <p:nvSpPr>
          <p:cNvPr id="4104" name="Text Box 11">
            <a:extLst>
              <a:ext uri="{FF2B5EF4-FFF2-40B4-BE49-F238E27FC236}">
                <a16:creationId xmlns:a16="http://schemas.microsoft.com/office/drawing/2014/main" id="{4F6B4A8E-8932-433F-8010-4BC59E9CF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013" y="4924425"/>
            <a:ext cx="5222081" cy="232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500" tIns="35100" rIns="67500" bIns="351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050" i="1"/>
              <a:t>Disciplinas de Técnicas de Programação, Fundamentos de Programação 2 e afins.</a:t>
            </a:r>
          </a:p>
        </p:txBody>
      </p:sp>
      <p:sp>
        <p:nvSpPr>
          <p:cNvPr id="4105" name="Slide Number Placeholder 5">
            <a:extLst>
              <a:ext uri="{FF2B5EF4-FFF2-40B4-BE49-F238E27FC236}">
                <a16:creationId xmlns:a16="http://schemas.microsoft.com/office/drawing/2014/main" id="{6D452E24-C236-445C-9759-76BD83786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14047" y="4862065"/>
            <a:ext cx="1600200" cy="357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04951B-04B1-4052-B172-B89B08D94C5B}" type="slidenum">
              <a:rPr lang="fr-FR" altLang="pt-BR" sz="105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fr-FR" altLang="pt-BR" sz="1050" dirty="0"/>
          </a:p>
        </p:txBody>
      </p:sp>
      <p:sp>
        <p:nvSpPr>
          <p:cNvPr id="12" name="Google Shape;58;p13">
            <a:extLst>
              <a:ext uri="{FF2B5EF4-FFF2-40B4-BE49-F238E27FC236}">
                <a16:creationId xmlns:a16="http://schemas.microsoft.com/office/drawing/2014/main" id="{2046D462-CE93-41E5-9153-F6E76FAFFD69}"/>
              </a:ext>
            </a:extLst>
          </p:cNvPr>
          <p:cNvSpPr txBox="1">
            <a:spLocks/>
          </p:cNvSpPr>
          <p:nvPr/>
        </p:nvSpPr>
        <p:spPr>
          <a:xfrm>
            <a:off x="2191170" y="2710399"/>
            <a:ext cx="5143500" cy="858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z="2400"/>
              <a:t>Grupo de Slides 11 – Parte B: </a:t>
            </a:r>
          </a:p>
          <a:p>
            <a:r>
              <a:rPr lang="pt-BR" sz="2400"/>
              <a:t>Utilização da lista desacoplada</a:t>
            </a:r>
            <a:endParaRPr lang="pt-BR" sz="2400" dirty="0"/>
          </a:p>
        </p:txBody>
      </p:sp>
      <p:cxnSp>
        <p:nvCxnSpPr>
          <p:cNvPr id="13" name="Google Shape;57;p13">
            <a:extLst>
              <a:ext uri="{FF2B5EF4-FFF2-40B4-BE49-F238E27FC236}">
                <a16:creationId xmlns:a16="http://schemas.microsoft.com/office/drawing/2014/main" id="{0F3B2CBE-E823-44FD-9CD0-FD90A18D5C8D}"/>
              </a:ext>
            </a:extLst>
          </p:cNvPr>
          <p:cNvCxnSpPr/>
          <p:nvPr/>
        </p:nvCxnSpPr>
        <p:spPr>
          <a:xfrm>
            <a:off x="504933" y="2563456"/>
            <a:ext cx="8316300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55;p13">
            <a:extLst>
              <a:ext uri="{FF2B5EF4-FFF2-40B4-BE49-F238E27FC236}">
                <a16:creationId xmlns:a16="http://schemas.microsoft.com/office/drawing/2014/main" id="{C48707BE-1CC4-4FCA-BF04-7A3814A5741C}"/>
              </a:ext>
            </a:extLst>
          </p:cNvPr>
          <p:cNvCxnSpPr/>
          <p:nvPr/>
        </p:nvCxnSpPr>
        <p:spPr>
          <a:xfrm>
            <a:off x="493235" y="974922"/>
            <a:ext cx="8316300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1237350"/>
            <a:ext cx="8520600" cy="572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rgbClr val="000000"/>
                </a:solidFill>
              </a:rPr>
              <a:t>Melhorando a solução apresentada na solução 11...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97CF0C4-AF8B-4371-9280-778696CC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4188" y="4806051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76A654-F084-42D5-A418-351889F29364}" type="slidenum">
              <a:rPr lang="fr-FR" altLang="pt-BR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fr-FR" altLang="pt-BR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0" y="6724"/>
            <a:ext cx="4672853" cy="5143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#ifndef _PRINCIPAL_H_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#define _PRINCIPAL_H_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#include "</a:t>
            </a:r>
            <a:r>
              <a:rPr lang="pt-BR" sz="800" dirty="0" err="1">
                <a:solidFill>
                  <a:srgbClr val="6AA84F"/>
                </a:solidFill>
              </a:rPr>
              <a:t>Lista.h</a:t>
            </a:r>
            <a:r>
              <a:rPr lang="pt-BR" sz="800" dirty="0">
                <a:solidFill>
                  <a:srgbClr val="6AA84F"/>
                </a:solidFill>
              </a:rPr>
              <a:t>"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#include "</a:t>
            </a:r>
            <a:r>
              <a:rPr lang="pt-BR" sz="800" dirty="0" err="1">
                <a:solidFill>
                  <a:srgbClr val="6AA84F"/>
                </a:solidFill>
              </a:rPr>
              <a:t>Professor.h</a:t>
            </a:r>
            <a:r>
              <a:rPr lang="pt-BR" sz="800" dirty="0">
                <a:solidFill>
                  <a:srgbClr val="6AA84F"/>
                </a:solidFill>
              </a:rPr>
              <a:t>"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#include "</a:t>
            </a:r>
            <a:r>
              <a:rPr lang="pt-BR" sz="800" dirty="0" err="1">
                <a:solidFill>
                  <a:srgbClr val="6AA84F"/>
                </a:solidFill>
              </a:rPr>
              <a:t>Universidade.h</a:t>
            </a:r>
            <a:r>
              <a:rPr lang="pt-BR" sz="800" dirty="0">
                <a:solidFill>
                  <a:srgbClr val="6AA84F"/>
                </a:solidFill>
              </a:rPr>
              <a:t>"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#include "</a:t>
            </a:r>
            <a:r>
              <a:rPr lang="pt-BR" sz="800" dirty="0" err="1">
                <a:solidFill>
                  <a:srgbClr val="6AA84F"/>
                </a:solidFill>
              </a:rPr>
              <a:t>Departamento.h</a:t>
            </a:r>
            <a:r>
              <a:rPr lang="pt-BR" sz="800" dirty="0">
                <a:solidFill>
                  <a:srgbClr val="6AA84F"/>
                </a:solidFill>
              </a:rPr>
              <a:t>"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#include "</a:t>
            </a:r>
            <a:r>
              <a:rPr lang="pt-BR" sz="800" dirty="0" err="1">
                <a:solidFill>
                  <a:srgbClr val="6AA84F"/>
                </a:solidFill>
              </a:rPr>
              <a:t>Disciplina.h</a:t>
            </a:r>
            <a:r>
              <a:rPr lang="pt-BR" sz="800" dirty="0">
                <a:solidFill>
                  <a:srgbClr val="6AA84F"/>
                </a:solidFill>
              </a:rPr>
              <a:t>"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#include "</a:t>
            </a:r>
            <a:r>
              <a:rPr lang="pt-BR" sz="800" dirty="0" err="1">
                <a:solidFill>
                  <a:srgbClr val="6AA84F"/>
                </a:solidFill>
              </a:rPr>
              <a:t>Aluno.h</a:t>
            </a:r>
            <a:r>
              <a:rPr lang="pt-BR" sz="800" dirty="0">
                <a:solidFill>
                  <a:srgbClr val="6AA84F"/>
                </a:solidFill>
              </a:rPr>
              <a:t>"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class</a:t>
            </a:r>
            <a:r>
              <a:rPr lang="pt-BR" sz="800" dirty="0"/>
              <a:t> Principal</a:t>
            </a:r>
            <a:endParaRPr sz="8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{</a:t>
            </a:r>
            <a:endParaRPr sz="8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    </a:t>
            </a:r>
            <a:r>
              <a:rPr lang="pt-BR" sz="800" b="1" dirty="0" err="1"/>
              <a:t>private</a:t>
            </a:r>
            <a:r>
              <a:rPr lang="pt-BR" sz="800" dirty="0"/>
              <a:t>: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int</a:t>
            </a:r>
            <a:r>
              <a:rPr lang="pt-BR" sz="800" dirty="0"/>
              <a:t> </a:t>
            </a:r>
            <a:r>
              <a:rPr lang="pt-BR" sz="800" dirty="0" err="1"/>
              <a:t>cont_idDisc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int</a:t>
            </a:r>
            <a:r>
              <a:rPr lang="pt-BR" sz="800" dirty="0"/>
              <a:t> </a:t>
            </a:r>
            <a:r>
              <a:rPr lang="pt-BR" sz="800" dirty="0" err="1"/>
              <a:t>cont_idDepart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int</a:t>
            </a:r>
            <a:r>
              <a:rPr lang="pt-BR" sz="800" dirty="0"/>
              <a:t> </a:t>
            </a:r>
            <a:r>
              <a:rPr lang="pt-BR" sz="800" dirty="0" err="1"/>
              <a:t>cont_idAluno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Universidade UTFPR;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Universidade Princeton;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Universidade Cambridge;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EletronicaUTFPR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MatematicaUTFPR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FisicaUTFPR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MatematicaPrinceton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FisicaPrinceton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MatematicaCambridge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FisicaCambridge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Professor Simao;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Professor Einstein;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Professor Newton;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Disciplina Computacao1_2006;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Disciplina Introd_Alg_2007;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Disciplina Computacao2_2007;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Disciplina Metodos2_2007;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Aluno AAA;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Aluno BBB;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Aluno CCC;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Aluno DDD;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Aluno EEE;</a:t>
            </a:r>
            <a:endParaRPr sz="800" dirty="0"/>
          </a:p>
        </p:txBody>
      </p:sp>
      <p:sp>
        <p:nvSpPr>
          <p:cNvPr id="70" name="Google Shape;70;p15"/>
          <p:cNvSpPr txBox="1"/>
          <p:nvPr/>
        </p:nvSpPr>
        <p:spPr>
          <a:xfrm>
            <a:off x="4915200" y="0"/>
            <a:ext cx="4228800" cy="5143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int</a:t>
            </a:r>
            <a:r>
              <a:rPr lang="pt-BR" sz="800" b="1" dirty="0"/>
              <a:t> </a:t>
            </a:r>
            <a:r>
              <a:rPr lang="pt-BR" sz="800" dirty="0" err="1"/>
              <a:t>diaAtual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int</a:t>
            </a:r>
            <a:r>
              <a:rPr lang="pt-BR" sz="800" b="1" dirty="0"/>
              <a:t> </a:t>
            </a:r>
            <a:r>
              <a:rPr lang="pt-BR" sz="800" dirty="0" err="1"/>
              <a:t>mesAtual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int</a:t>
            </a:r>
            <a:r>
              <a:rPr lang="pt-BR" sz="800" b="1" dirty="0"/>
              <a:t> </a:t>
            </a:r>
            <a:r>
              <a:rPr lang="pt-BR" sz="800" dirty="0" err="1"/>
              <a:t>anoAtual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&lt;Universidade&gt;   </a:t>
            </a:r>
            <a:r>
              <a:rPr lang="pt-BR" sz="800" dirty="0" err="1"/>
              <a:t>LUniversidades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&lt;Departamento&gt; </a:t>
            </a:r>
            <a:r>
              <a:rPr lang="pt-BR" sz="800" dirty="0" err="1"/>
              <a:t>LDepartamentos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&lt;Disciplina&gt;         </a:t>
            </a:r>
            <a:r>
              <a:rPr lang="pt-BR" sz="800" dirty="0" err="1"/>
              <a:t>LDisciplinas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&lt;Aluno&gt;               </a:t>
            </a:r>
            <a:r>
              <a:rPr lang="pt-BR" sz="800" dirty="0" err="1"/>
              <a:t>LAlunos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&lt;Pessoa&gt;            </a:t>
            </a:r>
            <a:r>
              <a:rPr lang="pt-BR" sz="800" dirty="0" err="1"/>
              <a:t>LPessoas</a:t>
            </a:r>
            <a:r>
              <a:rPr lang="pt-BR" sz="800" dirty="0"/>
              <a:t>;</a:t>
            </a: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public</a:t>
            </a:r>
            <a:r>
              <a:rPr lang="pt-BR" sz="800" dirty="0"/>
              <a:t>: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Principal ( 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/>
              <a:t>Inicializa();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InicializaUnivesidades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InicializaDepartamentos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InicializaProfessores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InicializaAlunos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InicializaDisciplinas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/>
              <a:t>Executar();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CalcIdadeProfs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UnivOndeProfsTrabalham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DepOndeProfsTrabalham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ListeDiscDeptos</a:t>
            </a:r>
            <a:r>
              <a:rPr lang="pt-BR" sz="800" dirty="0"/>
              <a:t> ( 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ListeAlunosDisc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CadDisciplina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CadDepartamento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CadUniversidade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CadAluno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GravarTudo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GravarUniversidades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GravarDepartamentos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GravarDisciplinas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GravarAlunos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GravarProfessores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MenuCad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MenuExe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/>
              <a:t>Menu();</a:t>
            </a: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};</a:t>
            </a: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#endif</a:t>
            </a:r>
            <a:endParaRPr sz="800" dirty="0">
              <a:solidFill>
                <a:srgbClr val="6AA84F"/>
              </a:solidFill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1732200" y="14685"/>
            <a:ext cx="2839800" cy="856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i="1"/>
              <a:t>Qual o problema dessa solução?</a:t>
            </a:r>
            <a:endParaRPr sz="2400" b="1" i="1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53FE90E-807A-47F3-A064-CEBB40714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4188" y="4806051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76A654-F084-42D5-A418-351889F29364}" type="slidenum">
              <a:rPr lang="fr-FR" altLang="pt-BR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fr-FR" altLang="pt-BR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/>
        </p:nvSpPr>
        <p:spPr>
          <a:xfrm>
            <a:off x="0" y="0"/>
            <a:ext cx="4915200" cy="5143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#ifndef _PRINCIPAL_H_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#define _PRINCIPAL_H_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#include "Lista.h"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#include "Professor.h"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#include "Universidade.h"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#include "Departamento.h"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#include "Disciplina.h"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#include "Aluno.h"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/>
              <a:t>class</a:t>
            </a:r>
            <a:r>
              <a:rPr lang="pt-BR" sz="800"/>
              <a:t> Principal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{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/>
              <a:t>    private</a:t>
            </a:r>
            <a:r>
              <a:rPr lang="pt-BR" sz="800"/>
              <a:t>: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/>
              <a:t>int</a:t>
            </a:r>
            <a:r>
              <a:rPr lang="pt-BR" sz="800"/>
              <a:t> cont_idDisc;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/>
              <a:t>int</a:t>
            </a:r>
            <a:r>
              <a:rPr lang="pt-BR" sz="800"/>
              <a:t> cont_idDepart;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/>
              <a:t>int</a:t>
            </a:r>
            <a:r>
              <a:rPr lang="pt-BR" sz="800"/>
              <a:t> cont_idAluno;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Universidade UTFPR;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Universidade Princeton;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Universidade Cambridge;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EletronicaUTFPR;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MatematicaUTFPR;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FisicaUTFPR;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MatematicaPrinceton;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FisicaPrinceton;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MatematicaCambridge;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FisicaCambridge;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Professor Simao;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Professor Einstein;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Professor Newton;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Disciplina Computacao1_2006;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Disciplina Introd_Alg_2007;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Disciplina Computacao2_2007;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Disciplina Metodos2_2007;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Aluno AAA;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Aluno BBB;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Aluno CCC;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Aluno DDD;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Aluno EEE;</a:t>
            </a:r>
            <a:endParaRPr sz="800"/>
          </a:p>
        </p:txBody>
      </p:sp>
      <p:sp>
        <p:nvSpPr>
          <p:cNvPr id="77" name="Google Shape;77;p16"/>
          <p:cNvSpPr txBox="1"/>
          <p:nvPr/>
        </p:nvSpPr>
        <p:spPr>
          <a:xfrm>
            <a:off x="4915200" y="0"/>
            <a:ext cx="4228800" cy="5143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int</a:t>
            </a:r>
            <a:r>
              <a:rPr lang="pt-BR" sz="800" b="1" dirty="0"/>
              <a:t> </a:t>
            </a:r>
            <a:r>
              <a:rPr lang="pt-BR" sz="800" dirty="0" err="1"/>
              <a:t>diaAtual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int</a:t>
            </a:r>
            <a:r>
              <a:rPr lang="pt-BR" sz="800" b="1" dirty="0"/>
              <a:t> </a:t>
            </a:r>
            <a:r>
              <a:rPr lang="pt-BR" sz="800" dirty="0" err="1"/>
              <a:t>mesAtual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int</a:t>
            </a:r>
            <a:r>
              <a:rPr lang="pt-BR" sz="800" b="1" dirty="0"/>
              <a:t> </a:t>
            </a:r>
            <a:r>
              <a:rPr lang="pt-BR" sz="800" dirty="0" err="1"/>
              <a:t>anoAtual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&lt;Universidade&gt;    </a:t>
            </a:r>
            <a:r>
              <a:rPr lang="pt-BR" sz="800" dirty="0" err="1"/>
              <a:t>LUniversidades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&lt;Departamento&gt;  </a:t>
            </a:r>
            <a:r>
              <a:rPr lang="pt-BR" sz="800" dirty="0" err="1"/>
              <a:t>LDepartamentos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&lt;Disciplina&gt;          </a:t>
            </a:r>
            <a:r>
              <a:rPr lang="pt-BR" sz="800" dirty="0" err="1"/>
              <a:t>LDisciplinas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&lt;Aluno&gt;                </a:t>
            </a:r>
            <a:r>
              <a:rPr lang="pt-BR" sz="800" dirty="0" err="1"/>
              <a:t>LAlunos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&lt;Pessoa&gt;             </a:t>
            </a:r>
            <a:r>
              <a:rPr lang="pt-BR" sz="800" dirty="0" err="1"/>
              <a:t>LPessoas</a:t>
            </a:r>
            <a:r>
              <a:rPr lang="pt-BR" sz="800" dirty="0"/>
              <a:t>;</a:t>
            </a: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public</a:t>
            </a:r>
            <a:r>
              <a:rPr lang="pt-BR" sz="800" dirty="0"/>
              <a:t>: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Principal ( 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/>
              <a:t>Inicializa();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InicializaUnivesidades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InicializaDepartamentos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InicializaProfessores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InicializaAlunos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InicializaDisciplinas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/>
              <a:t>Executar();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CalcIdadeProfs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UnivOndeProfsTrabalham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DepOndeProfsTrabalham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ListeDiscDeptos</a:t>
            </a:r>
            <a:r>
              <a:rPr lang="pt-BR" sz="800" dirty="0"/>
              <a:t> ( 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ListeAlunosDisc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CadDisciplina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CadDepartamento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CadUniversidade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CadAluno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GravarTudo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GravarUniversidades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GravarDepartamentos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GravarDisciplinas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GravarAlunos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GravarProfessores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MenuCad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MenuExe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/>
              <a:t>Menu();</a:t>
            </a: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};</a:t>
            </a: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#endif</a:t>
            </a:r>
            <a:endParaRPr sz="800" dirty="0">
              <a:solidFill>
                <a:srgbClr val="6AA84F"/>
              </a:solidFill>
            </a:endParaRPr>
          </a:p>
        </p:txBody>
      </p:sp>
      <p:sp>
        <p:nvSpPr>
          <p:cNvPr id="78" name="Google Shape;78;p16"/>
          <p:cNvSpPr/>
          <p:nvPr/>
        </p:nvSpPr>
        <p:spPr>
          <a:xfrm>
            <a:off x="5376675" y="462450"/>
            <a:ext cx="1924200" cy="65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6"/>
          <p:cNvSpPr txBox="1"/>
          <p:nvPr/>
        </p:nvSpPr>
        <p:spPr>
          <a:xfrm>
            <a:off x="7367650" y="1202850"/>
            <a:ext cx="1642500" cy="1076426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dirty="0"/>
              <a:t>Como visto no Grupo de Slides 10 B, a melhor solução é especificar uma lista para cada objeto diferente, visando desacoplamento. </a:t>
            </a:r>
            <a:endParaRPr sz="1000" dirty="0"/>
          </a:p>
        </p:txBody>
      </p:sp>
      <p:cxnSp>
        <p:nvCxnSpPr>
          <p:cNvPr id="80" name="Google Shape;80;p16"/>
          <p:cNvCxnSpPr>
            <a:cxnSpLocks/>
            <a:stCxn id="78" idx="3"/>
            <a:endCxn id="79" idx="0"/>
          </p:cNvCxnSpPr>
          <p:nvPr/>
        </p:nvCxnSpPr>
        <p:spPr>
          <a:xfrm>
            <a:off x="7300875" y="790650"/>
            <a:ext cx="888025" cy="41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C46D1A-9455-43C3-B376-8512ABE16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4188" y="4806051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76A654-F084-42D5-A418-351889F29364}" type="slidenum">
              <a:rPr lang="fr-FR" altLang="pt-BR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fr-FR" altLang="pt-BR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/>
        </p:nvSpPr>
        <p:spPr>
          <a:xfrm>
            <a:off x="0" y="0"/>
            <a:ext cx="4915200" cy="5143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#ifndef _PRINCIPAL_H_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#define _PRINCIPAL_H_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#include "Lista.h"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#include "Professor.h"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#include "Universidade.h"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#include "Departamento.h"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#include "Disciplina.h"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AA84F"/>
                </a:solidFill>
              </a:rPr>
              <a:t>#include "Aluno.h"</a:t>
            </a:r>
            <a:endParaRPr sz="80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/>
              <a:t>class</a:t>
            </a:r>
            <a:r>
              <a:rPr lang="pt-BR" sz="800"/>
              <a:t> Principal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{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/>
              <a:t>    private</a:t>
            </a:r>
            <a:r>
              <a:rPr lang="pt-BR" sz="800"/>
              <a:t>: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/>
              <a:t>int</a:t>
            </a:r>
            <a:r>
              <a:rPr lang="pt-BR" sz="800"/>
              <a:t> cont_idDisc;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/>
              <a:t>int</a:t>
            </a:r>
            <a:r>
              <a:rPr lang="pt-BR" sz="800"/>
              <a:t> cont_idDepart;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/>
              <a:t>int</a:t>
            </a:r>
            <a:r>
              <a:rPr lang="pt-BR" sz="800"/>
              <a:t> cont_idAluno;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Universidade UTFPR;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Universidade Princeton;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Universidade Cambridge;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EletronicaUTFPR;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MatematicaUTFPR;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FisicaUTFPR;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MatematicaPrinceton;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FisicaPrinceton;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MatematicaCambridge;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Departamento FisicaCambridge;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Professor Simao;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Professor Einstein;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Professor Newton;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Disciplina Computacao1_2006;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Disciplina Introd_Alg_2007;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Disciplina Computacao2_2007;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Disciplina Metodos2_2007;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Aluno AAA;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Aluno BBB;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Aluno CCC;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Aluno DDD;</a:t>
            </a:r>
            <a:endParaRPr sz="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/>
              <a:t>Aluno EEE;</a:t>
            </a:r>
            <a:endParaRPr sz="800"/>
          </a:p>
        </p:txBody>
      </p:sp>
      <p:sp>
        <p:nvSpPr>
          <p:cNvPr id="86" name="Google Shape;86;p17"/>
          <p:cNvSpPr txBox="1"/>
          <p:nvPr/>
        </p:nvSpPr>
        <p:spPr>
          <a:xfrm>
            <a:off x="4915200" y="0"/>
            <a:ext cx="4228800" cy="5143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int</a:t>
            </a:r>
            <a:r>
              <a:rPr lang="pt-BR" sz="800" b="1" dirty="0"/>
              <a:t> </a:t>
            </a:r>
            <a:r>
              <a:rPr lang="pt-BR" sz="800" dirty="0" err="1"/>
              <a:t>diaAtual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int</a:t>
            </a:r>
            <a:r>
              <a:rPr lang="pt-BR" sz="800" b="1" dirty="0"/>
              <a:t> </a:t>
            </a:r>
            <a:r>
              <a:rPr lang="pt-BR" sz="800" dirty="0" err="1"/>
              <a:t>mesAtual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int</a:t>
            </a:r>
            <a:r>
              <a:rPr lang="pt-BR" sz="800" b="1" dirty="0"/>
              <a:t> </a:t>
            </a:r>
            <a:r>
              <a:rPr lang="pt-BR" sz="800" dirty="0" err="1"/>
              <a:t>anoAtual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&lt;Universidade&gt;    </a:t>
            </a:r>
            <a:r>
              <a:rPr lang="pt-BR" sz="800" dirty="0" err="1"/>
              <a:t>LUniversidades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&lt;Departamento&gt;  </a:t>
            </a:r>
            <a:r>
              <a:rPr lang="pt-BR" sz="800" dirty="0" err="1"/>
              <a:t>LDepartamentos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&lt;Disciplina&gt;         </a:t>
            </a:r>
            <a:r>
              <a:rPr lang="pt-BR" sz="800" dirty="0" err="1"/>
              <a:t>LDisciplinas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&lt;Aluno&gt;               </a:t>
            </a:r>
            <a:r>
              <a:rPr lang="pt-BR" sz="800" dirty="0" err="1"/>
              <a:t>LAlunos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 &lt;Pessoa&gt;            </a:t>
            </a:r>
            <a:r>
              <a:rPr lang="pt-BR" sz="800" dirty="0" err="1"/>
              <a:t>LPessoas</a:t>
            </a:r>
            <a:r>
              <a:rPr lang="pt-BR" sz="800" dirty="0"/>
              <a:t>;</a:t>
            </a: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public</a:t>
            </a:r>
            <a:r>
              <a:rPr lang="pt-BR" sz="800" dirty="0"/>
              <a:t>: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Principal ( 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/>
              <a:t>Inicializa();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InicializaUnivesidades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InicializaDepartamentos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InicializaProfessores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InicializaAlunos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InicializaDisciplinas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/>
              <a:t>Executar();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CalcIdadeProfs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UnivOndeProfsTrabalham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DepOndeProfsTrabalham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ListeDiscDeptos</a:t>
            </a:r>
            <a:r>
              <a:rPr lang="pt-BR" sz="800" dirty="0"/>
              <a:t> ( 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ListeAlunosDisc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CadDisciplina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CadDepartamento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CadUniversidade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CadAluno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GravarTudo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GravarUniversidades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GravarDepartamentos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GravarDisciplinas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GravarAlunos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GravarProfessores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MenuCad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 err="1"/>
              <a:t>MenuExe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 err="1"/>
              <a:t>void</a:t>
            </a:r>
            <a:r>
              <a:rPr lang="pt-BR" sz="800" b="1" dirty="0"/>
              <a:t> </a:t>
            </a:r>
            <a:r>
              <a:rPr lang="pt-BR" sz="800" dirty="0"/>
              <a:t>Menu();</a:t>
            </a: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};</a:t>
            </a: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#endif</a:t>
            </a:r>
            <a:endParaRPr sz="800" dirty="0">
              <a:solidFill>
                <a:srgbClr val="6AA84F"/>
              </a:solidFill>
            </a:endParaRPr>
          </a:p>
        </p:txBody>
      </p:sp>
      <p:sp>
        <p:nvSpPr>
          <p:cNvPr id="87" name="Google Shape;87;p17"/>
          <p:cNvSpPr/>
          <p:nvPr/>
        </p:nvSpPr>
        <p:spPr>
          <a:xfrm>
            <a:off x="5376675" y="462450"/>
            <a:ext cx="1924200" cy="65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7"/>
          <p:cNvSpPr txBox="1"/>
          <p:nvPr/>
        </p:nvSpPr>
        <p:spPr>
          <a:xfrm>
            <a:off x="7300875" y="1390424"/>
            <a:ext cx="1763100" cy="1070387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dirty="0"/>
              <a:t>Como visto no Grupo de Slides 10 B, a melhor solução é especificar uma lista para cada objeto diferente, visando desacoplamento. </a:t>
            </a:r>
            <a:endParaRPr sz="1000" dirty="0"/>
          </a:p>
        </p:txBody>
      </p:sp>
      <p:cxnSp>
        <p:nvCxnSpPr>
          <p:cNvPr id="89" name="Google Shape;89;p17"/>
          <p:cNvCxnSpPr>
            <a:cxnSpLocks/>
            <a:stCxn id="87" idx="3"/>
            <a:endCxn id="88" idx="0"/>
          </p:cNvCxnSpPr>
          <p:nvPr/>
        </p:nvCxnSpPr>
        <p:spPr>
          <a:xfrm>
            <a:off x="7300875" y="790650"/>
            <a:ext cx="881550" cy="599774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" name="Google Shape;90;p17"/>
          <p:cNvCxnSpPr/>
          <p:nvPr/>
        </p:nvCxnSpPr>
        <p:spPr>
          <a:xfrm rot="10800000" flipH="1">
            <a:off x="5424775" y="492350"/>
            <a:ext cx="1841700" cy="606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1" name="Google Shape;91;p17"/>
          <p:cNvCxnSpPr/>
          <p:nvPr/>
        </p:nvCxnSpPr>
        <p:spPr>
          <a:xfrm>
            <a:off x="5408050" y="485550"/>
            <a:ext cx="1841700" cy="612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FC638D5-55D4-4AA3-B1D5-9D3CB2B9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4188" y="4806051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76A654-F084-42D5-A418-351889F29364}" type="slidenum">
              <a:rPr lang="fr-FR" altLang="pt-BR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fr-FR" altLang="pt-BR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/>
        </p:nvSpPr>
        <p:spPr>
          <a:xfrm>
            <a:off x="0" y="0"/>
            <a:ext cx="4915200" cy="5143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#ifndef _PRINCIPAL_H_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#define _PRINCIPAL_H_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#include "</a:t>
            </a:r>
            <a:r>
              <a:rPr lang="pt-BR" sz="800" dirty="0" err="1">
                <a:solidFill>
                  <a:srgbClr val="6AA84F"/>
                </a:solidFill>
              </a:rPr>
              <a:t>Lista.h</a:t>
            </a:r>
            <a:r>
              <a:rPr lang="pt-BR" sz="800" dirty="0">
                <a:solidFill>
                  <a:srgbClr val="6AA84F"/>
                </a:solidFill>
              </a:rPr>
              <a:t>"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#include "</a:t>
            </a:r>
            <a:r>
              <a:rPr lang="pt-BR" sz="800" dirty="0" err="1">
                <a:solidFill>
                  <a:srgbClr val="6AA84F"/>
                </a:solidFill>
              </a:rPr>
              <a:t>Professor.h</a:t>
            </a:r>
            <a:r>
              <a:rPr lang="pt-BR" sz="800" dirty="0">
                <a:solidFill>
                  <a:srgbClr val="6AA84F"/>
                </a:solidFill>
              </a:rPr>
              <a:t>"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#include "</a:t>
            </a:r>
            <a:r>
              <a:rPr lang="pt-BR" sz="800" dirty="0" err="1">
                <a:solidFill>
                  <a:srgbClr val="6AA84F"/>
                </a:solidFill>
              </a:rPr>
              <a:t>Universidade.h</a:t>
            </a:r>
            <a:r>
              <a:rPr lang="pt-BR" sz="800" dirty="0">
                <a:solidFill>
                  <a:srgbClr val="6AA84F"/>
                </a:solidFill>
              </a:rPr>
              <a:t>"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#include "Departamento.h"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#include "</a:t>
            </a:r>
            <a:r>
              <a:rPr lang="pt-BR" sz="800" dirty="0" err="1">
                <a:solidFill>
                  <a:srgbClr val="6AA84F"/>
                </a:solidFill>
              </a:rPr>
              <a:t>Disciplina.h</a:t>
            </a:r>
            <a:r>
              <a:rPr lang="pt-BR" sz="800" dirty="0">
                <a:solidFill>
                  <a:srgbClr val="6AA84F"/>
                </a:solidFill>
              </a:rPr>
              <a:t>"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#include "</a:t>
            </a:r>
            <a:r>
              <a:rPr lang="pt-BR" sz="800" dirty="0" err="1">
                <a:solidFill>
                  <a:srgbClr val="6AA84F"/>
                </a:solidFill>
              </a:rPr>
              <a:t>Aluno.h</a:t>
            </a:r>
            <a:r>
              <a:rPr lang="pt-BR" sz="800" dirty="0">
                <a:solidFill>
                  <a:srgbClr val="6AA84F"/>
                </a:solidFill>
              </a:rPr>
              <a:t>"</a:t>
            </a:r>
            <a:endParaRPr sz="800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class</a:t>
            </a:r>
            <a:r>
              <a:rPr lang="pt-BR" sz="800" dirty="0"/>
              <a:t> Principal</a:t>
            </a:r>
            <a:endParaRPr sz="8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{</a:t>
            </a:r>
            <a:endParaRPr sz="8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    </a:t>
            </a:r>
            <a:r>
              <a:rPr lang="pt-BR" sz="800" b="1" dirty="0" err="1"/>
              <a:t>private</a:t>
            </a:r>
            <a:r>
              <a:rPr lang="pt-BR" sz="800" dirty="0"/>
              <a:t>: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int</a:t>
            </a:r>
            <a:r>
              <a:rPr lang="pt-BR" sz="800" dirty="0"/>
              <a:t> </a:t>
            </a:r>
            <a:r>
              <a:rPr lang="pt-BR" sz="800" dirty="0" err="1"/>
              <a:t>cont_idDisc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int</a:t>
            </a:r>
            <a:r>
              <a:rPr lang="pt-BR" sz="800" dirty="0"/>
              <a:t> </a:t>
            </a:r>
            <a:r>
              <a:rPr lang="pt-BR" sz="800" dirty="0" err="1"/>
              <a:t>cont_idDepart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int</a:t>
            </a:r>
            <a:r>
              <a:rPr lang="pt-BR" sz="800" dirty="0"/>
              <a:t> </a:t>
            </a:r>
            <a:r>
              <a:rPr lang="pt-BR" sz="800" dirty="0" err="1"/>
              <a:t>cont_idAluno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Universidade UTFPR;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Universidade Princeton;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Universidade Cambridge;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EletronicaUTFPR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MatematicaUTFPR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FisicaUTFPR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MatematicaPrinceton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FisicaPrinceton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MatematicaCambridge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Departamento </a:t>
            </a:r>
            <a:r>
              <a:rPr lang="pt-BR" sz="800" dirty="0" err="1"/>
              <a:t>FisicaCambridge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Professor Simao;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Professor Einstein;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Professor Newton;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Disciplina Computacao1_2006;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Disciplina Introd_Alg_2007;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Disciplina Computacao2_2007;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Disciplina Metodos2_2007;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Aluno AAA;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Aluno BBB;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Aluno CCC;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Aluno DDD;</a:t>
            </a:r>
            <a:endParaRPr sz="8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Aluno EEE;</a:t>
            </a:r>
            <a:endParaRPr sz="800" dirty="0"/>
          </a:p>
        </p:txBody>
      </p:sp>
      <p:sp>
        <p:nvSpPr>
          <p:cNvPr id="97" name="Google Shape;97;p18"/>
          <p:cNvSpPr txBox="1"/>
          <p:nvPr/>
        </p:nvSpPr>
        <p:spPr>
          <a:xfrm>
            <a:off x="4915200" y="0"/>
            <a:ext cx="4228800" cy="5143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int </a:t>
            </a:r>
            <a:r>
              <a:rPr lang="pt-BR" sz="800" dirty="0" err="1"/>
              <a:t>diaAtual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int </a:t>
            </a:r>
            <a:r>
              <a:rPr lang="pt-BR" sz="800" dirty="0" err="1"/>
              <a:t>mesAtual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int </a:t>
            </a:r>
            <a:r>
              <a:rPr lang="pt-BR" sz="800" dirty="0" err="1"/>
              <a:t>anoAtual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 err="1"/>
              <a:t>ListaUniversidade</a:t>
            </a:r>
            <a:r>
              <a:rPr lang="pt-BR" sz="800" dirty="0"/>
              <a:t>   </a:t>
            </a:r>
            <a:r>
              <a:rPr lang="pt-BR" sz="800" dirty="0" err="1"/>
              <a:t>LUniversidades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ListaDepartamento </a:t>
            </a:r>
            <a:r>
              <a:rPr lang="pt-BR" sz="800" dirty="0" err="1"/>
              <a:t>LDepartamentos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 err="1"/>
              <a:t>ListaDisciplina</a:t>
            </a:r>
            <a:r>
              <a:rPr lang="pt-BR" sz="800" dirty="0"/>
              <a:t>         </a:t>
            </a:r>
            <a:r>
              <a:rPr lang="pt-BR" sz="800" dirty="0" err="1"/>
              <a:t>LDisciplinas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 err="1"/>
              <a:t>ListaAluno</a:t>
            </a:r>
            <a:r>
              <a:rPr lang="pt-BR" sz="800" dirty="0"/>
              <a:t>               </a:t>
            </a:r>
            <a:r>
              <a:rPr lang="pt-BR" sz="800" dirty="0" err="1"/>
              <a:t>LAlunos</a:t>
            </a:r>
            <a:r>
              <a:rPr lang="pt-BR" sz="800" dirty="0"/>
              <a:t>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 err="1"/>
              <a:t>ListaPessoa</a:t>
            </a:r>
            <a:r>
              <a:rPr lang="pt-BR" sz="800" dirty="0"/>
              <a:t>            </a:t>
            </a:r>
            <a:r>
              <a:rPr lang="pt-BR" sz="800" dirty="0" err="1"/>
              <a:t>LPessoas</a:t>
            </a:r>
            <a:r>
              <a:rPr lang="pt-BR" sz="800" dirty="0"/>
              <a:t>;</a:t>
            </a: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public</a:t>
            </a:r>
            <a:r>
              <a:rPr lang="pt-BR" sz="800" dirty="0"/>
              <a:t>: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Principal ( 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/>
              <a:t>Inicializa();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InicializaUnivesidades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InicializaDepartamentos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InicializaProfessores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InicializaAlunos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InicializaDisciplinas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/>
              <a:t>Executar();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CalcIdadeProfs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UnivOndeProfsTrabalham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DepOndeProfsTrabalham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ListeDiscDeptos</a:t>
            </a:r>
            <a:r>
              <a:rPr lang="pt-BR" sz="800" dirty="0"/>
              <a:t> ( 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ListeAlunosDisc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CadDisciplina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CadDepartamento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CadUniversidade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CadAluno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GravarTudo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GravarUniversidades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GravarDepartamentos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GravarDisciplinas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GravarAlunos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GravarProfessores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MenuCad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 err="1"/>
              <a:t>MenuExe</a:t>
            </a:r>
            <a:r>
              <a:rPr lang="pt-BR" sz="800" dirty="0"/>
              <a:t>();</a:t>
            </a:r>
            <a:endParaRPr sz="8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 dirty="0"/>
              <a:t>void </a:t>
            </a:r>
            <a:r>
              <a:rPr lang="pt-BR" sz="800" dirty="0"/>
              <a:t>Menu();</a:t>
            </a: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/>
              <a:t>};</a:t>
            </a:r>
            <a:endParaRPr sz="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6AA84F"/>
                </a:solidFill>
              </a:rPr>
              <a:t>#endif</a:t>
            </a:r>
            <a:endParaRPr sz="800" dirty="0">
              <a:solidFill>
                <a:srgbClr val="6AA84F"/>
              </a:solidFill>
            </a:endParaRPr>
          </a:p>
        </p:txBody>
      </p:sp>
      <p:sp>
        <p:nvSpPr>
          <p:cNvPr id="98" name="Google Shape;98;p18"/>
          <p:cNvSpPr/>
          <p:nvPr/>
        </p:nvSpPr>
        <p:spPr>
          <a:xfrm>
            <a:off x="5362400" y="462450"/>
            <a:ext cx="1924200" cy="656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8"/>
          <p:cNvSpPr txBox="1"/>
          <p:nvPr/>
        </p:nvSpPr>
        <p:spPr>
          <a:xfrm>
            <a:off x="7636639" y="462450"/>
            <a:ext cx="1414800" cy="1177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dirty="0"/>
              <a:t>Dessa maneira, cada lista, trata de maneira distinta seus objetos, de acordo com a especificação e funcionalidade de tal. </a:t>
            </a:r>
            <a:endParaRPr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A88A3-61BF-4E48-B541-A0C15DA42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4188" y="4806051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76A654-F084-42D5-A418-351889F29364}" type="slidenum">
              <a:rPr lang="fr-FR" altLang="pt-BR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fr-FR" altLang="pt-BR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/>
        </p:nvSpPr>
        <p:spPr>
          <a:xfrm>
            <a:off x="80681" y="36229"/>
            <a:ext cx="4787153" cy="4511488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6AA84F"/>
                </a:solidFill>
              </a:rPr>
              <a:t>#include "</a:t>
            </a:r>
            <a:r>
              <a:rPr lang="pt-BR" dirty="0" err="1">
                <a:solidFill>
                  <a:srgbClr val="6AA84F"/>
                </a:solidFill>
              </a:rPr>
              <a:t>Elemento.h</a:t>
            </a:r>
            <a:r>
              <a:rPr lang="pt-BR" dirty="0">
                <a:solidFill>
                  <a:srgbClr val="6AA84F"/>
                </a:solidFill>
              </a:rPr>
              <a:t>"</a:t>
            </a:r>
            <a:endParaRPr dirty="0">
              <a:solidFill>
                <a:srgbClr val="6AA84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6AA84F"/>
                </a:solidFill>
              </a:rPr>
              <a:t>#include "</a:t>
            </a:r>
            <a:r>
              <a:rPr lang="pt-BR" dirty="0" err="1">
                <a:solidFill>
                  <a:srgbClr val="6AA84F"/>
                </a:solidFill>
              </a:rPr>
              <a:t>Departamento.h</a:t>
            </a:r>
            <a:r>
              <a:rPr lang="pt-BR" dirty="0">
                <a:solidFill>
                  <a:srgbClr val="6AA84F"/>
                </a:solidFill>
              </a:rPr>
              <a:t>"</a:t>
            </a:r>
            <a:endParaRPr dirty="0">
              <a:solidFill>
                <a:srgbClr val="6AA84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dirty="0"/>
              <a:t>class </a:t>
            </a:r>
            <a:r>
              <a:rPr lang="pt-BR" dirty="0"/>
              <a:t>ListaDepartamento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{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   </a:t>
            </a:r>
            <a:r>
              <a:rPr lang="pt-BR" b="1" dirty="0"/>
              <a:t>public</a:t>
            </a:r>
            <a:r>
              <a:rPr lang="pt-BR" dirty="0"/>
              <a:t>: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       ListaDepartamento(int nd = 1000, const char* n = "");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       virtual ~ListaDepartamento();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       </a:t>
            </a:r>
            <a:r>
              <a:rPr lang="pt-BR" b="1" dirty="0"/>
              <a:t>void </a:t>
            </a:r>
            <a:r>
              <a:rPr lang="pt-BR" dirty="0"/>
              <a:t>setNome (char* n);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       </a:t>
            </a:r>
            <a:r>
              <a:rPr lang="pt-BR" b="1" dirty="0"/>
              <a:t>void </a:t>
            </a:r>
            <a:r>
              <a:rPr lang="pt-BR" dirty="0"/>
              <a:t>incluaDepartamento(Departamento* pd);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       </a:t>
            </a:r>
            <a:r>
              <a:rPr lang="pt-BR" b="1" dirty="0"/>
              <a:t>void </a:t>
            </a:r>
            <a:r>
              <a:rPr lang="pt-BR" dirty="0"/>
              <a:t>listeDepartamentos();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       </a:t>
            </a:r>
            <a:r>
              <a:rPr lang="pt-BR" b="1" dirty="0"/>
              <a:t>void </a:t>
            </a:r>
            <a:r>
              <a:rPr lang="pt-BR" dirty="0"/>
              <a:t>listeDepartamentos2();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   </a:t>
            </a:r>
            <a:r>
              <a:rPr lang="pt-BR" b="1" dirty="0" err="1"/>
              <a:t>private</a:t>
            </a:r>
            <a:r>
              <a:rPr lang="pt-BR" dirty="0"/>
              <a:t>: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       </a:t>
            </a:r>
            <a:r>
              <a:rPr lang="pt-BR" b="1" dirty="0"/>
              <a:t>int </a:t>
            </a:r>
            <a:r>
              <a:rPr lang="pt-BR" dirty="0" err="1"/>
              <a:t>cont_dep</a:t>
            </a:r>
            <a:r>
              <a:rPr lang="pt-BR" dirty="0"/>
              <a:t>;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       </a:t>
            </a:r>
            <a:r>
              <a:rPr lang="pt-BR" b="1" dirty="0"/>
              <a:t>int </a:t>
            </a:r>
            <a:r>
              <a:rPr lang="pt-BR" dirty="0"/>
              <a:t>numero_dep;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       </a:t>
            </a:r>
            <a:r>
              <a:rPr lang="pt-BR" b="1" dirty="0"/>
              <a:t>char </a:t>
            </a:r>
            <a:r>
              <a:rPr lang="pt-BR" dirty="0"/>
              <a:t>nome[150];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      </a:t>
            </a:r>
            <a:r>
              <a:rPr lang="pt-BR" u="sng" dirty="0">
                <a:solidFill>
                  <a:srgbClr val="FFD966"/>
                </a:solidFill>
              </a:rPr>
              <a:t> Lista&lt;Departamento&gt; </a:t>
            </a:r>
            <a:r>
              <a:rPr lang="pt-BR" u="sng" dirty="0" err="1">
                <a:solidFill>
                  <a:srgbClr val="FFD966"/>
                </a:solidFill>
              </a:rPr>
              <a:t>LTDepartamento</a:t>
            </a:r>
            <a:r>
              <a:rPr lang="pt-BR" u="sng" dirty="0">
                <a:solidFill>
                  <a:srgbClr val="FFD966"/>
                </a:solidFill>
              </a:rPr>
              <a:t>;</a:t>
            </a:r>
            <a:endParaRPr u="sng" dirty="0">
              <a:solidFill>
                <a:srgbClr val="FFD9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};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5;p19"/>
          <p:cNvSpPr txBox="1"/>
          <p:nvPr/>
        </p:nvSpPr>
        <p:spPr>
          <a:xfrm>
            <a:off x="5223875" y="36229"/>
            <a:ext cx="2745900" cy="85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 err="1"/>
              <a:t>ListaDepartamento.h</a:t>
            </a:r>
            <a:endParaRPr sz="1800" b="1" dirty="0"/>
          </a:p>
        </p:txBody>
      </p:sp>
      <p:sp>
        <p:nvSpPr>
          <p:cNvPr id="106" name="Google Shape;106;p19"/>
          <p:cNvSpPr txBox="1"/>
          <p:nvPr/>
        </p:nvSpPr>
        <p:spPr>
          <a:xfrm>
            <a:off x="5223875" y="1125150"/>
            <a:ext cx="3469200" cy="856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Uma lista específica, que utiliza uma lista template, e molda os métodos de acordo com a necessidade dessa lista.</a:t>
            </a:r>
            <a:endParaRPr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10BB86B-E107-455A-B6E2-5319C2EF9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4188" y="4806051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76A654-F084-42D5-A418-351889F29364}" type="slidenum">
              <a:rPr lang="fr-FR" altLang="pt-BR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fr-FR" altLang="pt-BR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/>
        </p:nvSpPr>
        <p:spPr>
          <a:xfrm>
            <a:off x="94167" y="26894"/>
            <a:ext cx="4854352" cy="5089712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dirty="0">
                <a:solidFill>
                  <a:srgbClr val="6AA84F"/>
                </a:solidFill>
              </a:rPr>
              <a:t>#include "</a:t>
            </a:r>
            <a:r>
              <a:rPr lang="pt-BR" sz="1200" dirty="0" err="1">
                <a:solidFill>
                  <a:srgbClr val="6AA84F"/>
                </a:solidFill>
              </a:rPr>
              <a:t>ListaDepartamento.h</a:t>
            </a:r>
            <a:r>
              <a:rPr lang="pt-BR" sz="1200" dirty="0">
                <a:solidFill>
                  <a:srgbClr val="6AA84F"/>
                </a:solidFill>
              </a:rPr>
              <a:t>"</a:t>
            </a:r>
            <a:endParaRPr sz="1200" dirty="0">
              <a:solidFill>
                <a:srgbClr val="6AA84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dirty="0">
                <a:solidFill>
                  <a:schemeClr val="dk1"/>
                </a:solidFill>
              </a:rPr>
              <a:t>ListaDepartamento::ListaDepartamento ( int nd, const char* n )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dirty="0">
                <a:solidFill>
                  <a:schemeClr val="dk1"/>
                </a:solidFill>
              </a:rPr>
              <a:t>{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dirty="0">
                <a:solidFill>
                  <a:schemeClr val="dk1"/>
                </a:solidFill>
              </a:rPr>
              <a:t>    numero_dep = nd;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dirty="0">
                <a:solidFill>
                  <a:schemeClr val="dk1"/>
                </a:solidFill>
              </a:rPr>
              <a:t>    cont_dep      = 0;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dirty="0">
                <a:solidFill>
                  <a:schemeClr val="dk1"/>
                </a:solidFill>
              </a:rPr>
              <a:t>    strcpy (nome, n );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dirty="0">
                <a:solidFill>
                  <a:schemeClr val="dk1"/>
                </a:solidFill>
              </a:rPr>
              <a:t>}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dirty="0">
                <a:solidFill>
                  <a:schemeClr val="dk1"/>
                </a:solidFill>
              </a:rPr>
              <a:t>ListaDepartamento::~ListaDepartamento()  {  // dtor  }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b="1" dirty="0">
                <a:solidFill>
                  <a:schemeClr val="dk1"/>
                </a:solidFill>
              </a:rPr>
              <a:t>void </a:t>
            </a:r>
            <a:r>
              <a:rPr lang="pt-BR" sz="1200" dirty="0">
                <a:solidFill>
                  <a:schemeClr val="dk1"/>
                </a:solidFill>
              </a:rPr>
              <a:t>ListaDepartamento::setNome (char* n) { strcpy (nome, n); }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b="1" dirty="0">
                <a:solidFill>
                  <a:schemeClr val="dk1"/>
                </a:solidFill>
              </a:rPr>
              <a:t>void </a:t>
            </a:r>
            <a:r>
              <a:rPr lang="pt-BR" sz="1200" dirty="0">
                <a:solidFill>
                  <a:schemeClr val="dk1"/>
                </a:solidFill>
              </a:rPr>
              <a:t>ListaDepartamento::incluaDepartamento ( Departamento* pd )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dirty="0">
                <a:solidFill>
                  <a:schemeClr val="dk1"/>
                </a:solidFill>
              </a:rPr>
              <a:t>{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dirty="0">
                <a:solidFill>
                  <a:schemeClr val="dk1"/>
                </a:solidFill>
              </a:rPr>
              <a:t>    if (  ( ( cont_dep &lt; numero_dep ) &amp;&amp; ( pd != NULL ) ) ||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      ( ( numero_dep == -1 ) &amp;&amp; ( pd != NULL ) )  )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dirty="0">
                <a:solidFill>
                  <a:schemeClr val="dk1"/>
                </a:solidFill>
              </a:rPr>
              <a:t>    {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dirty="0">
                <a:solidFill>
                  <a:schemeClr val="dk1"/>
                </a:solidFill>
              </a:rPr>
              <a:t>        LTDepartamento.incluaInfo(pd, pd-&gt;getNome());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dirty="0">
                <a:solidFill>
                  <a:schemeClr val="dk1"/>
                </a:solidFill>
              </a:rPr>
              <a:t>    }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else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{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cout &lt;&lt; "Departamento não incluído. "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    &lt;&lt; "Quantia de deps já lotada em " &lt;&lt; numero_dep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    &lt;&lt; " departamentos." &lt;&lt; endl;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}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}</a:t>
            </a:r>
            <a:endParaRPr sz="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12;p20"/>
          <p:cNvSpPr txBox="1"/>
          <p:nvPr/>
        </p:nvSpPr>
        <p:spPr>
          <a:xfrm>
            <a:off x="5056084" y="393317"/>
            <a:ext cx="4027368" cy="469639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dirty="0">
                <a:solidFill>
                  <a:schemeClr val="dk1"/>
                </a:solidFill>
              </a:rPr>
              <a:t>void </a:t>
            </a:r>
            <a:r>
              <a:rPr lang="pt-BR" sz="1200" dirty="0">
                <a:solidFill>
                  <a:schemeClr val="dk1"/>
                </a:solidFill>
              </a:rPr>
              <a:t>ListaDepartamento::listeDepartamentos()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{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Elemento&lt;Departamento&gt;* pElAux = NULL;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Departamento* pDeAux = NULL;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pElAux = LTDepartamento.getPrimeiro();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while (pElAux != NULL)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{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    pDeAux = pElAux-&gt;getInfo();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    cout &lt;&lt; " Departamento "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            &lt;&lt; pDeAux-&gt;getNome()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            &lt;&lt; " da universidade "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            &lt;&lt; nome &lt;&lt; "." &lt;&lt; endl;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    pElAux = pElAux-&gt;getProximo();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}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}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dirty="0">
                <a:solidFill>
                  <a:schemeClr val="dk1"/>
                </a:solidFill>
              </a:rPr>
              <a:t>void </a:t>
            </a:r>
            <a:r>
              <a:rPr lang="pt-BR" sz="1200" dirty="0">
                <a:solidFill>
                  <a:schemeClr val="dk1"/>
                </a:solidFill>
              </a:rPr>
              <a:t>ListaDepartamento::listeDepartamentos2()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{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     \\ A implementar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</a:rPr>
              <a:t>}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113" name="Google Shape;113;p20"/>
          <p:cNvSpPr txBox="1"/>
          <p:nvPr/>
        </p:nvSpPr>
        <p:spPr>
          <a:xfrm>
            <a:off x="5056084" y="0"/>
            <a:ext cx="4027368" cy="360829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/>
              <a:t>ListaDepartamento.cpp</a:t>
            </a:r>
            <a:endParaRPr sz="1800" b="1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444401-1E00-4AEC-BAC8-36FF96C71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4188" y="4806051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76A654-F084-42D5-A418-351889F29364}" type="slidenum">
              <a:rPr lang="fr-FR" altLang="pt-BR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fr-FR" altLang="pt-BR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311700" y="33744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Exercícios Propostos</a:t>
            </a:r>
            <a:endParaRPr dirty="0"/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257912" y="1313840"/>
            <a:ext cx="8520600" cy="27337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 dirty="0"/>
              <a:t>Utilizando a solução apresentada, modifique as demais listas, fazendo com que cada grupo de objetos pertinentes tenha sua própria lista (para tratar seus apontamentos), a partir de classes com seus métodos de acordo para tal. Particularmente, faça isto inclusive para  lista de apontamentos pessoas. </a:t>
            </a:r>
            <a:endParaRPr dirty="0"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endParaRPr lang="pt-BR" dirty="0"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 dirty="0"/>
              <a:t>Além da classe principal, faça com que as outras classes que têm listas (como departamento que tem uma lista de disciplinas), também utilizem essa solução. </a:t>
            </a: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BDD2F63-0C38-4E49-B54F-A7AE3A04C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4188" y="4806051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76A654-F084-42D5-A418-351889F29364}" type="slidenum">
              <a:rPr lang="fr-FR" altLang="pt-BR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fr-FR" altLang="pt-BR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1684</Words>
  <Application>Microsoft Office PowerPoint</Application>
  <PresentationFormat>Apresentação na tela (16:9)</PresentationFormat>
  <Paragraphs>424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Orientação a Objetos  - Programação em C++</vt:lpstr>
      <vt:lpstr>Melhorando a solução apresentada na solução 11...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Exercícios Propostos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 – Engenharia de Computação/Eletrônica</dc:title>
  <cp:lastModifiedBy>Jean Marcelo Simão</cp:lastModifiedBy>
  <cp:revision>20</cp:revision>
  <dcterms:modified xsi:type="dcterms:W3CDTF">2020-08-07T15:19:08Z</dcterms:modified>
</cp:coreProperties>
</file>