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102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1365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943600"/>
            <a:ext cx="12161520" cy="36576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731520" y="1188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8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 COMENTADA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20" y="1645920"/>
            <a:ext cx="10972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Prova T14 — Mitológico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31520" y="30175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Implementação do diagrama UML, classe por classe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731520" y="4206240"/>
            <a:ext cx="2103120" cy="1371600"/>
          </a:xfrm>
          <a:prstGeom prst="rect">
            <a:avLst/>
          </a:prstGeom>
          <a:solidFill>
            <a:srgbClr val="1E2761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731520" y="42976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9616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731520" y="48463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 (abstrata)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971800" y="4206240"/>
            <a:ext cx="2103120" cy="1371600"/>
          </a:xfrm>
          <a:prstGeom prst="rect">
            <a:avLst/>
          </a:prstGeom>
          <a:solidFill>
            <a:srgbClr val="1E2761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2971800" y="42976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9616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2971800" y="48463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Godzilla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212080" y="4206240"/>
            <a:ext cx="2103120" cy="1371600"/>
          </a:xfrm>
          <a:prstGeom prst="rect">
            <a:avLst/>
          </a:prstGeom>
          <a:solidFill>
            <a:srgbClr val="1E2761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5212080" y="42976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9616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212080" y="48463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Alado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452360" y="4206240"/>
            <a:ext cx="2103120" cy="1371600"/>
          </a:xfrm>
          <a:prstGeom prst="rect">
            <a:avLst/>
          </a:prstGeom>
          <a:solidFill>
            <a:srgbClr val="1E2761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/>
          <p:nvPr/>
        </p:nvSpPr>
        <p:spPr>
          <a:xfrm>
            <a:off x="7452360" y="42976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9616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7452360" y="48463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KingKong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9692640" y="4206240"/>
            <a:ext cx="2103120" cy="1371600"/>
          </a:xfrm>
          <a:prstGeom prst="rect">
            <a:avLst/>
          </a:prstGeom>
          <a:solidFill>
            <a:srgbClr val="1E2761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/>
          <p:nvPr/>
        </p:nvSpPr>
        <p:spPr>
          <a:xfrm>
            <a:off x="9692640" y="42976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9616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9692640" y="48463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Ilha + main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31520" y="6263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Pacote Mitológico → namespace Mitologico em C++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VISÃO GERAL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as classes se relacionam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709160" y="1645920"/>
            <a:ext cx="2743200" cy="6400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4709160" y="164592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  «abstrata»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0" y="3200400"/>
            <a:ext cx="2423160" cy="0"/>
          </a:xfrm>
          <a:prstGeom prst="line">
            <a:avLst/>
          </a:prstGeom>
          <a:noFill/>
          <a:ln w="15240">
            <a:solidFill>
              <a:srgbClr val="6B7280"/>
            </a:solidFill>
            <a:prstDash val="solid"/>
            <a:head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503920" y="3200400"/>
            <a:ext cx="0" cy="0"/>
          </a:xfrm>
          <a:prstGeom prst="line">
            <a:avLst/>
          </a:prstGeom>
          <a:noFill/>
          <a:ln w="15240">
            <a:solidFill>
              <a:srgbClr val="6B7280"/>
            </a:solidFill>
            <a:prstDash val="solid"/>
            <a:head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2286000" y="3200400"/>
            <a:ext cx="2743200" cy="640080"/>
          </a:xfrm>
          <a:prstGeom prst="rect">
            <a:avLst/>
          </a:prstGeom>
          <a:solidFill>
            <a:srgbClr val="CADCFC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2286000" y="320040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Godzilla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132320" y="3200400"/>
            <a:ext cx="2743200" cy="640080"/>
          </a:xfrm>
          <a:prstGeom prst="rect">
            <a:avLst/>
          </a:prstGeom>
          <a:solidFill>
            <a:srgbClr val="CADCFC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7132320" y="320040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KingKong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657600" y="4572000"/>
            <a:ext cx="0" cy="0"/>
          </a:xfrm>
          <a:prstGeom prst="line">
            <a:avLst/>
          </a:prstGeom>
          <a:noFill/>
          <a:ln w="15240">
            <a:solidFill>
              <a:srgbClr val="6B7280"/>
            </a:solidFill>
            <a:prstDash val="solid"/>
            <a:head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2286000" y="4572000"/>
            <a:ext cx="2743200" cy="640080"/>
          </a:xfrm>
          <a:prstGeom prst="rect">
            <a:avLst/>
          </a:prstGeom>
          <a:solidFill>
            <a:srgbClr val="CADCFC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2286000" y="457200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Alado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709160" y="5760720"/>
            <a:ext cx="2743200" cy="64008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/>
          <p:nvPr/>
        </p:nvSpPr>
        <p:spPr>
          <a:xfrm>
            <a:off x="4709160" y="576072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Ilha  «principal»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3657600" y="5212080"/>
            <a:ext cx="1508760" cy="548640"/>
          </a:xfrm>
          <a:prstGeom prst="line">
            <a:avLst/>
          </a:prstGeom>
          <a:noFill/>
          <a:ln w="1905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503920" y="3840480"/>
            <a:ext cx="0" cy="1920240"/>
          </a:xfrm>
          <a:prstGeom prst="line">
            <a:avLst/>
          </a:prstGeom>
          <a:noFill/>
          <a:ln w="1905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18"/>
          <p:cNvSpPr/>
          <p:nvPr/>
        </p:nvSpPr>
        <p:spPr>
          <a:xfrm>
            <a:off x="548640" y="1645920"/>
            <a:ext cx="15544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</a:rPr>
              <a:t>Setas brancas (▷)  </a:t>
            </a:r>
            <a:endParaRPr lang="en-US" sz="1200" dirty="0"/>
          </a:p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</a:rPr>
              <a:t>→ herança (Godzilla, KingKong herdam de Mito; Alado herda de Godzilla)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10B981"/>
                </a:solidFill>
              </a:rPr>
              <a:t>Linhas verdes  </a:t>
            </a:r>
            <a:endParaRPr lang="en-US" sz="1200" dirty="0"/>
          </a:p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</a:rPr>
              <a:t>→ composição (Ilha contém Godzilla, Alado e ponteiros para KingKongs)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48640" y="5760720"/>
            <a:ext cx="1554480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548640" y="5760720"/>
            <a:ext cx="109728" cy="73152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Text 21"/>
          <p:cNvSpPr/>
          <p:nvPr/>
        </p:nvSpPr>
        <p:spPr>
          <a:xfrm>
            <a:off x="822960" y="5852160"/>
            <a:ext cx="1143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96167"/>
                </a:solidFill>
              </a:rPr>
              <a:t>PACOTE  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</a:rPr>
              <a:t>Mitologico → namespace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 1 DE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Mito — atributos e o contador estático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 é abstrata (lutar é virtual puro). Tem id único alimentado por um contador static, e vivo (default true).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194560"/>
            <a:ext cx="11064240" cy="310896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731520" y="2331720"/>
            <a:ext cx="106984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Mito {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private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int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cont;          </a:t>
            </a: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declaração do static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short int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id;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protected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bool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vivo;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informar() </a:t>
            </a:r>
            <a:r>
              <a:rPr lang="en-US" sz="1200" b="1" i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{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cout &lt;&lt; </a:t>
            </a:r>
            <a:r>
              <a:rPr lang="en-US" sz="12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"Sou o Mito de id "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&lt;&lt; id &lt;&lt; endl;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Mito::cont = </a:t>
            </a:r>
            <a:r>
              <a:rPr lang="en-US" sz="12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   </a:t>
            </a: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definição (sempre FORA da classe)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5486400"/>
            <a:ext cx="365760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548640" y="5486400"/>
            <a:ext cx="109728" cy="109728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822960" y="5577840"/>
            <a:ext cx="3246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96167"/>
                </a:solidFill>
              </a:rPr>
              <a:t>static  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</a:rPr>
              <a:t>cont está DECLARADO dentro e DEFINIDO fora. Sem essa linha extra, o linker reclama de "undefined reference".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51960" y="5486400"/>
            <a:ext cx="365760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4251960" y="5486400"/>
            <a:ext cx="109728" cy="10972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4526280" y="5577840"/>
            <a:ext cx="3246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</a:rPr>
              <a:t>protected  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</a:rPr>
              <a:t>vivo e informar() são protected — visíveis em Godzilla e KingKong, escondidos do mundo exterior.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955280" y="5486400"/>
            <a:ext cx="365760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7955280" y="5486400"/>
            <a:ext cx="109728" cy="109728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/>
          <p:nvPr/>
        </p:nvSpPr>
        <p:spPr>
          <a:xfrm>
            <a:off x="8229600" y="5577840"/>
            <a:ext cx="3246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0B981"/>
                </a:solidFill>
              </a:rPr>
              <a:t>const  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</a:rPr>
              <a:t>informar() é const → não modifica o objeto e pode ser chamado mesmo via referência const.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 1 DE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Mito — construtora, destrutora e lutar()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1148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731520" y="1691640"/>
            <a:ext cx="10698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Mito {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Construtora — id alimentado por cont++ (pós-incremento)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Mito(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bool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v = </a:t>
            </a:r>
            <a:r>
              <a:rPr lang="en-US" sz="1200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 : id(cont++), vivo(v) { }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Destrutora VIRTUAL — obrigatória em hierarquias polimórficas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virtual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~Mito() { vivo = </a:t>
            </a:r>
            <a:r>
              <a:rPr lang="en-US" sz="1200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 }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int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getId() </a:t>
            </a:r>
            <a:r>
              <a:rPr lang="en-US" sz="1200" b="1" i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{ </a:t>
            </a: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id; }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setVivo(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bool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v) { vivo = v; }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bool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getVivo() </a:t>
            </a:r>
            <a:r>
              <a:rPr lang="en-US" sz="1200" b="1" i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{ </a:t>
            </a: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vivo; }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VIRTUAL PURO ⇒ Mito é abstrata, não instanciável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virtual void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lutar(Mito* pm) = </a:t>
            </a:r>
            <a:r>
              <a:rPr lang="en-US" sz="12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5852160"/>
            <a:ext cx="1106424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548640" y="5852160"/>
            <a:ext cx="109728" cy="77724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822960" y="5943600"/>
            <a:ext cx="10652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96167"/>
                </a:solidFill>
              </a:rPr>
              <a:t>POR QUE A DESTRUTORA TEM DE SER virtual?  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</a:rPr>
              <a:t>Em Ilha::~Ilha, fazemos delete pkings[i] onde pkings[i] é KingKong*. Sem virtual em ~Mito, só ~KingKong rodaria — bugs e vazamentos. Com virtual, a chamada é resolvida em runtime.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 2 DE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Godzilla — atributos com dependência na lista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idade entre 0 e 1000 (sorteada na construtora). irritado depende de idade — por isso a ORDEM na lista de inicialização importa.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194560"/>
            <a:ext cx="11064240" cy="36576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731520" y="2331720"/>
            <a:ext cx="106984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Godzilla : </a:t>
            </a: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Mito {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private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short int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idade;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short int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irritado;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Godzilla(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bool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v = </a:t>
            </a:r>
            <a:r>
              <a:rPr lang="en-US" sz="1200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 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Mito(v),                  </a:t>
            </a: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1) construtora da BASE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idade(rand() % 1001),     </a:t>
            </a: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2) sorteia 0..1000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irritado(1000 - idade)    </a:t>
            </a: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3) usa idade já inicializada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{ }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~Godzilla() { idade = -</a:t>
            </a:r>
            <a:r>
              <a:rPr lang="en-US" sz="12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 irritado = -</a:t>
            </a:r>
            <a:r>
              <a:rPr lang="en-US" sz="12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 }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int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getIdade()    </a:t>
            </a:r>
            <a:r>
              <a:rPr lang="en-US" sz="1200" b="1" i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{ </a:t>
            </a: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idade; }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int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getIrritado() </a:t>
            </a:r>
            <a:r>
              <a:rPr lang="en-US" sz="1200" b="1" i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{ </a:t>
            </a: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irritado; }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5989320"/>
            <a:ext cx="1106424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548640" y="5989320"/>
            <a:ext cx="109728" cy="7772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822960" y="6080760"/>
            <a:ext cx="10652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</a:rPr>
              <a:t>ATENÇÃO À ORDEM  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</a:rPr>
              <a:t>Na lista de inicialização, irritado(1000 - idade) só funciona porque idade aparece ANTES dele. C++ inicializa atributos na ordem em que estão DECLARADOS na classe — ainda assim, escreva-os na lista nessa mesma ordem para evitar warnings.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 2 DE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Godzilla::lutar — a ponte do polimorfismo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método é a "ponte" do polimorfismo: o Godzilla chama o lutar do KingKong passando a si mesmo como Mito*. O KingKong então faz upcast para Godzilla*.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286000"/>
            <a:ext cx="11064240" cy="219456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731520" y="2423160"/>
            <a:ext cx="106984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</a:t>
            </a: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Godzilla::lutar(Mito* pm)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informar();      </a:t>
            </a: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método protected herdado de Mito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(pm) {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pm-&gt;lutar(</a:t>
            </a: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this</a:t>
            </a: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   </a:t>
            </a: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chama KingKong::lutar(Mito*)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 </a:t>
            </a: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{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cout &lt;&lt; </a:t>
            </a:r>
            <a:r>
              <a:rPr lang="en-US" sz="13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"Godzilla::lutar - ponteiro nulo!"</a:t>
            </a: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&lt;&lt; endl;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48640" y="4617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Fluxo da chamada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5029200"/>
            <a:ext cx="3383280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548640" y="5029200"/>
            <a:ext cx="3383280" cy="4114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548640" y="502920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Ilha::combater()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800" y="5486400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g.lutar( pkings[i] 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931920" y="5715000"/>
            <a:ext cx="594360" cy="0"/>
          </a:xfrm>
          <a:prstGeom prst="line">
            <a:avLst/>
          </a:prstGeom>
          <a:noFill/>
          <a:ln w="31750">
            <a:solidFill>
              <a:srgbClr val="F96167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4572000" y="5029200"/>
            <a:ext cx="3383280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4572000" y="5029200"/>
            <a:ext cx="3383280" cy="4114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/>
          <p:nvPr/>
        </p:nvSpPr>
        <p:spPr>
          <a:xfrm>
            <a:off x="4572000" y="502920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Godzilla::lutar(pm)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09160" y="5486400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informar();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pm-&gt;lutar(this);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955280" y="5715000"/>
            <a:ext cx="594360" cy="0"/>
          </a:xfrm>
          <a:prstGeom prst="line">
            <a:avLst/>
          </a:prstGeom>
          <a:noFill/>
          <a:ln w="31750">
            <a:solidFill>
              <a:srgbClr val="F96167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595360" y="5029200"/>
            <a:ext cx="3383280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8595360" y="5029200"/>
            <a:ext cx="3383280" cy="4114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9"/>
          <p:cNvSpPr/>
          <p:nvPr/>
        </p:nvSpPr>
        <p:spPr>
          <a:xfrm>
            <a:off x="8595360" y="502920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KingKong::lutar(pm)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732520" y="5486400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static_cast&lt;Godzilla*&gt;(pm);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 3 DE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Alado — herda de Godzilla, idoso se idade &gt; 700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Alado é Godzilla. idoso é true quando a idade ultrapassa 700. Se for idoso, NÃO luta. operator&gt; compara com outro Godzilla.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194560"/>
            <a:ext cx="11064240" cy="36576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731520" y="2331720"/>
            <a:ext cx="106984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Alado : </a:t>
            </a: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Godzilla {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private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bool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idoso;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Alado(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bool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v = </a:t>
            </a:r>
            <a:r>
              <a:rPr lang="en-US" sz="1200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 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Godzilla(v),                  </a:t>
            </a: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idade já está sorteada após esta linha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idoso(getIdade() &gt; </a:t>
            </a:r>
            <a:r>
              <a:rPr lang="en-US" sz="12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700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          </a:t>
            </a: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agora podemos consultar idade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{ }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~Alado() { }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lutar(Mito* pm) {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</a:t>
            </a: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(!idoso) Godzilla::lutar(pm);   </a:t>
            </a: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reaproveita o lutar da BASE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bool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operator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&gt;(Godzilla&amp; gz) </a:t>
            </a:r>
            <a:r>
              <a:rPr lang="en-US" sz="1200" b="1" i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{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</a:t>
            </a: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getIdade() &gt; gz.getIdade();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5989320"/>
            <a:ext cx="1106424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548640" y="5989320"/>
            <a:ext cx="109728" cy="77724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822960" y="6080760"/>
            <a:ext cx="10652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0B981"/>
                </a:solidFill>
              </a:rPr>
              <a:t>operator&gt; ACEITA Godzilla&amp; — POR QUÊ?  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</a:rPr>
              <a:t>Porque Alado É-UM Godzilla (herança pública). No main: a &gt; g compara um Alado com um Godzilla — o parâmetro precisa ser do tipo Godzilla&amp; para aceitar tanto um Godzilla quanto qualquer derivada (incluindo outro Alado).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 4 DE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KingKong — atributo static e líder do bando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kings é static: vetor compartilhado por TODOS os KingKongs, contendo apenas os vivos. lider é true para o primeiro criado (quando kings ainda está vazio).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194560"/>
            <a:ext cx="11064240" cy="36576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731520" y="2331720"/>
            <a:ext cx="106984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KingKong :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Mito {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private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lang="en-US" sz="11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vector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&lt;KingKong*&gt; kings;   </a:t>
            </a:r>
            <a:r>
              <a:rPr lang="en-US" sz="11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só os vivos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1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bool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lider;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KingKong(</a:t>
            </a:r>
            <a:r>
              <a:rPr lang="en-US" sz="11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bool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v = </a:t>
            </a:r>
            <a:r>
              <a:rPr lang="en-US" sz="1100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 :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Mito(v),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lider(kings.empty())  </a:t>
            </a:r>
            <a:r>
              <a:rPr lang="en-US" sz="11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é líder se nenhum existia antes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{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(vivo) considerar(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this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   </a:t>
            </a:r>
            <a:r>
              <a:rPr lang="en-US" sz="11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se vivo, entra no static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~KingKong() { }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1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void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considerar(KingKong* pk) {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(pk) kings.push_back(pk);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vector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&lt;KingKong*&gt; KingKong::kings;     </a:t>
            </a:r>
            <a:r>
              <a:rPr lang="en-US" sz="11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definição (FORA da classe)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5989320"/>
            <a:ext cx="1106424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548640" y="5989320"/>
            <a:ext cx="109728" cy="7772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822960" y="6080760"/>
            <a:ext cx="10652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</a:rPr>
              <a:t>MÉTODO static  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</a:rPr>
              <a:t>considerar() não usa this — só manipula o atributo static kings. Pode ser chamado como KingKong::considerar(p) sem precisar de objeto. Aqui, a construtora chama via this para se auto-incluir no vetor.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 4 DE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KingKong::lutar — a regra de combate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Recebe um Mito* (que é Godzilla na prática) e aplica as regras do enunciado.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011680"/>
            <a:ext cx="5440680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731520" y="2240280"/>
            <a:ext cx="548640" cy="548640"/>
          </a:xfrm>
          <a:prstGeom prst="ellipse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731520" y="2240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417320" y="2148840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Pré-condições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417320" y="2468880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não nulo, este KingKong vivo, e o Godzilla apontado também vivo. Senão, sai.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080760" y="2011680"/>
            <a:ext cx="5440680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6263640" y="2240280"/>
            <a:ext cx="548640" cy="548640"/>
          </a:xfrm>
          <a:prstGeom prst="ellipse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6263640" y="2240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949440" y="2148840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 combate?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468880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luta se idade do Godzilla &lt; 500 E irritado &gt; 100. Caso contrário, nada acontece.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108960"/>
            <a:ext cx="5440680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731520" y="3337560"/>
            <a:ext cx="548640" cy="548640"/>
          </a:xfrm>
          <a:prstGeom prst="ellipse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731520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417320" y="3246120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que 2 KKs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417320" y="3566160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Bando grande domina: pG-&gt;setVivo(false) — Godzilla é neutralizado.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080760" y="3108960"/>
            <a:ext cx="5440680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6263640" y="3337560"/>
            <a:ext cx="548640" cy="548640"/>
          </a:xfrm>
          <a:prstGeom prst="ellipse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Text 21"/>
          <p:cNvSpPr/>
          <p:nvPr/>
        </p:nvSpPr>
        <p:spPr>
          <a:xfrm>
            <a:off x="6263640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6949440" y="3246120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Menos que 3 KKs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949440" y="3566160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Bando pequeno apanha: cada não-líder morre; líder tem 50% de chance. Vetor é limpo.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48640" y="43891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Trecho-chave: "limpar os mortos" do vetor static (padrão while + erase)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548640" y="4800600"/>
            <a:ext cx="11064240" cy="18288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8" name="Text 26"/>
          <p:cNvSpPr/>
          <p:nvPr/>
        </p:nvSpPr>
        <p:spPr>
          <a:xfrm>
            <a:off x="731520" y="4937760"/>
            <a:ext cx="10698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vector&lt;KingKong*&gt;::iterator it = kings.begin();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 (it != kings.end()) {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(!(*it)-&gt;getVivo())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it = kings.erase(it);   // erase devolve o próximo iterador válido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else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it++;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 4 DE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KingKong::lutar — o código todo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5120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731520" y="1691640"/>
            <a:ext cx="1069848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KingKong::lutar(Mito* pm) {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informar();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(!pm)   { cout &lt;&lt; </a:t>
            </a:r>
            <a:r>
              <a:rPr lang="en-US" sz="11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"ponteiro nulo!"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 }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(!vivo)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Godzilla* pG =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static_cast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&lt;Godzilla*&gt;(pm);   </a:t>
            </a:r>
            <a:r>
              <a:rPr lang="en-US" sz="11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upcast nem precisa, pra deixar explícito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(!pG-&gt;getVivo())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(pG-&gt;getIdade() &lt; </a:t>
            </a:r>
            <a:r>
              <a:rPr lang="en-US" sz="11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500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&amp;&amp; pG-&gt;getIrritado() &gt; </a:t>
            </a:r>
            <a:r>
              <a:rPr lang="en-US" sz="11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 {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1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tam = (</a:t>
            </a:r>
            <a:r>
              <a:rPr lang="en-US" sz="11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 kings.size();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(tam &gt; </a:t>
            </a:r>
            <a:r>
              <a:rPr lang="en-US" sz="11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 {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pG-&gt;setVivo(</a:t>
            </a:r>
            <a:r>
              <a:rPr lang="en-US" sz="1100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                  </a:t>
            </a:r>
            <a:r>
              <a:rPr lang="en-US" sz="11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Godzilla apanha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{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</a:t>
            </a:r>
            <a:r>
              <a:rPr lang="en-US" sz="11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 = </a:t>
            </a:r>
            <a:r>
              <a:rPr lang="en-US" sz="11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 i &lt; tam; i++) {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(kings[i]-&gt;lider) {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((rand() % </a:t>
            </a:r>
            <a:r>
              <a:rPr lang="en-US" sz="11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 == </a:t>
            </a:r>
            <a:r>
              <a:rPr lang="en-US" sz="11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 kings[i]-&gt;setVivo(</a:t>
            </a:r>
            <a:r>
              <a:rPr lang="en-US" sz="1100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}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{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kings[i]-&gt;setVivo(</a:t>
            </a:r>
            <a:r>
              <a:rPr lang="en-US" sz="1100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}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}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</a:t>
            </a:r>
            <a:r>
              <a:rPr lang="en-US" sz="11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(segue a limpeza com while+erase do slide anterior)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 5 DE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Ilha — a classe principal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Ilha tem composição: um Godzilla, um Alado e um vetor de 5 PONTEIROS para KingKong (criados dinamicamente).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194560"/>
            <a:ext cx="11064240" cy="38404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731520" y="2331720"/>
            <a:ext cx="10698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MAX 5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Ilha {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private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Godzilla    g;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Alado       a;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KingKong*   pkings[MAX];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r>
              <a:rPr lang="en-US" sz="11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criarKings(</a:t>
            </a:r>
            <a:r>
              <a:rPr lang="en-US" sz="11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short int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x) {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</a:t>
            </a:r>
            <a:r>
              <a:rPr lang="en-US" sz="11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 = </a:t>
            </a:r>
            <a:r>
              <a:rPr lang="en-US" sz="11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 i &lt; MAX; i++)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((rand() % </a:t>
            </a:r>
            <a:r>
              <a:rPr lang="en-US" sz="11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 &lt; x)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pkings[i] =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KingKong();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Ilha(</a:t>
            </a:r>
            <a:r>
              <a:rPr lang="en-US" sz="11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short int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x = </a:t>
            </a:r>
            <a:r>
              <a:rPr lang="en-US" sz="11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 : g(), a(), pkings() {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</a:t>
            </a:r>
            <a:r>
              <a:rPr lang="en-US" sz="11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</a:t>
            </a:r>
            <a:r>
              <a:rPr lang="en-US" sz="11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 = </a:t>
            </a:r>
            <a:r>
              <a:rPr lang="en-US" sz="11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 i &lt; MAX; i++) pkings[i] = </a:t>
            </a:r>
            <a:r>
              <a:rPr lang="en-US" sz="1100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NULL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criarKings(x);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6172200"/>
            <a:ext cx="1106424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548640" y="6172200"/>
            <a:ext cx="109728" cy="5029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822960" y="6263640"/>
            <a:ext cx="10652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0B981"/>
                </a:solidFill>
              </a:rPr>
              <a:t>DICA  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</a:rPr>
              <a:t>pkings() na lista zera o array; o for de NULL é defesa redundante mas pedida em estilo.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 5 DE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Ilha::~Ilha() e Ilha::combater()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Destrutora — padrão dos 3 passos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5486400" cy="23774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731520" y="2103120"/>
            <a:ext cx="51206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~Ilha() {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for (int i = 0; i &lt; MAX; i++) {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(pkings[i]) {       // 1) verifica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delete pkings[i];  // 2) libera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pkings[i] = NULL;  // 3) anula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126480" y="15544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combater() — laço + comparação final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26480" y="1965960"/>
            <a:ext cx="5486400" cy="23774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6309360" y="2103120"/>
            <a:ext cx="51206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 combater() {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for (int i = 0; i &lt; MAX; i++) {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(pkings[i]) {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g.lutar(static_cast&lt;Mito*&gt;(pkings[i]));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a.lutar(static_cast&lt;Mito*&gt;(pkings[i]));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(a &gt; g)  cout &lt;&lt; "a &gt; g"  &lt;&lt; endl;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else        cout &lt;&lt; "a &lt;= g" &lt;&lt; endl;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4572000"/>
            <a:ext cx="54864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09728" cy="91440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822960" y="4663440"/>
            <a:ext cx="5074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96167"/>
                </a:solidFill>
              </a:rPr>
              <a:t>POR QUE delete?  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</a:rPr>
              <a:t>pkings[i] foi alocado com new em criarKings — TEM de ter delete correspondente, senão vazamento.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26480" y="4572000"/>
            <a:ext cx="54864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6126480" y="4572000"/>
            <a:ext cx="109728" cy="91440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/>
          <p:nvPr/>
        </p:nvSpPr>
        <p:spPr>
          <a:xfrm>
            <a:off x="6400800" y="4663440"/>
            <a:ext cx="5074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96167"/>
                </a:solidFill>
              </a:rPr>
              <a:t>POR QUE static_cast&lt;Mito*&gt;?  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</a:rPr>
              <a:t>lutar() recebe Mito*. KingKong* é Mito* por herança — o cast deixa explícito o upcast pedido na prova.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8640" y="5623560"/>
            <a:ext cx="1106424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548640" y="5623560"/>
            <a:ext cx="109728" cy="9144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/>
          <p:nvPr/>
        </p:nvSpPr>
        <p:spPr>
          <a:xfrm>
            <a:off x="822960" y="5715000"/>
            <a:ext cx="10652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</a:rPr>
              <a:t>a &gt; g — QUEM CHAMA O operator&gt;?  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</a:rPr>
              <a:t>Como &gt; foi sobrecarregado em Alado (a é Alado, g é Godzilla), C++ resolve a chamada como a.operator&gt;(g). Funciona porque o parâmetro é Godzilla&amp; e a herança permite passar referências de derivadas.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FECHAMENTO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main() e o namespace Mitologico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enunciado fixa: int main() { Ilha perdida(70); perdida.combater(); return 0; }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103120"/>
            <a:ext cx="11064240" cy="402336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731520" y="2240280"/>
            <a:ext cx="1069848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</a:t>
            </a: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Mitologico {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Mito     { ... };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Godzilla { ... };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Alado    { ... };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KingKong { ... };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Ilha     { ... };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using namespace</a:t>
            </a: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Mitologico;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main() {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sementear();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Ilha perdida(</a:t>
            </a:r>
            <a:r>
              <a:rPr lang="en-US" sz="13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70</a:t>
            </a: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perdida.combater();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lang="en-US" sz="13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263640"/>
            <a:ext cx="11064240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548640" y="6263640"/>
            <a:ext cx="109728" cy="50292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822960" y="6355080"/>
            <a:ext cx="10652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96167"/>
                </a:solidFill>
              </a:rPr>
              <a:t>ATENÇÃO  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1F2937"/>
                </a:solidFill>
              </a:rPr>
              <a:t>O enunciado da T14 explicita: "O pacote precisa se tornar namespace". A T16, ao contrário, marca "Pacote que NÃO se torna namespace".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Antes de entregar a sua resolução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406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685800" y="1783080"/>
            <a:ext cx="274320" cy="27432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685800" y="17830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51560" y="16916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 tem destrutora virtual e método lutar virtual puro (= 0)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080760" y="1691640"/>
            <a:ext cx="54406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6217920" y="1783080"/>
            <a:ext cx="274320" cy="27432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6217920" y="17830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583680" y="16916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int Mito::cont definido FORA da classe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2286000"/>
            <a:ext cx="54406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685800" y="2377440"/>
            <a:ext cx="274320" cy="27432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685800" y="23774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051560" y="22860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alimentado por cont++ na lista de inicialização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080760" y="2286000"/>
            <a:ext cx="54406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6217920" y="2377440"/>
            <a:ext cx="274320" cy="27432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/>
          <p:nvPr/>
        </p:nvSpPr>
        <p:spPr>
          <a:xfrm>
            <a:off x="6217920" y="23774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583680" y="22860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Godzilla tem idade entre 0 e 1000, irritado = 1000 - idade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48640" y="2880360"/>
            <a:ext cx="54406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685800" y="2971800"/>
            <a:ext cx="274320" cy="27432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Text 21"/>
          <p:cNvSpPr/>
          <p:nvPr/>
        </p:nvSpPr>
        <p:spPr>
          <a:xfrm>
            <a:off x="685800" y="29718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051560" y="288036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Lista de Godzilla na ordem: Mito(v) → idade → irritado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080760" y="2880360"/>
            <a:ext cx="54406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6217920" y="2971800"/>
            <a:ext cx="274320" cy="27432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Text 25"/>
          <p:cNvSpPr/>
          <p:nvPr/>
        </p:nvSpPr>
        <p:spPr>
          <a:xfrm>
            <a:off x="6217920" y="29718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583680" y="288036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Alado herda de Godzilla; idoso só inicializado APÓS Godzilla(v)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3474720"/>
            <a:ext cx="54406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0" name="Shape 28"/>
          <p:cNvSpPr/>
          <p:nvPr/>
        </p:nvSpPr>
        <p:spPr>
          <a:xfrm>
            <a:off x="685800" y="3566160"/>
            <a:ext cx="274320" cy="27432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1" name="Text 29"/>
          <p:cNvSpPr/>
          <p:nvPr/>
        </p:nvSpPr>
        <p:spPr>
          <a:xfrm>
            <a:off x="685800" y="35661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1051560" y="347472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Alado::lutar reaproveita Godzilla::lutar quando !idoso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6080760" y="3474720"/>
            <a:ext cx="54406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4" name="Shape 32"/>
          <p:cNvSpPr/>
          <p:nvPr/>
        </p:nvSpPr>
        <p:spPr>
          <a:xfrm>
            <a:off x="6217920" y="3566160"/>
            <a:ext cx="274320" cy="27432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3"/>
          <p:cNvSpPr/>
          <p:nvPr/>
        </p:nvSpPr>
        <p:spPr>
          <a:xfrm>
            <a:off x="6217920" y="35661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583680" y="347472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operator&gt; de Alado tem assinatura Godzilla&amp; e é const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548640" y="4069080"/>
            <a:ext cx="54406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8" name="Shape 36"/>
          <p:cNvSpPr/>
          <p:nvPr/>
        </p:nvSpPr>
        <p:spPr>
          <a:xfrm>
            <a:off x="685800" y="4160520"/>
            <a:ext cx="274320" cy="27432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9" name="Text 37"/>
          <p:cNvSpPr/>
          <p:nvPr/>
        </p:nvSpPr>
        <p:spPr>
          <a:xfrm>
            <a:off x="685800" y="41605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1051560" y="406908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vector&lt;KingKong*&gt; kings definido FORA da classe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6080760" y="4069080"/>
            <a:ext cx="54406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42" name="Shape 40"/>
          <p:cNvSpPr/>
          <p:nvPr/>
        </p:nvSpPr>
        <p:spPr>
          <a:xfrm>
            <a:off x="6217920" y="4160520"/>
            <a:ext cx="274320" cy="27432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3" name="Text 41"/>
          <p:cNvSpPr/>
          <p:nvPr/>
        </p:nvSpPr>
        <p:spPr>
          <a:xfrm>
            <a:off x="6217920" y="41605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6583680" y="406908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lider = kings.empty() — primeiro KingKong é o líder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548640" y="4663440"/>
            <a:ext cx="54406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46" name="Shape 44"/>
          <p:cNvSpPr/>
          <p:nvPr/>
        </p:nvSpPr>
        <p:spPr>
          <a:xfrm>
            <a:off x="685800" y="4754880"/>
            <a:ext cx="274320" cy="27432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7" name="Text 45"/>
          <p:cNvSpPr/>
          <p:nvPr/>
        </p:nvSpPr>
        <p:spPr>
          <a:xfrm>
            <a:off x="685800" y="4754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1051560" y="46634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Construtora de KingKong se auto-inclui em kings via considerar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6080760" y="4663440"/>
            <a:ext cx="54406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0" name="Shape 48"/>
          <p:cNvSpPr/>
          <p:nvPr/>
        </p:nvSpPr>
        <p:spPr>
          <a:xfrm>
            <a:off x="6217920" y="4754880"/>
            <a:ext cx="274320" cy="27432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1" name="Text 49"/>
          <p:cNvSpPr/>
          <p:nvPr/>
        </p:nvSpPr>
        <p:spPr>
          <a:xfrm>
            <a:off x="6217920" y="4754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52" name="Text 50"/>
          <p:cNvSpPr/>
          <p:nvPr/>
        </p:nvSpPr>
        <p:spPr>
          <a:xfrm>
            <a:off x="6583680" y="46634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KingKong::lutar trata pm nulo, !vivo e adversário não-vivo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548640" y="5257800"/>
            <a:ext cx="54406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4" name="Shape 52"/>
          <p:cNvSpPr/>
          <p:nvPr/>
        </p:nvSpPr>
        <p:spPr>
          <a:xfrm>
            <a:off x="685800" y="5349240"/>
            <a:ext cx="274320" cy="27432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5" name="Text 53"/>
          <p:cNvSpPr/>
          <p:nvPr/>
        </p:nvSpPr>
        <p:spPr>
          <a:xfrm>
            <a:off x="685800" y="53492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56" name="Text 54"/>
          <p:cNvSpPr/>
          <p:nvPr/>
        </p:nvSpPr>
        <p:spPr>
          <a:xfrm>
            <a:off x="1051560" y="52578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Limpeza dos mortos: while + erase (it++ apenas no else)</a:t>
            </a:r>
            <a:endParaRPr lang="en-US" sz="1100" dirty="0"/>
          </a:p>
        </p:txBody>
      </p:sp>
      <p:sp>
        <p:nvSpPr>
          <p:cNvPr id="57" name="Shape 55"/>
          <p:cNvSpPr/>
          <p:nvPr/>
        </p:nvSpPr>
        <p:spPr>
          <a:xfrm>
            <a:off x="6080760" y="5257800"/>
            <a:ext cx="54406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8" name="Shape 56"/>
          <p:cNvSpPr/>
          <p:nvPr/>
        </p:nvSpPr>
        <p:spPr>
          <a:xfrm>
            <a:off x="6217920" y="5349240"/>
            <a:ext cx="274320" cy="27432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9" name="Text 57"/>
          <p:cNvSpPr/>
          <p:nvPr/>
        </p:nvSpPr>
        <p:spPr>
          <a:xfrm>
            <a:off x="6217920" y="53492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0" name="Text 58"/>
          <p:cNvSpPr/>
          <p:nvPr/>
        </p:nvSpPr>
        <p:spPr>
          <a:xfrm>
            <a:off x="6583680" y="52578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Ilha::~Ilha desaloca pkings[i] e zera o ponteiro</a:t>
            </a:r>
            <a:endParaRPr lang="en-US" sz="1100" dirty="0"/>
          </a:p>
        </p:txBody>
      </p:sp>
      <p:sp>
        <p:nvSpPr>
          <p:cNvPr id="61" name="Shape 59"/>
          <p:cNvSpPr/>
          <p:nvPr/>
        </p:nvSpPr>
        <p:spPr>
          <a:xfrm>
            <a:off x="548640" y="5852160"/>
            <a:ext cx="54406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62" name="Shape 60"/>
          <p:cNvSpPr/>
          <p:nvPr/>
        </p:nvSpPr>
        <p:spPr>
          <a:xfrm>
            <a:off x="685800" y="5943600"/>
            <a:ext cx="274320" cy="27432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3" name="Text 61"/>
          <p:cNvSpPr/>
          <p:nvPr/>
        </p:nvSpPr>
        <p:spPr>
          <a:xfrm>
            <a:off x="685800" y="59436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4" name="Text 62"/>
          <p:cNvSpPr/>
          <p:nvPr/>
        </p:nvSpPr>
        <p:spPr>
          <a:xfrm>
            <a:off x="1051560" y="585216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Ilha::combater usa static_cast&lt;Mito*&gt; nos upcasts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6080760" y="5852160"/>
            <a:ext cx="544068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66" name="Shape 64"/>
          <p:cNvSpPr/>
          <p:nvPr/>
        </p:nvSpPr>
        <p:spPr>
          <a:xfrm>
            <a:off x="6217920" y="5943600"/>
            <a:ext cx="274320" cy="27432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7" name="Text 65"/>
          <p:cNvSpPr/>
          <p:nvPr/>
        </p:nvSpPr>
        <p:spPr>
          <a:xfrm>
            <a:off x="6217920" y="59436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8" name="Text 66"/>
          <p:cNvSpPr/>
          <p:nvPr/>
        </p:nvSpPr>
        <p:spPr>
          <a:xfrm>
            <a:off x="6583680" y="585216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Pacote Mitologico virou namespace; using namespace antes do main</a:t>
            </a:r>
            <a:endParaRPr lang="en-US" sz="1100" dirty="0"/>
          </a:p>
        </p:txBody>
      </p:sp>
      <p:sp>
        <p:nvSpPr>
          <p:cNvPr id="69" name="Shape 67"/>
          <p:cNvSpPr/>
          <p:nvPr/>
        </p:nvSpPr>
        <p:spPr>
          <a:xfrm>
            <a:off x="0" y="6446520"/>
            <a:ext cx="12161520" cy="4114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0" name="Text 68"/>
          <p:cNvSpPr/>
          <p:nvPr/>
        </p:nvSpPr>
        <p:spPr>
          <a:xfrm>
            <a:off x="0" y="6446520"/>
            <a:ext cx="12161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 prova! — releia o enunciado, marque as regras, depois codifique.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2396</Words>
  <Application>Microsoft Office PowerPoint</Application>
  <PresentationFormat>Widescreen</PresentationFormat>
  <Paragraphs>312</Paragraphs>
  <Slides>14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Consolas</vt:lpstr>
      <vt:lpstr>Georgia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Prova T14 - Mitológico - Resolução</dc:title>
  <dc:subject>PptxGenJS Presentation</dc:subject>
  <dc:creator>Resolução Prova T14</dc:creator>
  <cp:lastModifiedBy>Jean Marcelo Simão</cp:lastModifiedBy>
  <cp:revision>2</cp:revision>
  <dcterms:created xsi:type="dcterms:W3CDTF">2026-04-30T13:50:51Z</dcterms:created>
  <dcterms:modified xsi:type="dcterms:W3CDTF">2026-09-29T12:50:58Z</dcterms:modified>
</cp:coreProperties>
</file>