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notesMasterIdLst>
    <p:notesMasterId r:id="rId2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3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5943600"/>
            <a:ext cx="12161520" cy="36576"/>
          </a:xfrm>
          <a:prstGeom prst="rect">
            <a:avLst/>
          </a:prstGeom>
          <a:solidFill>
            <a:srgbClr val="F96167"/>
          </a:solidFill>
          <a:ln w="12700">
            <a:solidFill>
              <a:srgbClr val="F9616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1520" y="109728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800" kern="0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MATERIAL DE REVISÃO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731520" y="1554480"/>
            <a:ext cx="10972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Implementação UML em C++</a:t>
            </a:r>
            <a:endParaRPr lang="en-US" sz="4800" dirty="0"/>
          </a:p>
        </p:txBody>
      </p:sp>
      <p:sp>
        <p:nvSpPr>
          <p:cNvPr id="5" name="Text 3"/>
          <p:cNvSpPr/>
          <p:nvPr/>
        </p:nvSpPr>
        <p:spPr>
          <a:xfrm>
            <a:off x="731520" y="3108960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Conceitos essenciais para a prova de TecProg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731520" y="4206240"/>
            <a:ext cx="3383280" cy="548640"/>
          </a:xfrm>
          <a:prstGeom prst="rect">
            <a:avLst/>
          </a:prstGeom>
          <a:solidFill>
            <a:srgbClr val="1E2761"/>
          </a:solidFill>
          <a:ln w="12700">
            <a:solidFill>
              <a:srgbClr val="CADCF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31520" y="4206240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4389120" y="4206240"/>
            <a:ext cx="3383280" cy="548640"/>
          </a:xfrm>
          <a:prstGeom prst="rect">
            <a:avLst/>
          </a:prstGeom>
          <a:solidFill>
            <a:srgbClr val="1E2761"/>
          </a:solidFill>
          <a:ln w="12700">
            <a:solidFill>
              <a:srgbClr val="CADCF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389120" y="4206240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static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8046720" y="4206240"/>
            <a:ext cx="3383280" cy="548640"/>
          </a:xfrm>
          <a:prstGeom prst="rect">
            <a:avLst/>
          </a:prstGeom>
          <a:solidFill>
            <a:srgbClr val="1E2761"/>
          </a:solidFill>
          <a:ln w="12700">
            <a:solidFill>
              <a:srgbClr val="CADCF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046720" y="4206240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 &amp; Vector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731520" y="4937760"/>
            <a:ext cx="3383280" cy="548640"/>
          </a:xfrm>
          <a:prstGeom prst="rect">
            <a:avLst/>
          </a:prstGeom>
          <a:solidFill>
            <a:srgbClr val="1E2761"/>
          </a:solidFill>
          <a:ln w="12700">
            <a:solidFill>
              <a:srgbClr val="CADCF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31520" y="4937760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Iterators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4389120" y="4937760"/>
            <a:ext cx="3383280" cy="548640"/>
          </a:xfrm>
          <a:prstGeom prst="rect">
            <a:avLst/>
          </a:prstGeom>
          <a:solidFill>
            <a:srgbClr val="1E2761"/>
          </a:solidFill>
          <a:ln w="12700">
            <a:solidFill>
              <a:srgbClr val="CADCF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389120" y="4937760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Destruição dinâmica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8046720" y="4937760"/>
            <a:ext cx="3383280" cy="548640"/>
          </a:xfrm>
          <a:prstGeom prst="rect">
            <a:avLst/>
          </a:prstGeom>
          <a:solidFill>
            <a:srgbClr val="1E2761"/>
          </a:solidFill>
          <a:ln w="12700">
            <a:solidFill>
              <a:srgbClr val="CADCF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046720" y="4937760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namespace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731520" y="6263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DAINF / UTFPR · Material baseado nas provas T13, T14 e T16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200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400" kern="0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64008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vamos revisar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548640" y="1691640"/>
            <a:ext cx="1106424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685800" y="1691640"/>
            <a:ext cx="822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9616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554480" y="169164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480560" y="1691640"/>
            <a:ext cx="5943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Atributos, parâmetros e métodos const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10515600" y="1691640"/>
            <a:ext cx="1005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p. 3-5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548640" y="2331720"/>
            <a:ext cx="1106424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685800" y="2331720"/>
            <a:ext cx="822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9616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1554480" y="233172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static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480560" y="2331720"/>
            <a:ext cx="5943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Atributos e métodos de classe — inicialização e uso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10515600" y="2331720"/>
            <a:ext cx="1005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p. 6-8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548640" y="2971800"/>
            <a:ext cx="1106424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685800" y="2971800"/>
            <a:ext cx="822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9616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1554480" y="297180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 vs Vector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480560" y="2971800"/>
            <a:ext cx="5943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usar cada container da STL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0515600" y="2971800"/>
            <a:ext cx="1005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p. 9-11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548640" y="3611880"/>
            <a:ext cx="1106424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685800" y="3611880"/>
            <a:ext cx="822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9616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04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1554480" y="361188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Iterators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4480560" y="3611880"/>
            <a:ext cx="5943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.begin(), .end() e como percorrer containers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10515600" y="3611880"/>
            <a:ext cx="1005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p. 12-14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548640" y="4251960"/>
            <a:ext cx="1106424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26" name="Text 24"/>
          <p:cNvSpPr/>
          <p:nvPr/>
        </p:nvSpPr>
        <p:spPr>
          <a:xfrm>
            <a:off x="685800" y="4251960"/>
            <a:ext cx="822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9616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05</a:t>
            </a:r>
            <a:endParaRPr lang="en-US" sz="2000" dirty="0"/>
          </a:p>
        </p:txBody>
      </p:sp>
      <p:sp>
        <p:nvSpPr>
          <p:cNvPr id="27" name="Text 25"/>
          <p:cNvSpPr/>
          <p:nvPr/>
        </p:nvSpPr>
        <p:spPr>
          <a:xfrm>
            <a:off x="1554480" y="425196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Destruição dinâmica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4480560" y="4251960"/>
            <a:ext cx="5943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/ delete e destrutoras corretas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10515600" y="4251960"/>
            <a:ext cx="1005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p. 15-17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548640" y="4892040"/>
            <a:ext cx="1106424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31" name="Text 29"/>
          <p:cNvSpPr/>
          <p:nvPr/>
        </p:nvSpPr>
        <p:spPr>
          <a:xfrm>
            <a:off x="685800" y="4892040"/>
            <a:ext cx="822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9616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06</a:t>
            </a:r>
            <a:endParaRPr lang="en-US" sz="2000" dirty="0"/>
          </a:p>
        </p:txBody>
      </p:sp>
      <p:sp>
        <p:nvSpPr>
          <p:cNvPr id="32" name="Text 30"/>
          <p:cNvSpPr/>
          <p:nvPr/>
        </p:nvSpPr>
        <p:spPr>
          <a:xfrm>
            <a:off x="1554480" y="489204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namespace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4480560" y="4892040"/>
            <a:ext cx="5943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Organização e using namespace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10515600" y="4892040"/>
            <a:ext cx="1005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p. 18-19</a:t>
            </a:r>
            <a:endParaRPr lang="en-US" sz="1100" dirty="0"/>
          </a:p>
        </p:txBody>
      </p:sp>
      <p:sp>
        <p:nvSpPr>
          <p:cNvPr id="35" name="Shape 33"/>
          <p:cNvSpPr/>
          <p:nvPr/>
        </p:nvSpPr>
        <p:spPr>
          <a:xfrm>
            <a:off x="548640" y="5532120"/>
            <a:ext cx="1106424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36" name="Text 34"/>
          <p:cNvSpPr/>
          <p:nvPr/>
        </p:nvSpPr>
        <p:spPr>
          <a:xfrm>
            <a:off x="685800" y="5532120"/>
            <a:ext cx="822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9616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+</a:t>
            </a:r>
            <a:endParaRPr lang="en-US" sz="2000" dirty="0"/>
          </a:p>
        </p:txBody>
      </p:sp>
      <p:sp>
        <p:nvSpPr>
          <p:cNvPr id="37" name="Text 35"/>
          <p:cNvSpPr/>
          <p:nvPr/>
        </p:nvSpPr>
        <p:spPr>
          <a:xfrm>
            <a:off x="1554480" y="553212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Tópicos extras</a:t>
            </a:r>
            <a:endParaRPr lang="en-US" sz="1600" dirty="0"/>
          </a:p>
        </p:txBody>
      </p:sp>
      <p:sp>
        <p:nvSpPr>
          <p:cNvPr id="38" name="Text 36"/>
          <p:cNvSpPr/>
          <p:nvPr/>
        </p:nvSpPr>
        <p:spPr>
          <a:xfrm>
            <a:off x="4480560" y="5532120"/>
            <a:ext cx="5943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Polimorfismo, operadores, static_cast, herança</a:t>
            </a:r>
            <a:endParaRPr lang="en-US" sz="1200" dirty="0"/>
          </a:p>
        </p:txBody>
      </p:sp>
      <p:sp>
        <p:nvSpPr>
          <p:cNvPr id="39" name="Text 37"/>
          <p:cNvSpPr/>
          <p:nvPr/>
        </p:nvSpPr>
        <p:spPr>
          <a:xfrm>
            <a:off x="10515600" y="5532120"/>
            <a:ext cx="1005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p. 20-25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200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400" kern="0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TÓPICO 01 · CONST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64008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significa const?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548640" y="160020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 é uma promessa ao compilador: "isto não vai mudar". Ele bloqueia em tempo de compilação qualquer tentativa de modificação.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548640" y="2468880"/>
            <a:ext cx="3593592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548640" y="2468880"/>
            <a:ext cx="3593592" cy="50292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48640" y="2468880"/>
            <a:ext cx="35935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Parâmetro const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731520" y="3108960"/>
            <a:ext cx="3246120" cy="54864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14400" y="3246120"/>
            <a:ext cx="2880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void f(const int x)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731520" y="3794760"/>
            <a:ext cx="324612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Garante que a função não altera o valor recebido. Visto em Mito(const bool v = true) e setVivo(const bool v).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325112" y="2468880"/>
            <a:ext cx="3593592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325112" y="2468880"/>
            <a:ext cx="3593592" cy="50292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25112" y="2468880"/>
            <a:ext cx="35935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Retorno const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507992" y="3108960"/>
            <a:ext cx="3246120" cy="54864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690872" y="3246120"/>
            <a:ext cx="2880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const int getId() const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4507992" y="3794760"/>
            <a:ext cx="324612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valor retornado não pode ser alterado pelo chamador. Comum em todos os getters das provas.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8101584" y="2468880"/>
            <a:ext cx="3593592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8101584" y="2468880"/>
            <a:ext cx="3593592" cy="50292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101584" y="2468880"/>
            <a:ext cx="35935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Método const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8284464" y="3108960"/>
            <a:ext cx="3246120" cy="54864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467344" y="3246120"/>
            <a:ext cx="2880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int getId() const { ... }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284464" y="3794760"/>
            <a:ext cx="324612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const APÓS a assinatura promete que o método não modifica atributos do objeto (this).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200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400" kern="0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TÓPICO 01 · CONST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64008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Método const: o detalhe que cai na prova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548640" y="155448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TODOS os getters são const?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201168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 você precisa conseguir chamar o getter mesmo a partir de uma referência ou ponteiro const. Se o método não for const, o compilador recusa a chamada.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548640" y="27432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real (Prova T13 — Inseto::operator&gt;):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48640" y="3200400"/>
            <a:ext cx="11064240" cy="237744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31520" y="3337560"/>
            <a:ext cx="1069848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</a:t>
            </a:r>
            <a:pPr indent="0" marL="0">
              <a:buNone/>
            </a:pPr>
            <a:r>
              <a:rPr lang="en-US" sz="13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Inseto {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</a:t>
            </a:r>
            <a:pPr indent="0" marL="0">
              <a:buNone/>
            </a:pPr>
            <a:r>
              <a:rPr lang="en-US" sz="1300" b="1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public</a:t>
            </a:r>
            <a:pPr indent="0" marL="0">
              <a:buNone/>
            </a:pPr>
            <a:r>
              <a:rPr lang="en-US" sz="13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</a:t>
            </a:r>
            <a:pPr indent="0" marL="0">
              <a:buNone/>
            </a:pPr>
            <a:r>
              <a:rPr lang="en-US" sz="1300" dirty="0">
                <a:solidFill>
                  <a:srgbClr val="60A5F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const int</a:t>
            </a:r>
            <a:pPr indent="0" marL="0">
              <a:buNone/>
            </a:pPr>
            <a:r>
              <a:rPr lang="en-US" sz="13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getEnergia() </a:t>
            </a:r>
            <a:pPr indent="0" marL="0">
              <a:buNone/>
            </a:pPr>
            <a:r>
              <a:rPr lang="en-US" sz="1300" b="1" i="1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const</a:t>
            </a:r>
            <a:pPr indent="0" marL="0">
              <a:buNone/>
            </a:pPr>
            <a:r>
              <a:rPr lang="en-US" sz="13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{ </a:t>
            </a:r>
            <a:pPr indent="0" marL="0">
              <a:buNone/>
            </a:pPr>
            <a:r>
              <a:rPr lang="en-US" sz="1300" b="1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indent="0" marL="0">
              <a:buNone/>
            </a:pPr>
            <a:r>
              <a:rPr lang="en-US" sz="13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energia; }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</a:t>
            </a:r>
            <a:pPr indent="0" marL="0">
              <a:buNone/>
            </a:pPr>
            <a:r>
              <a:rPr lang="en-US" sz="1300" i="1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método const pode chamar OUTRO método const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</a:t>
            </a:r>
            <a:pPr indent="0" marL="0">
              <a:buNone/>
            </a:pPr>
            <a:r>
              <a:rPr lang="en-US" sz="1300" dirty="0">
                <a:solidFill>
                  <a:srgbClr val="60A5F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const bool</a:t>
            </a:r>
            <a:pPr indent="0" marL="0">
              <a:buNone/>
            </a:pPr>
            <a:r>
              <a:rPr lang="en-US" sz="13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pPr indent="0" marL="0">
              <a:buNone/>
            </a:pPr>
            <a:r>
              <a:rPr lang="en-US" sz="1300" b="1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operator</a:t>
            </a:r>
            <a:pPr indent="0" marL="0">
              <a:buNone/>
            </a:pPr>
            <a:r>
              <a:rPr lang="en-US" sz="13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&gt;(Inseto&amp; I) </a:t>
            </a:r>
            <a:pPr indent="0" marL="0">
              <a:buNone/>
            </a:pPr>
            <a:r>
              <a:rPr lang="en-US" sz="1300" b="1" i="1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const</a:t>
            </a:r>
            <a:pPr indent="0" marL="0">
              <a:buNone/>
            </a:pPr>
            <a:r>
              <a:rPr lang="en-US" sz="13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{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</a:t>
            </a:r>
            <a:pPr indent="0" marL="0">
              <a:buNone/>
            </a:pPr>
            <a:r>
              <a:rPr lang="en-US" sz="1300" b="1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indent="0" marL="0">
              <a:buNone/>
            </a:pPr>
            <a:r>
              <a:rPr lang="en-US" sz="13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(getEnergia() &gt; I.getEnergia());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}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};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48640" y="5760720"/>
            <a:ext cx="11064240" cy="777240"/>
          </a:xfrm>
          <a:prstGeom prst="rect">
            <a:avLst/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548640" y="5760720"/>
            <a:ext cx="109728" cy="777240"/>
          </a:xfrm>
          <a:prstGeom prst="rect">
            <a:avLst/>
          </a:prstGeom>
          <a:solidFill>
            <a:srgbClr val="F96167"/>
          </a:solidFill>
          <a:ln w="12700">
            <a:solidFill>
              <a:srgbClr val="F96167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77240" y="5760720"/>
            <a:ext cx="10835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96167"/>
                </a:solidFill>
              </a:rPr>
              <a:t>REGRA DE OURO  </a:t>
            </a:r>
            <a:pPr indent="0" marL="0">
              <a:buNone/>
            </a:pPr>
            <a:r>
              <a:rPr lang="en-US" sz="1200" dirty="0">
                <a:solidFill>
                  <a:srgbClr val="1F2937"/>
                </a:solidFill>
              </a:rPr>
              <a:t>Se um método NÃO modifica o objeto, ele DEVE ser const. Em prova de UML, esquecer o const após a assinatura é erro frequente.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200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400" kern="0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TÓPICO 01 · CONST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64008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Atributos const: só na lista de inicialização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548640" y="155448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o atributo é const, ele NÃO pode ser atribuído no corpo da construtora — apenas inicializado na lista de inicialização (depois dos dois pontos).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2377440"/>
            <a:ext cx="5486400" cy="3931920"/>
          </a:xfrm>
          <a:prstGeom prst="rect">
            <a:avLst/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548640" y="2377440"/>
            <a:ext cx="1371600" cy="365760"/>
          </a:xfrm>
          <a:prstGeom prst="rect">
            <a:avLst/>
          </a:prstGeom>
          <a:solidFill>
            <a:srgbClr val="F96167"/>
          </a:solidFill>
          <a:ln w="12700">
            <a:solidFill>
              <a:srgbClr val="F9616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48640" y="237744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ERRADO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2011680" y="2377440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Atribuição no corpo da construtora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731520" y="2880360"/>
            <a:ext cx="5120640" cy="320040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14400" y="3017520"/>
            <a:ext cx="475488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 SE {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private: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const short int num_manual;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const short int num_eletronica;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public: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SE() {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num_manual = 5;       // erro!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num_eletronica = 10;  // erro!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};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6126480" y="2377440"/>
            <a:ext cx="5486400" cy="3931920"/>
          </a:xfrm>
          <a:prstGeom prst="rect">
            <a:avLst/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6126480" y="2377440"/>
            <a:ext cx="1371600" cy="365760"/>
          </a:xfrm>
          <a:prstGeom prst="rect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126480" y="237744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CORRETO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7589520" y="2377440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Inicialização na lista (Prova T16)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6309360" y="2880360"/>
            <a:ext cx="5120640" cy="320040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492240" y="3017520"/>
            <a:ext cx="475488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 SE {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private: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const short int num_manual;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const short int num_eletronica;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public: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SE(Partido* p = NULL):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num_manual(5),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num_eletronica(10),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urnas(),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partidos(p)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{ ... }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};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548640" y="64008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mesmo vale para atributos que são referência (&amp;) e para a chamada da construtora da classe-base.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200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400" kern="0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TÓPICO 02 · STATIC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64008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Atributo e método estáticos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548640" y="160020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membro static pertence à CLASSE, não a cada objeto. Existe uma única cópia compartilhada por todas as instâncias.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548640" y="23774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Visualização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914400" y="2926080"/>
            <a:ext cx="3017520" cy="1280160"/>
          </a:xfrm>
          <a:prstGeom prst="rect">
            <a:avLst/>
          </a:prstGeom>
          <a:solidFill>
            <a:srgbClr val="CADCFC"/>
          </a:solidFill>
          <a:ln w="19050">
            <a:solidFill>
              <a:srgbClr val="1E276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14400" y="2926080"/>
            <a:ext cx="30175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Objeto 1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(atributo normal)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297680" y="2926080"/>
            <a:ext cx="3017520" cy="1280160"/>
          </a:xfrm>
          <a:prstGeom prst="rect">
            <a:avLst/>
          </a:prstGeom>
          <a:solidFill>
            <a:srgbClr val="CADCFC"/>
          </a:solidFill>
          <a:ln w="19050">
            <a:solidFill>
              <a:srgbClr val="1E276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297680" y="2926080"/>
            <a:ext cx="30175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Objeto 2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(atributo normal)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7680960" y="2926080"/>
            <a:ext cx="3017520" cy="1280160"/>
          </a:xfrm>
          <a:prstGeom prst="rect">
            <a:avLst/>
          </a:prstGeom>
          <a:solidFill>
            <a:srgbClr val="CADCFC"/>
          </a:solidFill>
          <a:ln w="19050">
            <a:solidFill>
              <a:srgbClr val="1E2761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680960" y="2926080"/>
            <a:ext cx="30175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Objeto 3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(atributo normal)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914400" y="4572000"/>
            <a:ext cx="10332720" cy="91440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14400" y="4572000"/>
            <a:ext cx="10332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static int cont   →   compartilhado por TODOS os objetos da classe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2423160" y="4206240"/>
            <a:ext cx="0" cy="365760"/>
          </a:xfrm>
          <a:prstGeom prst="line">
            <a:avLst/>
          </a:prstGeom>
          <a:noFill/>
          <a:ln w="25400">
            <a:solidFill>
              <a:srgbClr val="F96167"/>
            </a:solidFill>
            <a:prstDash val="solid"/>
            <a:tailEnd type="triangle"/>
          </a:ln>
        </p:spPr>
      </p:sp>
      <p:sp>
        <p:nvSpPr>
          <p:cNvPr id="16" name="Shape 14"/>
          <p:cNvSpPr/>
          <p:nvPr/>
        </p:nvSpPr>
        <p:spPr>
          <a:xfrm>
            <a:off x="5806440" y="4206240"/>
            <a:ext cx="0" cy="365760"/>
          </a:xfrm>
          <a:prstGeom prst="line">
            <a:avLst/>
          </a:prstGeom>
          <a:noFill/>
          <a:ln w="25400">
            <a:solidFill>
              <a:srgbClr val="F96167"/>
            </a:solidFill>
            <a:prstDash val="solid"/>
            <a:tailEnd type="triangle"/>
          </a:ln>
        </p:spPr>
      </p:sp>
      <p:sp>
        <p:nvSpPr>
          <p:cNvPr id="17" name="Shape 15"/>
          <p:cNvSpPr/>
          <p:nvPr/>
        </p:nvSpPr>
        <p:spPr>
          <a:xfrm>
            <a:off x="9189720" y="4206240"/>
            <a:ext cx="0" cy="365760"/>
          </a:xfrm>
          <a:prstGeom prst="line">
            <a:avLst/>
          </a:prstGeom>
          <a:noFill/>
          <a:ln w="25400">
            <a:solidFill>
              <a:srgbClr val="F96167"/>
            </a:solidFill>
            <a:prstDash val="solid"/>
            <a:tailEnd type="triangle"/>
          </a:ln>
        </p:spPr>
      </p:sp>
      <p:sp>
        <p:nvSpPr>
          <p:cNvPr id="18" name="Text 16"/>
          <p:cNvSpPr/>
          <p:nvPr/>
        </p:nvSpPr>
        <p:spPr>
          <a:xfrm>
            <a:off x="548640" y="576072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Útil para: contadores compartilhados, registros globais (lista de KingKongs vivos), ponteiros para classes que coordenam o sistema (SE).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200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400" kern="0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TÓPICO 02 · STATIC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64008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Atributo static: declarar dentro, definir FORA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548640" y="160020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Regra fundamental: dentro da classe você só DECLARA o atributo static. A DEFINIÇÃO (que aloca a memória) tem de ficar fora da classe, no escopo global.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" y="233172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1 — Contador (Prova T14, classe Mito):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48640" y="2697480"/>
            <a:ext cx="11064240" cy="219456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31520" y="2834640"/>
            <a:ext cx="106984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</a:t>
            </a:r>
            <a:pPr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Mito {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</a:t>
            </a:r>
            <a:pPr indent="0" marL="0">
              <a:buNone/>
            </a:pPr>
            <a:r>
              <a:rPr lang="en-US" sz="1200" b="1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private</a:t>
            </a:r>
            <a:pPr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</a:t>
            </a:r>
            <a:pPr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static int</a:t>
            </a:r>
            <a:pPr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cont;          </a:t>
            </a:r>
            <a:pPr indent="0" marL="0">
              <a:buNone/>
            </a:pPr>
            <a:r>
              <a:rPr lang="en-US" sz="1200" i="1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declaração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</a:t>
            </a:r>
            <a:pPr indent="0" marL="0">
              <a:buNone/>
            </a:pPr>
            <a:r>
              <a:rPr lang="en-US" sz="1200" b="1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public</a:t>
            </a:r>
            <a:pPr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Mito(</a:t>
            </a:r>
            <a:pPr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const bool</a:t>
            </a:r>
            <a:pPr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v = </a:t>
            </a:r>
            <a:pPr indent="0" marL="0">
              <a:buNone/>
            </a:pPr>
            <a:r>
              <a:rPr lang="en-US" sz="1200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true</a:t>
            </a:r>
            <a:pPr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 : id(cont++), vivo(v) { } </a:t>
            </a:r>
            <a:pPr indent="0" marL="0">
              <a:buNone/>
            </a:pPr>
            <a:r>
              <a:rPr lang="en-US" sz="1200" i="1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pós-incremento!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};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int</a:t>
            </a:r>
            <a:pPr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Mito::cont(0);    </a:t>
            </a:r>
            <a:pPr indent="0" marL="0">
              <a:buNone/>
            </a:pPr>
            <a:r>
              <a:rPr lang="en-US" sz="1200" i="1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definição FORA da classe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548640" y="507492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2 — Ponteiro static (Prova T16, classe Urna):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48640" y="5440680"/>
            <a:ext cx="11064240" cy="128016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31520" y="5577840"/>
            <a:ext cx="106984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</a:t>
            </a:r>
            <a:pPr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Urna {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</a:t>
            </a:r>
            <a:pPr indent="0" marL="0">
              <a:buNone/>
            </a:pPr>
            <a:r>
              <a:rPr lang="en-US" sz="1200" b="1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protected</a:t>
            </a:r>
            <a:pPr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</a:t>
            </a:r>
            <a:pPr indent="0" marL="0">
              <a:buNone/>
            </a:pPr>
            <a:r>
              <a:rPr lang="en-US" sz="1200" b="1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static</a:t>
            </a:r>
            <a:pPr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SE* pS;     </a:t>
            </a:r>
            <a:pPr indent="0" marL="0">
              <a:buNone/>
            </a:pPr>
            <a:r>
              <a:rPr lang="en-US" sz="1200" i="1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declaração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};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SE* Urna::pS = NULL;        </a:t>
            </a:r>
            <a:pPr indent="0" marL="0">
              <a:buNone/>
            </a:pPr>
            <a:r>
              <a:rPr lang="en-US" sz="1200" i="1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definição (sempre FORA)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200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400" kern="0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TÓPICO 02 · STATIC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64008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Incrementar corretamente e método static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5486400" cy="5029200"/>
          </a:xfrm>
          <a:prstGeom prst="rect">
            <a:avLst/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48640" y="1554480"/>
            <a:ext cx="5486400" cy="50292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48640" y="1554480"/>
            <a:ext cx="5486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Incrementar ao criar cada objeto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31520" y="2194560"/>
            <a:ext cx="5120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cont++ (pós-incremento) na lista de inicialização.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objeto recebe o valor ATUAL e o contador é incrementado em seguida.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731520" y="3200400"/>
            <a:ext cx="5120640" cy="146304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14400" y="3337560"/>
            <a:ext cx="4754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Mito() : id(cont++), vivo(true) { }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1° objeto: id = 0,  cont = 1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2° objeto: id = 1,  cont = 2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3° objeto: id = 2,  cont = 3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731520" y="4800600"/>
            <a:ext cx="5120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F96167"/>
                </a:solidFill>
              </a:rPr>
              <a:t>Cuidado: </a:t>
            </a:r>
            <a:pPr indent="0" marL="0">
              <a:buNone/>
            </a:pPr>
            <a:r>
              <a:rPr lang="en-US" sz="1200" dirty="0">
                <a:solidFill>
                  <a:srgbClr val="1F2937"/>
                </a:solidFill>
              </a:rPr>
              <a:t>++cont (pré-incremento) faria o primeiro id ser 1, não 0. Verifique o que o enunciado pede.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6126480" y="1554480"/>
            <a:ext cx="5486400" cy="5029200"/>
          </a:xfrm>
          <a:prstGeom prst="rect">
            <a:avLst/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6126480" y="1554480"/>
            <a:ext cx="5486400" cy="50292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126480" y="1554480"/>
            <a:ext cx="5486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Método static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6309360" y="2194560"/>
            <a:ext cx="5120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Pertence à classe — chama-se SEM ter um objeto.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pode acessar atributos não-static (não há this).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6309360" y="3200400"/>
            <a:ext cx="5120640" cy="320040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492240" y="3337560"/>
            <a:ext cx="475488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Prova T14 — KingKong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static void considerar(KingKong* pk) {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if (pk) kks.push_back(pk);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Chamada: SEM instanciar objeto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KingKong::considerar(novoKK);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Prova T16 — Urna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Urna::setSE(&amp;sistema);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200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400" kern="0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TÓPICO 03 · CONTAINERS DA STL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64008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vector, list e set: o que muda?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548640" y="160020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São containers da STL para guardar coleções de objetos. A escolha entre eles depende de COMO você acessa e modifica os elementos.</a:t>
            </a:r>
            <a:endParaRPr lang="en-US" sz="14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468880"/>
          <a:ext cx="11064240" cy="2011680"/>
        </p:xfrm>
        <a:graphic>
          <a:graphicData uri="http://schemas.openxmlformats.org/drawingml/2006/table">
            <a:tbl>
              <a:tblPr/>
              <a:tblGrid>
                <a:gridCol w="1554480"/>
                <a:gridCol w="3200400"/>
                <a:gridCol w="2103120"/>
                <a:gridCol w="2103120"/>
                <a:gridCol w="2103120"/>
              </a:tblGrid>
              <a:tr h="5029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Container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Como organiza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Acesso por índice [i]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Inserção/remoção meio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Header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vector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Array dinâmico contíguo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0B9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 rápido O(1)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F961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✗ caro O(n)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&lt;vector&gt;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list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Lista duplamente encadeada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F961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✗ não tem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0B9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 rápido O(1)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&lt;list&gt;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Árvore ordenada, sem duplicatas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F961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✗ não tem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0B9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 O(log n)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&lt;set&gt;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ext 4"/>
          <p:cNvSpPr/>
          <p:nvPr/>
        </p:nvSpPr>
        <p:spPr>
          <a:xfrm>
            <a:off x="548640" y="461772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Visualização da memória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548640" y="49834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vector — contíguo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548640" y="5303520"/>
            <a:ext cx="777240" cy="640080"/>
          </a:xfrm>
          <a:prstGeom prst="rect">
            <a:avLst/>
          </a:prstGeom>
          <a:solidFill>
            <a:srgbClr val="CADCFC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548640" y="5303520"/>
            <a:ext cx="777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1371600" y="5303520"/>
            <a:ext cx="777240" cy="640080"/>
          </a:xfrm>
          <a:prstGeom prst="rect">
            <a:avLst/>
          </a:prstGeom>
          <a:solidFill>
            <a:srgbClr val="CADCFC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371600" y="5303520"/>
            <a:ext cx="777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2194560" y="5303520"/>
            <a:ext cx="777240" cy="640080"/>
          </a:xfrm>
          <a:prstGeom prst="rect">
            <a:avLst/>
          </a:prstGeom>
          <a:solidFill>
            <a:srgbClr val="CADCFC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2194560" y="5303520"/>
            <a:ext cx="777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3017520" y="5303520"/>
            <a:ext cx="777240" cy="640080"/>
          </a:xfrm>
          <a:prstGeom prst="rect">
            <a:avLst/>
          </a:prstGeom>
          <a:solidFill>
            <a:srgbClr val="CADCFC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3017520" y="5303520"/>
            <a:ext cx="777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3840480" y="5303520"/>
            <a:ext cx="777240" cy="640080"/>
          </a:xfrm>
          <a:prstGeom prst="rect">
            <a:avLst/>
          </a:prstGeom>
          <a:solidFill>
            <a:srgbClr val="CADCFC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3840480" y="5303520"/>
            <a:ext cx="777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6126480" y="49834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 — encadeada (com ponteiros)</a:t>
            </a:r>
            <a:endParaRPr lang="en-US" sz="1100" dirty="0"/>
          </a:p>
        </p:txBody>
      </p:sp>
      <p:sp>
        <p:nvSpPr>
          <p:cNvPr id="20" name="Shape 17"/>
          <p:cNvSpPr/>
          <p:nvPr/>
        </p:nvSpPr>
        <p:spPr>
          <a:xfrm>
            <a:off x="6126480" y="5303520"/>
            <a:ext cx="1005840" cy="640080"/>
          </a:xfrm>
          <a:prstGeom prst="rect">
            <a:avLst/>
          </a:prstGeom>
          <a:solidFill>
            <a:srgbClr val="CADCFC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126480" y="5303520"/>
            <a:ext cx="1005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1200" dirty="0"/>
          </a:p>
        </p:txBody>
      </p:sp>
      <p:sp>
        <p:nvSpPr>
          <p:cNvPr id="22" name="Shape 19"/>
          <p:cNvSpPr/>
          <p:nvPr/>
        </p:nvSpPr>
        <p:spPr>
          <a:xfrm>
            <a:off x="7132320" y="5623560"/>
            <a:ext cx="365760" cy="0"/>
          </a:xfrm>
          <a:prstGeom prst="line">
            <a:avLst/>
          </a:prstGeom>
          <a:noFill/>
          <a:ln w="25400">
            <a:solidFill>
              <a:srgbClr val="F96167"/>
            </a:solidFill>
            <a:prstDash val="solid"/>
            <a:tailEnd type="triangle"/>
          </a:ln>
        </p:spPr>
      </p:sp>
      <p:sp>
        <p:nvSpPr>
          <p:cNvPr id="23" name="Shape 20"/>
          <p:cNvSpPr/>
          <p:nvPr/>
        </p:nvSpPr>
        <p:spPr>
          <a:xfrm>
            <a:off x="7498080" y="5303520"/>
            <a:ext cx="1005840" cy="640080"/>
          </a:xfrm>
          <a:prstGeom prst="rect">
            <a:avLst/>
          </a:prstGeom>
          <a:solidFill>
            <a:srgbClr val="CADCFC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7498080" y="5303520"/>
            <a:ext cx="1005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25" name="Shape 22"/>
          <p:cNvSpPr/>
          <p:nvPr/>
        </p:nvSpPr>
        <p:spPr>
          <a:xfrm>
            <a:off x="8503920" y="5623560"/>
            <a:ext cx="365760" cy="0"/>
          </a:xfrm>
          <a:prstGeom prst="line">
            <a:avLst/>
          </a:prstGeom>
          <a:noFill/>
          <a:ln w="25400">
            <a:solidFill>
              <a:srgbClr val="F96167"/>
            </a:solidFill>
            <a:prstDash val="solid"/>
            <a:tailEnd type="triangle"/>
          </a:ln>
        </p:spPr>
      </p:sp>
      <p:sp>
        <p:nvSpPr>
          <p:cNvPr id="26" name="Shape 23"/>
          <p:cNvSpPr/>
          <p:nvPr/>
        </p:nvSpPr>
        <p:spPr>
          <a:xfrm>
            <a:off x="8869680" y="5303520"/>
            <a:ext cx="1005840" cy="640080"/>
          </a:xfrm>
          <a:prstGeom prst="rect">
            <a:avLst/>
          </a:prstGeom>
          <a:solidFill>
            <a:srgbClr val="CADCFC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8869680" y="5303520"/>
            <a:ext cx="1005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28" name="Shape 25"/>
          <p:cNvSpPr/>
          <p:nvPr/>
        </p:nvSpPr>
        <p:spPr>
          <a:xfrm>
            <a:off x="9875520" y="5623560"/>
            <a:ext cx="365760" cy="0"/>
          </a:xfrm>
          <a:prstGeom prst="line">
            <a:avLst/>
          </a:prstGeom>
          <a:noFill/>
          <a:ln w="25400">
            <a:solidFill>
              <a:srgbClr val="F96167"/>
            </a:solidFill>
            <a:prstDash val="solid"/>
            <a:tailEnd type="triangle"/>
          </a:ln>
        </p:spPr>
      </p:sp>
      <p:sp>
        <p:nvSpPr>
          <p:cNvPr id="29" name="Shape 26"/>
          <p:cNvSpPr/>
          <p:nvPr/>
        </p:nvSpPr>
        <p:spPr>
          <a:xfrm>
            <a:off x="10241280" y="5303520"/>
            <a:ext cx="1005840" cy="640080"/>
          </a:xfrm>
          <a:prstGeom prst="rect">
            <a:avLst/>
          </a:prstGeom>
          <a:solidFill>
            <a:srgbClr val="CADCFC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10241280" y="5303520"/>
            <a:ext cx="1005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31" name="Text 28"/>
          <p:cNvSpPr/>
          <p:nvPr/>
        </p:nvSpPr>
        <p:spPr>
          <a:xfrm>
            <a:off x="548640" y="612648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vector → use quando precisa de acesso por índice (urnas[i] na Prova T16).</a:t>
            </a:r>
            <a:endParaRPr lang="en-US" sz="1100" dirty="0"/>
          </a:p>
          <a:p>
            <a:pPr indent="0" marL="0">
              <a:buNone/>
            </a:pPr>
            <a:r>
              <a:rPr lang="en-US" sz="11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 / set → use quando precisa percorrer com iteradores (Prova T13 usa set; T14 usa vector).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200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400" kern="0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TÓPICO 03 · VECTOR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64008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Operações que aparecem nas provas</a:t>
            </a:r>
            <a:endParaRPr lang="en-US" sz="32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45920"/>
          <a:ext cx="11064240" cy="4114800"/>
        </p:xfrm>
        <a:graphic>
          <a:graphicData uri="http://schemas.openxmlformats.org/drawingml/2006/table">
            <a:tbl>
              <a:tblPr/>
              <a:tblGrid>
                <a:gridCol w="2743200"/>
                <a:gridCol w="3749040"/>
                <a:gridCol w="4572000"/>
              </a:tblGrid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Operação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 que faz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Exemplo das provas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76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push_back(elem)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adiciona no fim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kks.push_back(pk);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76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size()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número de elementos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int tam = (int)kks.size();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76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empty()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true se está vazio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lider(kks.empty())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76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operator[i]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acessa o elemento 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urnas[i]-&gt;votar();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76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erase(it)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remove elemento na posição it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kks.erase(it);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76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clear()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esvazia o vector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urnas.clear();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76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begin() / end()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iteradores de início/fim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it = kks.begin();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943600"/>
            <a:ext cx="11064240" cy="777240"/>
          </a:xfrm>
          <a:prstGeom prst="rect">
            <a:avLst/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548640" y="5943600"/>
            <a:ext cx="109728" cy="777240"/>
          </a:xfrm>
          <a:prstGeom prst="rect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77240" y="5943600"/>
            <a:ext cx="10835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0B981"/>
                </a:solidFill>
              </a:rPr>
              <a:t>DICA  </a:t>
            </a:r>
            <a:pPr indent="0" marL="0">
              <a:buNone/>
            </a:pPr>
            <a:r>
              <a:rPr lang="en-US" sz="1200" dirty="0">
                <a:solidFill>
                  <a:srgbClr val="1F2937"/>
                </a:solidFill>
              </a:rPr>
              <a:t>Sempre faça (int)kks.size() em laços com índice — size() retorna size_t (sem sinal) e isso evita warnings na comparação com int.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200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400" kern="0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TÓPICO 03 · LIST / SET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64008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Quando NÃO há acesso por índice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548640" y="160020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 e set não permitem container[i]. Você é OBRIGADO a usar iteradores para percorrer. Foi exatamente isso que caiu na Prova T13 com set&lt;Inseto*&gt;.</a:t>
            </a:r>
            <a:endParaRPr lang="en-US" sz="14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377440"/>
          <a:ext cx="11064240" cy="2743200"/>
        </p:xfrm>
        <a:graphic>
          <a:graphicData uri="http://schemas.openxmlformats.org/drawingml/2006/table">
            <a:tbl>
              <a:tblPr/>
              <a:tblGrid>
                <a:gridCol w="2286000"/>
                <a:gridCol w="2743200"/>
                <a:gridCol w="2743200"/>
                <a:gridCol w="3291840"/>
              </a:tblGrid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Operação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list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Observação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adicionar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push_back(x)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insert(x)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set não duplica, list duplica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tamanho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size()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size()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ambos têm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remover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erase(it)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erase(it)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via iterador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esvaziar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clear()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clear()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remove tudo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acesso [i]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961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✗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9616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✗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use iterador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ext 4"/>
          <p:cNvSpPr/>
          <p:nvPr/>
        </p:nvSpPr>
        <p:spPr>
          <a:xfrm>
            <a:off x="548640" y="521208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Trecho real da Prova T13 — Colônia&lt;Inseto*&gt; com set: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548640" y="5577840"/>
            <a:ext cx="11064240" cy="100584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5715000"/>
            <a:ext cx="10698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60A5F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set</a:t>
            </a:r>
            <a:pPr indent="0" marL="0">
              <a:buNone/>
            </a:pPr>
            <a:r>
              <a:rPr lang="en-US" sz="13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&lt;Inseto*&gt; conj;     </a:t>
            </a:r>
            <a:pPr indent="0" marL="0">
              <a:buNone/>
            </a:pPr>
            <a:r>
              <a:rPr lang="en-US" sz="1300" i="1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declaração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conj.insert(pi);        </a:t>
            </a:r>
            <a:pPr indent="0" marL="0">
              <a:buNone/>
            </a:pPr>
            <a:r>
              <a:rPr lang="en-US" sz="1300" i="1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adicionar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conj.clear();           </a:t>
            </a:r>
            <a:pPr indent="0" marL="0">
              <a:buNone/>
            </a:pPr>
            <a:r>
              <a:rPr lang="en-US" sz="1300" i="1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esvaziar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200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400" kern="0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TÓPICO 04 · ITERATORS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64008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são iteradores?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548640" y="160020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iterador é um "ponteiro inteligente" que aponta para um elemento dentro de um container. Você o move com ++ e desreferencia com *.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1828800" y="3200400"/>
            <a:ext cx="1371600" cy="914400"/>
          </a:xfrm>
          <a:prstGeom prst="rect">
            <a:avLst/>
          </a:prstGeom>
          <a:solidFill>
            <a:srgbClr val="CADCFC"/>
          </a:solidFill>
          <a:ln w="19050">
            <a:solidFill>
              <a:srgbClr val="1E276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828800" y="3200400"/>
            <a:ext cx="1371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elem 0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3291840" y="3200400"/>
            <a:ext cx="1371600" cy="914400"/>
          </a:xfrm>
          <a:prstGeom prst="rect">
            <a:avLst/>
          </a:prstGeom>
          <a:solidFill>
            <a:srgbClr val="CADCFC"/>
          </a:solidFill>
          <a:ln w="19050">
            <a:solidFill>
              <a:srgbClr val="1E276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291840" y="3200400"/>
            <a:ext cx="1371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elem 1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4754880" y="3200400"/>
            <a:ext cx="1371600" cy="914400"/>
          </a:xfrm>
          <a:prstGeom prst="rect">
            <a:avLst/>
          </a:prstGeom>
          <a:solidFill>
            <a:srgbClr val="CADCFC"/>
          </a:solidFill>
          <a:ln w="19050">
            <a:solidFill>
              <a:srgbClr val="1E276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754880" y="3200400"/>
            <a:ext cx="1371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elem 2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217920" y="3200400"/>
            <a:ext cx="1371600" cy="914400"/>
          </a:xfrm>
          <a:prstGeom prst="rect">
            <a:avLst/>
          </a:prstGeom>
          <a:solidFill>
            <a:srgbClr val="CADCFC"/>
          </a:solidFill>
          <a:ln w="19050">
            <a:solidFill>
              <a:srgbClr val="1E2761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217920" y="3200400"/>
            <a:ext cx="1371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elem 3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7680960" y="3200400"/>
            <a:ext cx="1371600" cy="914400"/>
          </a:xfrm>
          <a:prstGeom prst="rect">
            <a:avLst/>
          </a:prstGeom>
          <a:solidFill>
            <a:srgbClr val="CADCFC"/>
          </a:solidFill>
          <a:ln w="19050">
            <a:solidFill>
              <a:srgbClr val="1E2761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680960" y="3200400"/>
            <a:ext cx="1371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elem 4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9144000" y="3200400"/>
            <a:ext cx="1371600" cy="914400"/>
          </a:xfrm>
          <a:prstGeom prst="rect">
            <a:avLst/>
          </a:prstGeom>
          <a:solidFill>
            <a:srgbClr val="FFFFFF"/>
          </a:solidFill>
          <a:ln w="19050">
            <a:solidFill>
              <a:srgbClr val="6B7280"/>
            </a:solidFill>
            <a:prstDash val="dash"/>
          </a:ln>
        </p:spPr>
      </p:sp>
      <p:sp>
        <p:nvSpPr>
          <p:cNvPr id="17" name="Text 15"/>
          <p:cNvSpPr/>
          <p:nvPr/>
        </p:nvSpPr>
        <p:spPr>
          <a:xfrm>
            <a:off x="9144000" y="3200400"/>
            <a:ext cx="1371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(fim)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2514600" y="2743200"/>
            <a:ext cx="0" cy="411480"/>
          </a:xfrm>
          <a:prstGeom prst="line">
            <a:avLst/>
          </a:prstGeom>
          <a:noFill/>
          <a:ln w="31750">
            <a:solidFill>
              <a:srgbClr val="F96167"/>
            </a:solidFill>
            <a:prstDash val="solid"/>
            <a:tailEnd type="triangle"/>
          </a:ln>
        </p:spPr>
      </p:sp>
      <p:sp>
        <p:nvSpPr>
          <p:cNvPr id="19" name="Text 17"/>
          <p:cNvSpPr/>
          <p:nvPr/>
        </p:nvSpPr>
        <p:spPr>
          <a:xfrm>
            <a:off x="1828800" y="2423160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.begin()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9829800" y="2743200"/>
            <a:ext cx="0" cy="411480"/>
          </a:xfrm>
          <a:prstGeom prst="line">
            <a:avLst/>
          </a:prstGeom>
          <a:noFill/>
          <a:ln w="31750">
            <a:solidFill>
              <a:srgbClr val="F96167"/>
            </a:solidFill>
            <a:prstDash val="solid"/>
            <a:tailEnd type="triangle"/>
          </a:ln>
        </p:spPr>
      </p:sp>
      <p:sp>
        <p:nvSpPr>
          <p:cNvPr id="21" name="Text 19"/>
          <p:cNvSpPr/>
          <p:nvPr/>
        </p:nvSpPr>
        <p:spPr>
          <a:xfrm>
            <a:off x="9144000" y="2423160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.end()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548640" y="4754880"/>
            <a:ext cx="11064240" cy="1691640"/>
          </a:xfrm>
          <a:prstGeom prst="rect">
            <a:avLst/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548640" y="4754880"/>
            <a:ext cx="109728" cy="1691640"/>
          </a:xfrm>
          <a:prstGeom prst="rect">
            <a:avLst/>
          </a:prstGeom>
          <a:solidFill>
            <a:srgbClr val="F96167"/>
          </a:solidFill>
          <a:ln w="12700">
            <a:solidFill>
              <a:srgbClr val="F96167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777240" y="4846320"/>
            <a:ext cx="1083564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F96167"/>
                </a:solidFill>
              </a:rPr>
              <a:t>ATENÇÃO!  </a:t>
            </a:r>
            <a:endParaRPr lang="en-US" sz="1400" dirty="0"/>
          </a:p>
          <a:p>
            <a:pPr indent="0" marL="0">
              <a:buNone/>
            </a:pPr>
            <a:r>
              <a:rPr lang="en-US" sz="1300" b="1" dirty="0">
                <a:solidFill>
                  <a:srgbClr val="1E276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.end()</a:t>
            </a:r>
            <a:pPr indent="0" marL="0">
              <a:buNone/>
            </a:pPr>
            <a:r>
              <a:rPr lang="en-US" sz="1300" dirty="0">
                <a:solidFill>
                  <a:srgbClr val="1F2937"/>
                </a:solidFill>
              </a:rPr>
              <a:t> NÃO aponta para o último elemento. Aponta para a posição IMEDIATAMENTE APÓS o último — uma sentinela. Por isso o teste em laços é sempre </a:t>
            </a:r>
            <a:pPr indent="0" marL="0">
              <a:buNone/>
            </a:pPr>
            <a:r>
              <a:rPr lang="en-US" sz="1300" b="1" dirty="0">
                <a:solidFill>
                  <a:srgbClr val="1E276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it != container.end()</a:t>
            </a:r>
            <a:endParaRPr lang="en-US" sz="1400" dirty="0"/>
          </a:p>
          <a:p>
            <a:pPr indent="0" marL="0">
              <a:buNone/>
            </a:pPr>
            <a:r>
              <a:rPr lang="en-US" sz="1300" dirty="0">
                <a:solidFill>
                  <a:srgbClr val="1F2937"/>
                </a:solidFill>
              </a:rPr>
              <a:t> (e não &lt;=).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200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400" kern="0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TÓPICO 04 · ITERATORS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64008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Como percorrer um vector / list / set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548640" y="150876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Padrão 1 — for clássico (Prova T13, Colonia::executar)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48640" y="1920240"/>
            <a:ext cx="11064240" cy="182880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31520" y="2057400"/>
            <a:ext cx="106984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set</a:t>
            </a:r>
            <a:pPr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&lt;Inseto*&gt;::const_iterator iterador;</a:t>
            </a:r>
            <a:endParaRPr lang="en-US" sz="1200" dirty="0"/>
          </a:p>
          <a:p>
            <a:pPr indent="0" marL="0">
              <a:buNone/>
            </a:pPr>
            <a:r>
              <a:rPr lang="en-US" sz="1200" b="1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(iterador = conj.begin();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iterador != conj.end();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iterador++) {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</a:t>
            </a:r>
            <a:pPr indent="0" marL="0">
              <a:buNone/>
            </a:pPr>
            <a:r>
              <a:rPr lang="en-US" sz="1200" b="1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(*iterador) {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(*iterador)-&gt;executar();   </a:t>
            </a:r>
            <a:pPr indent="0" marL="0">
              <a:buNone/>
            </a:pPr>
            <a:r>
              <a:rPr lang="en-US" sz="1200" i="1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desreferencia 2x: it→ponteiro→objeto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548640" y="393192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Padrão 2 — while com erase (Prova T14, KingKong::lutar)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548640" y="4297680"/>
            <a:ext cx="11064240" cy="228600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31520" y="4434840"/>
            <a:ext cx="106984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vector</a:t>
            </a:r>
            <a:pPr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&lt;KingKong*&gt;::iterator it = kks.begin();</a:t>
            </a:r>
            <a:endParaRPr lang="en-US" sz="1200" dirty="0"/>
          </a:p>
          <a:p>
            <a:pPr indent="0" marL="0">
              <a:buNone/>
            </a:pPr>
            <a:r>
              <a:rPr lang="en-US" sz="1200" b="1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while</a:t>
            </a:r>
            <a:pPr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(it != kks.end()) {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</a:t>
            </a:r>
            <a:pPr indent="0" marL="0">
              <a:buNone/>
            </a:pPr>
            <a:r>
              <a:rPr lang="en-US" sz="1200" b="1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(false == (*it)-&gt;getVivo()) {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kks.erase(it);  </a:t>
            </a:r>
            <a:pPr indent="0" marL="0">
              <a:buNone/>
            </a:pPr>
            <a:r>
              <a:rPr lang="en-US" sz="1200" i="1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erase invalida o iterador → NÃO incremente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 </a:t>
            </a:r>
            <a:pPr indent="0" marL="0">
              <a:buNone/>
            </a:pPr>
            <a:r>
              <a:rPr lang="en-US" sz="1200" b="1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else</a:t>
            </a:r>
            <a:pPr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{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it++;          </a:t>
            </a:r>
            <a:pPr indent="0" marL="0">
              <a:buNone/>
            </a:pPr>
            <a:r>
              <a:rPr lang="en-US" sz="1200" i="1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incrementa só se NÃO removeu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200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400" kern="0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TÓPICO 04 · ITERATORS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64008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Desreferenciar e principais armadilhas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548640" y="150876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o container guarda PONTEIROS, você desreferencia DUAS vezes:</a:t>
            </a:r>
            <a:endParaRPr lang="en-US" sz="13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920240"/>
          <a:ext cx="11064240" cy="2286000"/>
        </p:xfrm>
        <a:graphic>
          <a:graphicData uri="http://schemas.openxmlformats.org/drawingml/2006/table">
            <a:tbl>
              <a:tblPr/>
              <a:tblGrid>
                <a:gridCol w="2743200"/>
                <a:gridCol w="5029200"/>
                <a:gridCol w="3291840"/>
              </a:tblGrid>
              <a:tr h="5029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Expressão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Significado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Tipo resultante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76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it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 iterador em si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iterator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76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*it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 que está GUARDADO no container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Inseto*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76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(*it)-&gt;metodo()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chama método NO objeto apontado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depende do método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76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it-&gt;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atalho — só funciona se *it NÃO for ponteiro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raro nas provas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ext 4"/>
          <p:cNvSpPr/>
          <p:nvPr/>
        </p:nvSpPr>
        <p:spPr>
          <a:xfrm>
            <a:off x="548640" y="44348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Armadilhas comuns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548640" y="4892040"/>
            <a:ext cx="5440680" cy="777240"/>
          </a:xfrm>
          <a:prstGeom prst="rect">
            <a:avLst/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548640" y="4892040"/>
            <a:ext cx="91440" cy="777240"/>
          </a:xfrm>
          <a:prstGeom prst="rect">
            <a:avLst/>
          </a:prstGeom>
          <a:solidFill>
            <a:srgbClr val="F96167"/>
          </a:solidFill>
          <a:ln w="12700">
            <a:solidFill>
              <a:srgbClr val="F96167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777240" y="4892040"/>
            <a:ext cx="5166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2761"/>
                </a:solidFill>
              </a:rPr>
              <a:t>Usar [i] em set ou list</a:t>
            </a:r>
            <a:endParaRPr lang="en-US" sz="1200" dirty="0"/>
          </a:p>
          <a:p>
            <a:pPr indent="0" marL="0">
              <a:buNone/>
            </a:pPr>
            <a:r>
              <a:rPr lang="en-US" sz="1100" dirty="0">
                <a:solidFill>
                  <a:srgbClr val="1F2937"/>
                </a:solidFill>
              </a:rPr>
              <a:t>Não compila — esses containers não têm operator[].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6080760" y="4892040"/>
            <a:ext cx="5440680" cy="777240"/>
          </a:xfrm>
          <a:prstGeom prst="rect">
            <a:avLst/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6080760" y="4892040"/>
            <a:ext cx="91440" cy="777240"/>
          </a:xfrm>
          <a:prstGeom prst="rect">
            <a:avLst/>
          </a:prstGeom>
          <a:solidFill>
            <a:srgbClr val="F96167"/>
          </a:solidFill>
          <a:ln w="12700">
            <a:solidFill>
              <a:srgbClr val="F96167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309360" y="4892040"/>
            <a:ext cx="5166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2761"/>
                </a:solidFill>
              </a:rPr>
              <a:t>Incrementar após erase</a:t>
            </a:r>
            <a:endParaRPr lang="en-US" sz="1200" dirty="0"/>
          </a:p>
          <a:p>
            <a:pPr indent="0" marL="0">
              <a:buNone/>
            </a:pPr>
            <a:r>
              <a:rPr lang="en-US" sz="1100" dirty="0">
                <a:solidFill>
                  <a:srgbClr val="1F2937"/>
                </a:solidFill>
              </a:rPr>
              <a:t>erase(it) invalida it. Use a versão while: incrementa só no else.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548640" y="5806440"/>
            <a:ext cx="5440680" cy="777240"/>
          </a:xfrm>
          <a:prstGeom prst="rect">
            <a:avLst/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548640" y="5806440"/>
            <a:ext cx="91440" cy="777240"/>
          </a:xfrm>
          <a:prstGeom prst="rect">
            <a:avLst/>
          </a:prstGeom>
          <a:solidFill>
            <a:srgbClr val="F96167"/>
          </a:solidFill>
          <a:ln w="12700">
            <a:solidFill>
              <a:srgbClr val="F96167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777240" y="5806440"/>
            <a:ext cx="5166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2761"/>
                </a:solidFill>
              </a:rPr>
              <a:t>Comparar com &lt;</a:t>
            </a:r>
            <a:endParaRPr lang="en-US" sz="1200" dirty="0"/>
          </a:p>
          <a:p>
            <a:pPr indent="0" marL="0">
              <a:buNone/>
            </a:pPr>
            <a:r>
              <a:rPr lang="en-US" sz="1100" dirty="0">
                <a:solidFill>
                  <a:srgbClr val="1F2937"/>
                </a:solidFill>
              </a:rPr>
              <a:t>Iteradores de list/set não suportam &lt;. Sempre use !=.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6080760" y="5806440"/>
            <a:ext cx="5440680" cy="777240"/>
          </a:xfrm>
          <a:prstGeom prst="rect">
            <a:avLst/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6080760" y="5806440"/>
            <a:ext cx="91440" cy="777240"/>
          </a:xfrm>
          <a:prstGeom prst="rect">
            <a:avLst/>
          </a:prstGeom>
          <a:solidFill>
            <a:srgbClr val="F96167"/>
          </a:solidFill>
          <a:ln w="12700">
            <a:solidFill>
              <a:srgbClr val="F96167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6309360" y="5806440"/>
            <a:ext cx="5166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2761"/>
                </a:solidFill>
              </a:rPr>
              <a:t>Esquecer o *</a:t>
            </a:r>
            <a:endParaRPr lang="en-US" sz="1200" dirty="0"/>
          </a:p>
          <a:p>
            <a:pPr indent="0" marL="0">
              <a:buNone/>
            </a:pPr>
            <a:r>
              <a:rPr lang="en-US" sz="1100" dirty="0">
                <a:solidFill>
                  <a:srgbClr val="1F2937"/>
                </a:solidFill>
              </a:rPr>
              <a:t>for(it ...) { it-&gt;fazer(); } só funciona se *it não for ponteiro.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200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400" kern="0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TÓPICO 05 · MEMÓRIA DINÂMICA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64008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Cada new precisa do seu delete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548640" y="160020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C++ não há garbage collector. Tudo que você criou com new TEM de ser destruído com delete — caso contrário, vazamento de memória.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2377440"/>
            <a:ext cx="5486400" cy="4114800"/>
          </a:xfrm>
          <a:prstGeom prst="rect">
            <a:avLst/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548640" y="2377440"/>
            <a:ext cx="5486400" cy="502920"/>
          </a:xfrm>
          <a:prstGeom prst="rect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48640" y="2377440"/>
            <a:ext cx="5486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CRIAR (Construtora)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731520" y="3017520"/>
            <a:ext cx="5120640" cy="338328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14400" y="3154680"/>
            <a:ext cx="475488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Prova T14 — Ilha::criarKings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void criarKings(const short int x) {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for (int i = 0; i &lt; MAX; i++) {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if ((rand()%100) &lt; x) {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pkings[i] = new KingKong();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}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6126480" y="2377440"/>
            <a:ext cx="5486400" cy="4114800"/>
          </a:xfrm>
          <a:prstGeom prst="rect">
            <a:avLst/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6126480" y="2377440"/>
            <a:ext cx="5486400" cy="502920"/>
          </a:xfrm>
          <a:prstGeom prst="rect">
            <a:avLst/>
          </a:prstGeom>
          <a:solidFill>
            <a:srgbClr val="F96167"/>
          </a:solidFill>
          <a:ln w="12700">
            <a:solidFill>
              <a:srgbClr val="F9616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126480" y="2377440"/>
            <a:ext cx="5486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DESTRUIR (Destrutora)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6309360" y="3017520"/>
            <a:ext cx="5120640" cy="338328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92240" y="3154680"/>
            <a:ext cx="475488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Prova T14 — Ilha::~Ilha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~Ilha() {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for (int i = 0; i &lt; MAX; i++) {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if (pkings[i]) {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delete pkings[i];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pkings[i] = NULL;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}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200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400" kern="0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TÓPICO 05 · MEMÓRIA DINÂMICA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64008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padrão dos 3 passos para destruir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548640" y="1737360"/>
            <a:ext cx="11064240" cy="1325880"/>
          </a:xfrm>
          <a:prstGeom prst="rect">
            <a:avLst/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777240" y="2011680"/>
            <a:ext cx="777240" cy="777240"/>
          </a:xfrm>
          <a:prstGeom prst="ellipse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77240" y="201168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1783080" y="187452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Verificar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783080" y="2286000"/>
            <a:ext cx="9601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(ptr) — só destrua se o ponteiro não for nulo. delete em NULL não dá erro, mas testar é boa prática e evita ambiguidades.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548640" y="3246120"/>
            <a:ext cx="11064240" cy="1325880"/>
          </a:xfrm>
          <a:prstGeom prst="rect">
            <a:avLst/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777240" y="3520440"/>
            <a:ext cx="777240" cy="777240"/>
          </a:xfrm>
          <a:prstGeom prst="ellipse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77240" y="352044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2800" dirty="0"/>
          </a:p>
        </p:txBody>
      </p:sp>
      <p:sp>
        <p:nvSpPr>
          <p:cNvPr id="13" name="Text 11"/>
          <p:cNvSpPr/>
          <p:nvPr/>
        </p:nvSpPr>
        <p:spPr>
          <a:xfrm>
            <a:off x="1783080" y="338328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Liberar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783080" y="3794760"/>
            <a:ext cx="9601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delete ptr; — chama a destrutora do objeto e devolve a memória ao sistema. Para vetores: delete[] ptr;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548640" y="4754880"/>
            <a:ext cx="11064240" cy="1325880"/>
          </a:xfrm>
          <a:prstGeom prst="rect">
            <a:avLst/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777240" y="5029200"/>
            <a:ext cx="777240" cy="777240"/>
          </a:xfrm>
          <a:prstGeom prst="ellipse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77240" y="502920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2800" dirty="0"/>
          </a:p>
        </p:txBody>
      </p:sp>
      <p:sp>
        <p:nvSpPr>
          <p:cNvPr id="18" name="Text 16"/>
          <p:cNvSpPr/>
          <p:nvPr/>
        </p:nvSpPr>
        <p:spPr>
          <a:xfrm>
            <a:off x="1783080" y="489204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Anular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1783080" y="5303520"/>
            <a:ext cx="9601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ptr = NULL; — evita ponteiro pendurado (dangling pointer). Sem isso, o ponteiro continua "apontando" para memória inválida.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548640" y="635508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Esse padrão aparece em TODAS as três provas: SE::~SE, Habitat::~Habitat, Ilha::~Ilha.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200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400" kern="0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TÓPICO 05 · MEMÓRIA DINÂMICA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64008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Destruir todos os objetos de uma coleção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548640" y="160020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o container tem PONTEIROS para objetos criados com new, você precisa fazer delete em cada um ANTES de limpar o container.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" y="23317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vector (índice — Prova T16)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48640" y="2743200"/>
            <a:ext cx="5486400" cy="365760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31520" y="2880360"/>
            <a:ext cx="512064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SE::~SE() {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int tam = (int)urnas.size();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for (int i = 0; i &lt; tam; i++) {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if (urnas[i]) {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delete urnas[i];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urnas[i] = NULL;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}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urnas.clear();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6126480" y="23317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set (iterador — Prova T13)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126480" y="2743200"/>
            <a:ext cx="5486400" cy="365760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309360" y="2880360"/>
            <a:ext cx="512064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Colonia::~Colonia() {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set&lt;Inseto*&gt;::const_iterator it;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it = conj.begin();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while (it != conj.end()) {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if (*it) {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delete *it;   // libera o objeto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}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it++;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conj.clear();         // só DEPOIS limpa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548640" y="644652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 Nunca chame conj.clear() ANTES dos deletes — você perderia os ponteiros e vazaria toda a memória dos objetos.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200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400" kern="0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TÓPICO 06 · NAMESPACE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64008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Organizando o código em pacotes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548640" y="160020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namespace agrupa classes, funções e variáveis em um "pacote" lógico. Em UML, todo pacote (caixa externa do diagrama) vira um namespace em C++.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" y="23774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usar?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48640" y="2834640"/>
            <a:ext cx="11064240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777240" y="3063240"/>
            <a:ext cx="228600" cy="228600"/>
          </a:xfrm>
          <a:prstGeom prst="ellipse">
            <a:avLst/>
          </a:prstGeom>
          <a:solidFill>
            <a:srgbClr val="F96167"/>
          </a:solidFill>
          <a:ln w="12700">
            <a:solidFill>
              <a:srgbClr val="F9616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143000" y="2834640"/>
            <a:ext cx="10332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761"/>
                </a:solidFill>
              </a:rPr>
              <a:t>Evitar colisão de nomes  </a:t>
            </a:r>
            <a:pPr indent="0" marL="0">
              <a:buNone/>
            </a:pPr>
            <a:r>
              <a:rPr lang="en-US" sz="1200" dirty="0">
                <a:solidFill>
                  <a:srgbClr val="1F2937"/>
                </a:solidFill>
              </a:rPr>
              <a:t>Duas classes Inseto em projetos diferentes não brigam se estiverem em namespaces distintos.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48640" y="3657600"/>
            <a:ext cx="11064240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777240" y="3886200"/>
            <a:ext cx="228600" cy="228600"/>
          </a:xfrm>
          <a:prstGeom prst="ellipse">
            <a:avLst/>
          </a:prstGeom>
          <a:solidFill>
            <a:srgbClr val="F96167"/>
          </a:solidFill>
          <a:ln w="12700">
            <a:solidFill>
              <a:srgbClr val="F96167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143000" y="3657600"/>
            <a:ext cx="10332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761"/>
                </a:solidFill>
              </a:rPr>
              <a:t>Refletir o pacote UML  </a:t>
            </a:r>
            <a:pPr indent="0" marL="0">
              <a:buNone/>
            </a:pPr>
            <a:r>
              <a:rPr lang="en-US" sz="1200" dirty="0">
                <a:solidFill>
                  <a:srgbClr val="1F2937"/>
                </a:solidFill>
              </a:rPr>
              <a:t>Provas T13 e T14 deixam explícito: "O pacote precisa se tornar namespace".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548640" y="4480560"/>
            <a:ext cx="11064240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777240" y="4709160"/>
            <a:ext cx="228600" cy="228600"/>
          </a:xfrm>
          <a:prstGeom prst="ellipse">
            <a:avLst/>
          </a:prstGeom>
          <a:solidFill>
            <a:srgbClr val="F96167"/>
          </a:solidFill>
          <a:ln w="12700">
            <a:solidFill>
              <a:srgbClr val="F96167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143000" y="4480560"/>
            <a:ext cx="10332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761"/>
                </a:solidFill>
              </a:rPr>
              <a:t>Organização  </a:t>
            </a:r>
            <a:pPr indent="0" marL="0">
              <a:buNone/>
            </a:pPr>
            <a:r>
              <a:rPr lang="en-US" sz="1200" dirty="0">
                <a:solidFill>
                  <a:srgbClr val="1F2937"/>
                </a:solidFill>
              </a:rPr>
              <a:t>Agrupa elementos relacionados — Mundo, Mitologico, etc.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548640" y="5486400"/>
            <a:ext cx="1106424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548640" y="5486400"/>
            <a:ext cx="109728" cy="1097280"/>
          </a:xfrm>
          <a:prstGeom prst="rect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777240" y="5577840"/>
            <a:ext cx="10835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0B981"/>
                </a:solidFill>
              </a:rPr>
              <a:t>DETALHE DA PROVA  </a:t>
            </a:r>
            <a:endParaRPr lang="en-US" sz="1300" dirty="0"/>
          </a:p>
          <a:p>
            <a:pPr indent="0" marL="0">
              <a:buNone/>
            </a:pPr>
            <a:r>
              <a:rPr lang="en-US" sz="1200" dirty="0">
                <a:solidFill>
                  <a:srgbClr val="1F2937"/>
                </a:solidFill>
              </a:rPr>
              <a:t>A Prova T16 traz a marca "Pacote que NÃO se torna namespace" — leia sempre o enunciado. Nem todo pacote vira namespace. T13 e T14 viram; T16 não.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200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400" kern="0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TÓPICO 06 · NAMESPACE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64008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Sintaxe: declarar e usar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548640" y="150876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Declarar (Prova T13 — Mundo)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48640" y="1920240"/>
            <a:ext cx="5486400" cy="338328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31520" y="2057400"/>
            <a:ext cx="512064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namespace</a:t>
            </a:r>
            <a:pPr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Mundo {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</a:t>
            </a:r>
            <a:pPr indent="0" marL="0">
              <a:buNone/>
            </a:pPr>
            <a:r>
              <a:rPr lang="en-US" sz="1200" b="1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</a:t>
            </a:r>
            <a:pPr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Inseto { ... };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</a:t>
            </a:r>
            <a:pPr indent="0" marL="0">
              <a:buNone/>
            </a:pPr>
            <a:r>
              <a:rPr lang="en-US" sz="1200" b="1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</a:t>
            </a:r>
            <a:pPr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Abelha   { ... };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</a:t>
            </a:r>
            <a:pPr indent="0" marL="0">
              <a:buNone/>
            </a:pPr>
            <a:r>
              <a:rPr lang="en-US" sz="1200" b="1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</a:t>
            </a:r>
            <a:pPr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Formiga  { ... };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</a:t>
            </a:r>
            <a:pPr indent="0" marL="0">
              <a:buNone/>
            </a:pPr>
            <a:r>
              <a:rPr lang="en-US" sz="1200" b="1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</a:t>
            </a:r>
            <a:pPr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Colonia  { ... };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</a:t>
            </a:r>
            <a:pPr indent="0" marL="0">
              <a:buNone/>
            </a:pPr>
            <a:r>
              <a:rPr lang="en-US" sz="1200" b="1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</a:t>
            </a:r>
            <a:pPr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Habitat  { ... };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 </a:t>
            </a:r>
            <a:pPr indent="0" marL="0">
              <a:buNone/>
            </a:pPr>
            <a:r>
              <a:rPr lang="en-US" sz="1200" b="1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using namespace</a:t>
            </a:r>
            <a:pPr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Mundo;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6126480" y="150876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Usar dentro do namespace e em main()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126480" y="1920240"/>
            <a:ext cx="5486400" cy="338328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309360" y="2057400"/>
            <a:ext cx="512064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Forma 1: qualificado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Mundo::Habitat habitat;</a:t>
            </a:r>
            <a:endParaRPr lang="en-US" sz="1200" dirty="0"/>
          </a:p>
          <a:p>
            <a:pPr indent="0" marL="0">
              <a:buNone/>
            </a:pPr>
            <a:r>
              <a:rPr lang="en-US" sz="1200" i="1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Forma 2: usando o namespace</a:t>
            </a:r>
            <a:endParaRPr lang="en-US" sz="1200" dirty="0"/>
          </a:p>
          <a:p>
            <a:pPr indent="0" marL="0">
              <a:buNone/>
            </a:pPr>
            <a:r>
              <a:rPr lang="en-US" sz="1200" b="1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using namespace</a:t>
            </a:r>
            <a:pPr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Mundo;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Habitat habitat;</a:t>
            </a:r>
            <a:endParaRPr lang="en-US" sz="1200" dirty="0"/>
          </a:p>
          <a:p>
            <a:pPr indent="0" marL="0">
              <a:buNone/>
            </a:pPr>
            <a:r>
              <a:rPr lang="en-US" sz="1200" i="1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main da Prova T13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60A5F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int</a:t>
            </a:r>
            <a:pPr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main() {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Habitat habitat;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</a:t>
            </a:r>
            <a:pPr indent="0" marL="0">
              <a:buNone/>
            </a:pPr>
            <a:r>
              <a:rPr lang="en-US" sz="1200" b="1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0;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548640" y="5486400"/>
            <a:ext cx="1106424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548640" y="5486400"/>
            <a:ext cx="109728" cy="1097280"/>
          </a:xfrm>
          <a:prstGeom prst="rect">
            <a:avLst/>
          </a:prstGeom>
          <a:solidFill>
            <a:srgbClr val="F96167"/>
          </a:solidFill>
          <a:ln w="12700">
            <a:solidFill>
              <a:srgbClr val="F9616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77240" y="5577840"/>
            <a:ext cx="10835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96167"/>
                </a:solidFill>
              </a:rPr>
              <a:t>TRUQUE DAS PROVAS  </a:t>
            </a:r>
            <a:endParaRPr lang="en-US" sz="1300" dirty="0"/>
          </a:p>
          <a:p>
            <a:pPr indent="0" marL="0">
              <a:buNone/>
            </a:pPr>
            <a:r>
              <a:rPr lang="en-US" sz="1200" dirty="0">
                <a:solidFill>
                  <a:srgbClr val="1F2937"/>
                </a:solidFill>
              </a:rPr>
              <a:t>Repare em </a:t>
            </a:r>
            <a:pPr indent="0" marL="0">
              <a:buNone/>
            </a:pPr>
            <a:r>
              <a:rPr lang="en-US" sz="1200" b="1" dirty="0">
                <a:solidFill>
                  <a:srgbClr val="1E276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 using namespace Mitologico;</a:t>
            </a:r>
            <a:pPr indent="0" marL="0">
              <a:buNone/>
            </a:pPr>
            <a:r>
              <a:rPr lang="en-US" sz="1200" dirty="0">
                <a:solidFill>
                  <a:srgbClr val="1F2937"/>
                </a:solidFill>
              </a:rPr>
              <a:t> — fecha o namespace E aplica using na mesma linha. Atalho comum nos enunciados.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5943600"/>
            <a:ext cx="12161520" cy="36576"/>
          </a:xfrm>
          <a:prstGeom prst="rect">
            <a:avLst/>
          </a:prstGeom>
          <a:solidFill>
            <a:srgbClr val="F96167"/>
          </a:solidFill>
          <a:ln w="12700">
            <a:solidFill>
              <a:srgbClr val="F9616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1520" y="13716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800" kern="0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PARTE 2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731520" y="1828800"/>
            <a:ext cx="10972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Outros tópicos que aparecem</a:t>
            </a:r>
            <a:endParaRPr lang="en-US" sz="4800" dirty="0"/>
          </a:p>
        </p:txBody>
      </p:sp>
      <p:sp>
        <p:nvSpPr>
          <p:cNvPr id="5" name="Text 3"/>
          <p:cNvSpPr/>
          <p:nvPr/>
        </p:nvSpPr>
        <p:spPr>
          <a:xfrm>
            <a:off x="731520" y="2926080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nas resoluções e que valem ser comentados antes da prova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731520" y="4023360"/>
            <a:ext cx="5486400" cy="502920"/>
          </a:xfrm>
          <a:prstGeom prst="rect">
            <a:avLst/>
          </a:prstGeom>
          <a:solidFill>
            <a:srgbClr val="1E2761"/>
          </a:solidFill>
          <a:ln w="12700">
            <a:solidFill>
              <a:srgbClr val="CADCF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14400" y="4023360"/>
            <a:ext cx="5303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Classe abstrata + virtual puro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6309360" y="4023360"/>
            <a:ext cx="5486400" cy="502920"/>
          </a:xfrm>
          <a:prstGeom prst="rect">
            <a:avLst/>
          </a:prstGeom>
          <a:solidFill>
            <a:srgbClr val="1E2761"/>
          </a:solidFill>
          <a:ln w="12700">
            <a:solidFill>
              <a:srgbClr val="CADCF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92240" y="4023360"/>
            <a:ext cx="5303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Polimorfismo (virtual + ponteiro base)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731520" y="4663440"/>
            <a:ext cx="5486400" cy="502920"/>
          </a:xfrm>
          <a:prstGeom prst="rect">
            <a:avLst/>
          </a:prstGeom>
          <a:solidFill>
            <a:srgbClr val="1E2761"/>
          </a:solidFill>
          <a:ln w="12700">
            <a:solidFill>
              <a:srgbClr val="CADCF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14400" y="4663440"/>
            <a:ext cx="5303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Sobrecarga de operadores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309360" y="4663440"/>
            <a:ext cx="5486400" cy="502920"/>
          </a:xfrm>
          <a:prstGeom prst="rect">
            <a:avLst/>
          </a:prstGeom>
          <a:solidFill>
            <a:srgbClr val="1E2761"/>
          </a:solidFill>
          <a:ln w="12700">
            <a:solidFill>
              <a:srgbClr val="CADCF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92240" y="4663440"/>
            <a:ext cx="5303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static_cast (upcast seguro)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731520" y="5303520"/>
            <a:ext cx="5486400" cy="502920"/>
          </a:xfrm>
          <a:prstGeom prst="rect">
            <a:avLst/>
          </a:prstGeom>
          <a:solidFill>
            <a:srgbClr val="1E2761"/>
          </a:solidFill>
          <a:ln w="12700">
            <a:solidFill>
              <a:srgbClr val="CADCF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4400" y="5303520"/>
            <a:ext cx="5303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Visibilidade: public / protected / private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6309360" y="5303520"/>
            <a:ext cx="5486400" cy="502920"/>
          </a:xfrm>
          <a:prstGeom prst="rect">
            <a:avLst/>
          </a:prstGeom>
          <a:solidFill>
            <a:srgbClr val="1E2761"/>
          </a:solidFill>
          <a:ln w="12700">
            <a:solidFill>
              <a:srgbClr val="CADCF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492240" y="5303520"/>
            <a:ext cx="5303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Lista de inicialização da construtora</a:t>
            </a:r>
            <a:endParaRPr lang="en-US" sz="14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200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400" kern="0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EXTRA · ABSTRAÇÃO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64008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Classe abstrata e método virtual puro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548640" y="160020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classe é abstrata quando tem ao menos um método virtual puro (= 0). NÃO PODE ser instanciada diretamente — só serve como base para herdeiras.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2377440"/>
            <a:ext cx="3657600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548640" y="2377440"/>
            <a:ext cx="3657600" cy="50292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48640" y="2377440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UML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20" y="3017520"/>
            <a:ext cx="329184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F2937"/>
                </a:solidFill>
              </a:rPr>
              <a:t>Estereótipo </a:t>
            </a:r>
            <a:pPr indent="0" marL="0">
              <a:buNone/>
            </a:pPr>
            <a:r>
              <a:rPr lang="en-US" sz="1200" b="1" dirty="0">
                <a:solidFill>
                  <a:srgbClr val="F9616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&lt;&lt;Abstrata&gt;&gt;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F2937"/>
                </a:solidFill>
              </a:rPr>
              <a:t>Nome da classe em </a:t>
            </a:r>
            <a:endParaRPr lang="en-US" sz="1200" dirty="0"/>
          </a:p>
          <a:p>
            <a:pPr indent="0" marL="0">
              <a:buNone/>
            </a:pPr>
            <a:r>
              <a:rPr lang="en-US" sz="1200" i="1" dirty="0">
                <a:solidFill>
                  <a:srgbClr val="1F2937"/>
                </a:solidFill>
              </a:rPr>
              <a:t>itálico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F2937"/>
                </a:solidFill>
              </a:rPr>
              <a:t>Métodos virtuais puros também em itálico, com </a:t>
            </a:r>
            <a:endParaRPr lang="en-US" sz="1200" dirty="0"/>
          </a:p>
          <a:p>
            <a:pPr indent="0" marL="0">
              <a:buNone/>
            </a:pPr>
            <a:r>
              <a:rPr lang="en-US" sz="1200" b="1" dirty="0">
                <a:solidFill>
                  <a:srgbClr val="1F293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 0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07992" y="2377440"/>
            <a:ext cx="3657600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507992" y="2377440"/>
            <a:ext cx="3657600" cy="50292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07992" y="2377440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Sintaxe (Prova T13)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4645152" y="3017520"/>
            <a:ext cx="3383280" cy="320040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828032" y="3154680"/>
            <a:ext cx="301752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 Inseto {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private: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virtual void variar() = 0;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public: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virtual ~Inseto() {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energia = -1;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virtual void executar() = 0;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};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8467344" y="2377440"/>
            <a:ext cx="3657600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8467344" y="2377440"/>
            <a:ext cx="3657600" cy="50292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467344" y="2377440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Regras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8650224" y="3017520"/>
            <a:ext cx="329184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F2937"/>
                </a:solidFill>
              </a:rPr>
              <a:t>•  Não é possível </a:t>
            </a:r>
            <a:pPr indent="0" marL="0">
              <a:buNone/>
            </a:pPr>
            <a:r>
              <a:rPr lang="en-US" sz="1200" dirty="0">
                <a:solidFill>
                  <a:srgbClr val="F9616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Inseto x;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F2937"/>
                </a:solidFill>
              </a:rPr>
              <a:t>•  Mas pode ter ponteiro: </a:t>
            </a:r>
            <a:endParaRPr lang="en-US" sz="1200" dirty="0"/>
          </a:p>
          <a:p>
            <a:pPr indent="0" marL="0">
              <a:buNone/>
            </a:pPr>
            <a:r>
              <a:rPr lang="en-US" sz="1200" b="1" dirty="0">
                <a:solidFill>
                  <a:srgbClr val="10B98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Inseto*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F2937"/>
                </a:solidFill>
              </a:rPr>
              <a:t>•  Toda derivada DEVE implementar o método virtual puro, senão também é abstrata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F2937"/>
                </a:solidFill>
              </a:rPr>
              <a:t>•  Destrutora </a:t>
            </a:r>
            <a:endParaRPr lang="en-US" sz="1200" dirty="0"/>
          </a:p>
          <a:p>
            <a:pPr indent="0" marL="0">
              <a:buNone/>
            </a:pPr>
            <a:r>
              <a:rPr lang="en-US" sz="1200" b="1" dirty="0">
                <a:solidFill>
                  <a:srgbClr val="1E276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virtual</a:t>
            </a:r>
            <a:pPr indent="0" marL="0">
              <a:buNone/>
            </a:pPr>
            <a:r>
              <a:rPr lang="en-US" sz="1200" dirty="0">
                <a:solidFill>
                  <a:srgbClr val="1F2937"/>
                </a:solidFill>
              </a:rPr>
              <a:t> é obrigatória nesses casos</a:t>
            </a:r>
            <a:endParaRPr lang="en-US" sz="1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200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400" kern="0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EXTRA · POLIMORFISMO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64008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virtual + ponteiro de classe-base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548640" y="160020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Polimorfismo: chamar um método pelo PONTEIRO da classe-base e o C++ escolhe AUTOMATICAMENTE qual implementação rodar (a da derivada).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" y="233172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ingredientes obrigatórios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48640" y="2743200"/>
            <a:ext cx="3593592" cy="1463040"/>
          </a:xfrm>
          <a:prstGeom prst="rect">
            <a:avLst/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731520" y="2880360"/>
            <a:ext cx="411480" cy="411480"/>
          </a:xfrm>
          <a:prstGeom prst="ellipse">
            <a:avLst/>
          </a:prstGeom>
          <a:solidFill>
            <a:srgbClr val="F96167"/>
          </a:solidFill>
          <a:ln w="12700">
            <a:solidFill>
              <a:srgbClr val="F9616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31520" y="28803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234440" y="2862072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virtual na base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731520" y="3383280"/>
            <a:ext cx="3246120" cy="77724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14400" y="3520440"/>
            <a:ext cx="2880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virtual void executar() = 0;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4325112" y="2743200"/>
            <a:ext cx="3593592" cy="1463040"/>
          </a:xfrm>
          <a:prstGeom prst="rect">
            <a:avLst/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4507992" y="2880360"/>
            <a:ext cx="411480" cy="411480"/>
          </a:xfrm>
          <a:prstGeom prst="ellipse">
            <a:avLst/>
          </a:prstGeom>
          <a:solidFill>
            <a:srgbClr val="F96167"/>
          </a:solidFill>
          <a:ln w="12700">
            <a:solidFill>
              <a:srgbClr val="F96167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07992" y="28803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010912" y="2862072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Ponteiro / referência da base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4507992" y="3383280"/>
            <a:ext cx="3246120" cy="77724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690872" y="3520440"/>
            <a:ext cx="2880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Inseto* pi;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8101584" y="2743200"/>
            <a:ext cx="3593592" cy="1463040"/>
          </a:xfrm>
          <a:prstGeom prst="rect">
            <a:avLst/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8284464" y="2880360"/>
            <a:ext cx="411480" cy="411480"/>
          </a:xfrm>
          <a:prstGeom prst="ellipse">
            <a:avLst/>
          </a:prstGeom>
          <a:solidFill>
            <a:srgbClr val="F96167"/>
          </a:solidFill>
          <a:ln w="12700">
            <a:solidFill>
              <a:srgbClr val="F96167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284464" y="28803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8787384" y="2862072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Override na derivada (mesma assinatura)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8284464" y="3383280"/>
            <a:ext cx="3246120" cy="77724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467344" y="3520440"/>
            <a:ext cx="2880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void executar() { variar(); }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548640" y="44348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ação (Prova T13 — Colonia::executar)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548640" y="4846320"/>
            <a:ext cx="11064240" cy="178308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731520" y="4983480"/>
            <a:ext cx="1069848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indent="0" marL="0">
              <a:buNone/>
            </a:pPr>
            <a:r>
              <a:rPr lang="en-US" sz="13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(iterador = conj.begin(); iterador != conj.end(); iterador++) {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(*iterador)-&gt;executar();   </a:t>
            </a:r>
            <a:pPr indent="0" marL="0">
              <a:buNone/>
            </a:pPr>
            <a:r>
              <a:rPr lang="en-US" sz="1300" i="1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Inseto* aponta para Abelha OU Formiga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1300" dirty="0"/>
          </a:p>
          <a:p>
            <a:pPr indent="0" marL="0">
              <a:buNone/>
            </a:pPr>
            <a:r>
              <a:rPr lang="en-US" sz="1300" i="1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→ se for Abelha,  roda Abelha::executar()</a:t>
            </a:r>
            <a:endParaRPr lang="en-US" sz="1300" dirty="0"/>
          </a:p>
          <a:p>
            <a:pPr indent="0" marL="0">
              <a:buNone/>
            </a:pPr>
            <a:r>
              <a:rPr lang="en-US" sz="1300" i="1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→ se for Formiga, roda Formiga::executar()</a:t>
            </a:r>
            <a:endParaRPr lang="en-US" sz="1300" dirty="0"/>
          </a:p>
          <a:p>
            <a:pPr indent="0" marL="0">
              <a:buNone/>
            </a:pPr>
            <a:r>
              <a:rPr lang="en-US" sz="1300" i="1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quem decide é o virtual + o objeto real, em tempo de execução</a:t>
            </a:r>
            <a:endParaRPr lang="en-US" sz="13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200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400" kern="0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EXTRA · OPERADORES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64008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Sobrecarga: operator&gt;, ++, --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548640" y="160020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Você pode definir o que operadores como &gt; , ++ , -- significam para uma classe sua. As provas pedem isso direto no diagrama UML.</a:t>
            </a:r>
            <a:endParaRPr lang="en-US" sz="1400" dirty="0"/>
          </a:p>
        </p:txBody>
      </p:sp>
      <p:graphicFrame>
        <p:nvGraphicFramePr>
          <p:cNvPr id="2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377440"/>
          <a:ext cx="11064240" cy="1828800"/>
        </p:xfrm>
        <a:graphic>
          <a:graphicData uri="http://schemas.openxmlformats.org/drawingml/2006/table">
            <a:tbl>
              <a:tblPr/>
              <a:tblGrid>
                <a:gridCol w="2194560"/>
                <a:gridCol w="4297680"/>
                <a:gridCol w="4572000"/>
              </a:tblGrid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Operador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Assinatura típica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Vem das provas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76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operator&gt;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const bool operator&gt;(Classe&amp; c) const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T13 (Inseto), T14 (Alado), T16 (Partido)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76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operator++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void operator++()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T16 — Partido (incrementa votos)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76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operator--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void operator--()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T13 — Inseto (decrementa energia)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ext 4"/>
          <p:cNvSpPr/>
          <p:nvPr/>
        </p:nvSpPr>
        <p:spPr>
          <a:xfrm>
            <a:off x="548640" y="43434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formas equivalentes de chamar (Prova T13 — Formiga::interagir)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548640" y="4754880"/>
            <a:ext cx="11064240" cy="178308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4892040"/>
            <a:ext cx="1069848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i="1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1) sintaxe natural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 (getEnergia() &gt; pAbelha-&gt;getEnergia())</a:t>
            </a:r>
            <a:endParaRPr lang="en-US" sz="1300" dirty="0"/>
          </a:p>
          <a:p>
            <a:pPr indent="0" marL="0">
              <a:buNone/>
            </a:pPr>
            <a:r>
              <a:rPr lang="en-US" sz="1300" i="1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2) chamada explícita do operator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 (operator&gt;(*pAbelha))</a:t>
            </a:r>
            <a:endParaRPr lang="en-US" sz="1300" dirty="0"/>
          </a:p>
          <a:p>
            <a:pPr indent="0" marL="0">
              <a:buNone/>
            </a:pPr>
            <a:r>
              <a:rPr lang="en-US" sz="1300" i="1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3) usando *this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 ((*this) &gt; (*pAbelha))</a:t>
            </a:r>
            <a:endParaRPr lang="en-US" sz="13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200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400" kern="0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EXTRA · CONVERSÃO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64008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static_cast: o cast seguro do C++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548640" y="160020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static_cast&lt;Tipo&gt;(expr) é o cast checado em tempo de compilação. Use sempre que precisar tratar um ponteiro de derivada como ponteiro de base (upcast).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" y="246888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Upcast: Abelha* → Inseto* (Prova T13)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48640" y="2880360"/>
            <a:ext cx="11064240" cy="155448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31520" y="3017520"/>
            <a:ext cx="106984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60A5F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Abelha</a:t>
            </a:r>
            <a:pPr indent="0" marL="0">
              <a:buNone/>
            </a:pPr>
            <a:r>
              <a:rPr lang="en-US" sz="13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* pAbelha = </a:t>
            </a:r>
            <a:pPr indent="0" marL="0">
              <a:buNone/>
            </a:pPr>
            <a:r>
              <a:rPr lang="en-US" sz="1300" b="1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new</a:t>
            </a:r>
            <a:pPr indent="0" marL="0">
              <a:buNone/>
            </a:pPr>
            <a:r>
              <a:rPr lang="en-US" sz="13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Abelha();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pColonia-&gt;incluir(</a:t>
            </a:r>
            <a:pPr indent="0" marL="0">
              <a:buNone/>
            </a:pPr>
            <a:r>
              <a:rPr lang="en-US" sz="1300" b="1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static_cast</a:t>
            </a:r>
            <a:pPr indent="0" marL="0">
              <a:buNone/>
            </a:pPr>
            <a:r>
              <a:rPr lang="en-US" sz="13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&lt;Inseto*&gt;(pAbelha));</a:t>
            </a:r>
            <a:endParaRPr lang="en-US" sz="1300" dirty="0"/>
          </a:p>
          <a:p>
            <a:pPr indent="0" marL="0">
              <a:buNone/>
            </a:pPr>
            <a:r>
              <a:rPr lang="en-US" sz="1300" i="1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incluir(Inseto* pi) espera ponteiro da BASE</a:t>
            </a:r>
            <a:endParaRPr lang="en-US" sz="1300" dirty="0"/>
          </a:p>
          <a:p>
            <a:pPr indent="0" marL="0">
              <a:buNone/>
            </a:pPr>
            <a:r>
              <a:rPr lang="en-US" sz="1300" i="1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static_cast diz ao compilador: "trate como Inseto*"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548640" y="45720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Mesma ideia na Prova T14 — Ilha::combater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48640" y="4983480"/>
            <a:ext cx="11064240" cy="137160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31520" y="5120640"/>
            <a:ext cx="10698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g.lutar(</a:t>
            </a:r>
            <a:pPr indent="0" marL="0">
              <a:buNone/>
            </a:pPr>
            <a:r>
              <a:rPr lang="en-US" sz="1300" b="1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static_cast</a:t>
            </a:r>
            <a:pPr indent="0" marL="0">
              <a:buNone/>
            </a:pPr>
            <a:r>
              <a:rPr lang="en-US" sz="13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&lt;Mito*&gt;(pkings[i]));   </a:t>
            </a:r>
            <a:pPr indent="0" marL="0">
              <a:buNone/>
            </a:pPr>
            <a:r>
              <a:rPr lang="en-US" sz="1300" i="1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KingKong* → Mito*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a.lutar(</a:t>
            </a:r>
            <a:pPr indent="0" marL="0">
              <a:buNone/>
            </a:pPr>
            <a:r>
              <a:rPr lang="en-US" sz="1300" b="1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static_cast</a:t>
            </a:r>
            <a:pPr indent="0" marL="0">
              <a:buNone/>
            </a:pPr>
            <a:r>
              <a:rPr lang="en-US" sz="13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&lt;Mito*&gt;(pkings[i]));   </a:t>
            </a:r>
            <a:pPr indent="0" marL="0">
              <a:buNone/>
            </a:pPr>
            <a:r>
              <a:rPr lang="en-US" sz="1300" i="1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idem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548640" y="644652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Embora o upcast seja implícito (compila sem cast), escrever static_cast deixa claro o seu intento e é cobrado nas provas.</a:t>
            </a:r>
            <a:endParaRPr lang="en-US" sz="11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200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400" kern="0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EXTRA · VISIBILIDADE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64008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public, protected, private em UML e C++</a:t>
            </a:r>
            <a:endParaRPr lang="en-US" sz="3200" dirty="0"/>
          </a:p>
        </p:txBody>
      </p:sp>
      <p:graphicFrame>
        <p:nvGraphicFramePr>
          <p:cNvPr id="2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45920"/>
          <a:ext cx="11064240" cy="2468880"/>
        </p:xfrm>
        <a:graphic>
          <a:graphicData uri="http://schemas.openxmlformats.org/drawingml/2006/table">
            <a:tbl>
              <a:tblPr/>
              <a:tblGrid>
                <a:gridCol w="1463040"/>
                <a:gridCol w="1645920"/>
                <a:gridCol w="2743200"/>
                <a:gridCol w="5212080"/>
              </a:tblGrid>
              <a:tr h="59436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Símbolo UML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C++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Quem acessa?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Onde aparece nas provas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10B98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+</a:t>
                      </a:r>
                      <a:endParaRPr lang="en-US" sz="2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76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public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qualquer um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construtoras, getters/setters, executar()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F59E0B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#</a:t>
                      </a:r>
                      <a:endParaRPr lang="en-US" sz="2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76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protected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própria classe e suas DERIVADAS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T14: vivo (Mito) e informar(); T16: id, percentual, pS (Urna)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F9616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−</a:t>
                      </a:r>
                      <a:endParaRPr lang="en-US" sz="2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76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private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SÓ a própria classe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atributos id, energia, ferrao, pAbelha — quase tudo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4297680"/>
            <a:ext cx="11064240" cy="914400"/>
          </a:xfrm>
          <a:prstGeom prst="rect">
            <a:avLst/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548640" y="4297680"/>
            <a:ext cx="109728" cy="914400"/>
          </a:xfrm>
          <a:prstGeom prst="rect">
            <a:avLst/>
          </a:prstGeom>
          <a:solidFill>
            <a:srgbClr val="F96167"/>
          </a:solidFill>
          <a:ln w="12700">
            <a:solidFill>
              <a:srgbClr val="F96167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77240" y="4343400"/>
            <a:ext cx="10835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96167"/>
                </a:solidFill>
              </a:rPr>
              <a:t>Quando usar protected?  </a:t>
            </a:r>
            <a:endParaRPr lang="en-US" sz="1300" dirty="0"/>
          </a:p>
          <a:p>
            <a:pPr indent="0" marL="0">
              <a:buNone/>
            </a:pPr>
            <a:r>
              <a:rPr lang="en-US" sz="1200" dirty="0">
                <a:solidFill>
                  <a:srgbClr val="1F2937"/>
                </a:solidFill>
              </a:rPr>
              <a:t>Quando o atributo/método precisa ser usado pela classe base E suas derivadas, mas NÃO pode ficar acessível a estranhos. Exemplo: </a:t>
            </a:r>
            <a:pPr indent="0" marL="0">
              <a:buNone/>
            </a:pPr>
            <a:r>
              <a:rPr lang="en-US" sz="1200" b="1" dirty="0">
                <a:solidFill>
                  <a:srgbClr val="1E276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informar()</a:t>
            </a:r>
            <a:pPr indent="0" marL="0">
              <a:buNone/>
            </a:pPr>
            <a:r>
              <a:rPr lang="en-US" sz="1200" dirty="0">
                <a:solidFill>
                  <a:srgbClr val="1F2937"/>
                </a:solidFill>
              </a:rPr>
              <a:t> em Mito é chamado por Godzilla::lutar e KingKong::lutar.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548640" y="5349240"/>
            <a:ext cx="11064240" cy="1280160"/>
          </a:xfrm>
          <a:prstGeom prst="rect">
            <a:avLst/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548640" y="5349240"/>
            <a:ext cx="109728" cy="1280160"/>
          </a:xfrm>
          <a:prstGeom prst="rect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77240" y="5440680"/>
            <a:ext cx="10835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0B981"/>
                </a:solidFill>
              </a:rPr>
              <a:t>DETALHE PRECIOSO  </a:t>
            </a:r>
            <a:endParaRPr lang="en-US" sz="1300" dirty="0"/>
          </a:p>
          <a:p>
            <a:pPr indent="0" marL="0">
              <a:buNone/>
            </a:pPr>
            <a:r>
              <a:rPr lang="en-US" sz="1200" dirty="0">
                <a:solidFill>
                  <a:srgbClr val="1F2937"/>
                </a:solidFill>
              </a:rPr>
              <a:t>Um objeto da classe X PODE acessar atributos privados de OUTRO objeto da MESMA classe X — basta passá-lo como parâmetro. É assim que </a:t>
            </a:r>
            <a:pPr indent="0" marL="0">
              <a:buNone/>
            </a:pPr>
            <a:r>
              <a:rPr lang="en-US" sz="1200" b="1" dirty="0">
                <a:solidFill>
                  <a:srgbClr val="1E276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Inseto::operator&gt;</a:t>
            </a:r>
            <a:pPr indent="0" marL="0">
              <a:buNone/>
            </a:pPr>
            <a:r>
              <a:rPr lang="en-US" sz="1200" dirty="0">
                <a:solidFill>
                  <a:srgbClr val="1F2937"/>
                </a:solidFill>
              </a:rPr>
              <a:t> consegue chamar </a:t>
            </a:r>
            <a:pPr indent="0" marL="0">
              <a:buNone/>
            </a:pPr>
            <a:r>
              <a:rPr lang="en-US" sz="1200" b="1" dirty="0">
                <a:solidFill>
                  <a:srgbClr val="1E276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I.getEnergia()</a:t>
            </a:r>
            <a:pPr indent="0" marL="0">
              <a:buNone/>
            </a:pPr>
            <a:r>
              <a:rPr lang="en-US" sz="1200" dirty="0">
                <a:solidFill>
                  <a:srgbClr val="1F2937"/>
                </a:solidFill>
              </a:rPr>
              <a:t>. Cai na T16 também.</a:t>
            </a:r>
            <a:endParaRPr lang="en-US" sz="13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200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400" kern="0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EXTRA · CONSTRUTORA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64008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Lista de inicialização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548640" y="160020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lista de inicialização vem após : (dois pontos) na construtora e ANTES das chaves. É onde se inicializa: const, referências, atributos sem construtora padrão e a classe-base.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" y="26060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Anatomia (Prova T14 — Alado)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48640" y="3017520"/>
            <a:ext cx="11064240" cy="219456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31520" y="3154680"/>
            <a:ext cx="106984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Alado(</a:t>
            </a:r>
            <a:pPr indent="0" marL="0">
              <a:buNone/>
            </a:pPr>
            <a:r>
              <a:rPr lang="en-US" sz="1300" dirty="0">
                <a:solidFill>
                  <a:srgbClr val="60A5F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const bool</a:t>
            </a:r>
            <a:pPr indent="0" marL="0">
              <a:buNone/>
            </a:pPr>
            <a:r>
              <a:rPr lang="en-US" sz="13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v = </a:t>
            </a:r>
            <a:pPr indent="0" marL="0">
              <a:buNone/>
            </a:pPr>
            <a:r>
              <a:rPr lang="en-US" sz="1300" dirty="0">
                <a:solidFill>
                  <a:srgbClr val="F472B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true</a:t>
            </a:r>
            <a:pPr indent="0" marL="0">
              <a:buNone/>
            </a:pPr>
            <a:r>
              <a:rPr lang="en-US" sz="13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 :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Godzilla(v),                </a:t>
            </a:r>
            <a:pPr indent="0" marL="0">
              <a:buNone/>
            </a:pPr>
            <a:r>
              <a:rPr lang="en-US" sz="1300" i="1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1) chama construtora da BASE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idoso(getIdade() &gt; 700)     </a:t>
            </a:r>
            <a:pPr indent="0" marL="0">
              <a:buNone/>
            </a:pPr>
            <a:r>
              <a:rPr lang="en-US" sz="1300" i="1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2) inicializa atributo próprio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sementear();                </a:t>
            </a:r>
            <a:pPr indent="0" marL="0">
              <a:buNone/>
            </a:pPr>
            <a:r>
              <a:rPr lang="en-US" sz="1300" i="1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3) corpo (atribuições já não-iniciais)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548640" y="544068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você É OBRIGADO a usar a lista de inicialização: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40080" y="5989320"/>
            <a:ext cx="164592" cy="164592"/>
          </a:xfrm>
          <a:prstGeom prst="ellipse">
            <a:avLst/>
          </a:prstGeom>
          <a:solidFill>
            <a:srgbClr val="F96167"/>
          </a:solidFill>
          <a:ln w="12700">
            <a:solidFill>
              <a:srgbClr val="F9616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68680" y="589788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Atributos const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6217920" y="5989320"/>
            <a:ext cx="164592" cy="164592"/>
          </a:xfrm>
          <a:prstGeom prst="ellipse">
            <a:avLst/>
          </a:prstGeom>
          <a:solidFill>
            <a:srgbClr val="F96167"/>
          </a:solidFill>
          <a:ln w="12700">
            <a:solidFill>
              <a:srgbClr val="F9616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46520" y="589788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Atributos do tipo referência (&amp;)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640080" y="6355080"/>
            <a:ext cx="164592" cy="164592"/>
          </a:xfrm>
          <a:prstGeom prst="ellipse">
            <a:avLst/>
          </a:prstGeom>
          <a:solidFill>
            <a:srgbClr val="F96167"/>
          </a:solidFill>
          <a:ln w="12700">
            <a:solidFill>
              <a:srgbClr val="F96167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68680" y="626364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Chamar construtora da classe-base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6217920" y="6355080"/>
            <a:ext cx="164592" cy="164592"/>
          </a:xfrm>
          <a:prstGeom prst="ellipse">
            <a:avLst/>
          </a:prstGeom>
          <a:solidFill>
            <a:srgbClr val="F96167"/>
          </a:solidFill>
          <a:ln w="12700">
            <a:solidFill>
              <a:srgbClr val="F96167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446520" y="626364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Atributos cujo tipo não tem construtora padrão</a:t>
            </a:r>
            <a:endParaRPr lang="en-US" sz="12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200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400" kern="0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FECHAMENTO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64008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Checklist antes de entregar a prova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548640" y="1691640"/>
            <a:ext cx="5440680" cy="640080"/>
          </a:xfrm>
          <a:prstGeom prst="rect">
            <a:avLst/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731520" y="1828800"/>
            <a:ext cx="365760" cy="365760"/>
          </a:xfrm>
          <a:prstGeom prst="rect">
            <a:avLst/>
          </a:prstGeom>
          <a:solidFill>
            <a:srgbClr val="CADCFC"/>
          </a:solidFill>
          <a:ln w="19050">
            <a:solidFill>
              <a:srgbClr val="1E276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31520" y="18288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234440" y="1691640"/>
            <a:ext cx="4663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 construtora inicializa TODOS os atributos (lista ou corpo)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6080760" y="1691640"/>
            <a:ext cx="5440680" cy="640080"/>
          </a:xfrm>
          <a:prstGeom prst="rect">
            <a:avLst/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6263640" y="1828800"/>
            <a:ext cx="365760" cy="365760"/>
          </a:xfrm>
          <a:prstGeom prst="rect">
            <a:avLst/>
          </a:prstGeom>
          <a:solidFill>
            <a:srgbClr val="CADCFC"/>
          </a:solidFill>
          <a:ln w="19050">
            <a:solidFill>
              <a:srgbClr val="1E276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18288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6766560" y="1691640"/>
            <a:ext cx="4663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Atributos const e referências estão na LISTA de inicialização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48640" y="2468880"/>
            <a:ext cx="5440680" cy="640080"/>
          </a:xfrm>
          <a:prstGeom prst="rect">
            <a:avLst/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731520" y="2606040"/>
            <a:ext cx="365760" cy="365760"/>
          </a:xfrm>
          <a:prstGeom prst="rect">
            <a:avLst/>
          </a:prstGeom>
          <a:solidFill>
            <a:srgbClr val="CADCFC"/>
          </a:solidFill>
          <a:ln w="19050">
            <a:solidFill>
              <a:srgbClr val="1E2761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31520" y="26060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234440" y="2468880"/>
            <a:ext cx="4663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Métodos que não modificam o objeto terminam com const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6080760" y="2468880"/>
            <a:ext cx="5440680" cy="640080"/>
          </a:xfrm>
          <a:prstGeom prst="rect">
            <a:avLst/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6263640" y="2606040"/>
            <a:ext cx="365760" cy="365760"/>
          </a:xfrm>
          <a:prstGeom prst="rect">
            <a:avLst/>
          </a:prstGeom>
          <a:solidFill>
            <a:srgbClr val="CADCFC"/>
          </a:solidFill>
          <a:ln w="19050">
            <a:solidFill>
              <a:srgbClr val="1E2761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263640" y="26060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6766560" y="2468880"/>
            <a:ext cx="4663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 destrutora libera o que foi alocado com new e zera o ponteiro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548640" y="3246120"/>
            <a:ext cx="5440680" cy="640080"/>
          </a:xfrm>
          <a:prstGeom prst="rect">
            <a:avLst/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731520" y="3383280"/>
            <a:ext cx="365760" cy="365760"/>
          </a:xfrm>
          <a:prstGeom prst="rect">
            <a:avLst/>
          </a:prstGeom>
          <a:solidFill>
            <a:srgbClr val="CADCFC"/>
          </a:solidFill>
          <a:ln w="19050">
            <a:solidFill>
              <a:srgbClr val="1E2761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31520" y="33832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1234440" y="3246120"/>
            <a:ext cx="4663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new tem seu delete correspondente (sem vazamento)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6080760" y="3246120"/>
            <a:ext cx="5440680" cy="640080"/>
          </a:xfrm>
          <a:prstGeom prst="rect">
            <a:avLst/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6263640" y="3383280"/>
            <a:ext cx="365760" cy="365760"/>
          </a:xfrm>
          <a:prstGeom prst="rect">
            <a:avLst/>
          </a:prstGeom>
          <a:solidFill>
            <a:srgbClr val="CADCFC"/>
          </a:solidFill>
          <a:ln w="19050">
            <a:solidFill>
              <a:srgbClr val="1E2761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263640" y="33832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800" dirty="0"/>
          </a:p>
        </p:txBody>
      </p:sp>
      <p:sp>
        <p:nvSpPr>
          <p:cNvPr id="28" name="Text 26"/>
          <p:cNvSpPr/>
          <p:nvPr/>
        </p:nvSpPr>
        <p:spPr>
          <a:xfrm>
            <a:off x="6766560" y="3246120"/>
            <a:ext cx="4663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Atributos static estão DECLARADOS na classe e DEFINIDOS fora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548640" y="4023360"/>
            <a:ext cx="5440680" cy="640080"/>
          </a:xfrm>
          <a:prstGeom prst="rect">
            <a:avLst/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30" name="Shape 28"/>
          <p:cNvSpPr/>
          <p:nvPr/>
        </p:nvSpPr>
        <p:spPr>
          <a:xfrm>
            <a:off x="731520" y="4160520"/>
            <a:ext cx="365760" cy="365760"/>
          </a:xfrm>
          <a:prstGeom prst="rect">
            <a:avLst/>
          </a:prstGeom>
          <a:solidFill>
            <a:srgbClr val="CADCFC"/>
          </a:solidFill>
          <a:ln w="19050">
            <a:solidFill>
              <a:srgbClr val="1E2761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731520" y="41605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800" dirty="0"/>
          </a:p>
        </p:txBody>
      </p:sp>
      <p:sp>
        <p:nvSpPr>
          <p:cNvPr id="32" name="Text 30"/>
          <p:cNvSpPr/>
          <p:nvPr/>
        </p:nvSpPr>
        <p:spPr>
          <a:xfrm>
            <a:off x="1234440" y="4023360"/>
            <a:ext cx="4663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Métodos virtuais puros = 0 estão implementados nas derivadas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6080760" y="4023360"/>
            <a:ext cx="5440680" cy="640080"/>
          </a:xfrm>
          <a:prstGeom prst="rect">
            <a:avLst/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34" name="Shape 32"/>
          <p:cNvSpPr/>
          <p:nvPr/>
        </p:nvSpPr>
        <p:spPr>
          <a:xfrm>
            <a:off x="6263640" y="4160520"/>
            <a:ext cx="365760" cy="365760"/>
          </a:xfrm>
          <a:prstGeom prst="rect">
            <a:avLst/>
          </a:prstGeom>
          <a:solidFill>
            <a:srgbClr val="CADCFC"/>
          </a:solidFill>
          <a:ln w="19050">
            <a:solidFill>
              <a:srgbClr val="1E2761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263640" y="41605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800" dirty="0"/>
          </a:p>
        </p:txBody>
      </p:sp>
      <p:sp>
        <p:nvSpPr>
          <p:cNvPr id="36" name="Text 34"/>
          <p:cNvSpPr/>
          <p:nvPr/>
        </p:nvSpPr>
        <p:spPr>
          <a:xfrm>
            <a:off x="6766560" y="4023360"/>
            <a:ext cx="4663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Destrutora da base é virtual quando há herança polimórfica</a:t>
            </a:r>
            <a:endParaRPr lang="en-US" sz="1100" dirty="0"/>
          </a:p>
        </p:txBody>
      </p:sp>
      <p:sp>
        <p:nvSpPr>
          <p:cNvPr id="37" name="Shape 35"/>
          <p:cNvSpPr/>
          <p:nvPr/>
        </p:nvSpPr>
        <p:spPr>
          <a:xfrm>
            <a:off x="548640" y="4800600"/>
            <a:ext cx="5440680" cy="640080"/>
          </a:xfrm>
          <a:prstGeom prst="rect">
            <a:avLst/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38" name="Shape 36"/>
          <p:cNvSpPr/>
          <p:nvPr/>
        </p:nvSpPr>
        <p:spPr>
          <a:xfrm>
            <a:off x="731520" y="4937760"/>
            <a:ext cx="365760" cy="365760"/>
          </a:xfrm>
          <a:prstGeom prst="rect">
            <a:avLst/>
          </a:prstGeom>
          <a:solidFill>
            <a:srgbClr val="CADCFC"/>
          </a:solidFill>
          <a:ln w="19050">
            <a:solidFill>
              <a:srgbClr val="1E2761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731520" y="49377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800" dirty="0"/>
          </a:p>
        </p:txBody>
      </p:sp>
      <p:sp>
        <p:nvSpPr>
          <p:cNvPr id="40" name="Text 38"/>
          <p:cNvSpPr/>
          <p:nvPr/>
        </p:nvSpPr>
        <p:spPr>
          <a:xfrm>
            <a:off x="1234440" y="4800600"/>
            <a:ext cx="4663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Iteradores comparados com !=, nunca com &lt;</a:t>
            </a:r>
            <a:endParaRPr lang="en-US" sz="1100" dirty="0"/>
          </a:p>
        </p:txBody>
      </p:sp>
      <p:sp>
        <p:nvSpPr>
          <p:cNvPr id="41" name="Shape 39"/>
          <p:cNvSpPr/>
          <p:nvPr/>
        </p:nvSpPr>
        <p:spPr>
          <a:xfrm>
            <a:off x="6080760" y="4800600"/>
            <a:ext cx="5440680" cy="640080"/>
          </a:xfrm>
          <a:prstGeom prst="rect">
            <a:avLst/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42" name="Shape 40"/>
          <p:cNvSpPr/>
          <p:nvPr/>
        </p:nvSpPr>
        <p:spPr>
          <a:xfrm>
            <a:off x="6263640" y="4937760"/>
            <a:ext cx="365760" cy="365760"/>
          </a:xfrm>
          <a:prstGeom prst="rect">
            <a:avLst/>
          </a:prstGeom>
          <a:solidFill>
            <a:srgbClr val="CADCFC"/>
          </a:solidFill>
          <a:ln w="19050">
            <a:solidFill>
              <a:srgbClr val="1E2761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263640" y="49377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800" dirty="0"/>
          </a:p>
        </p:txBody>
      </p:sp>
      <p:sp>
        <p:nvSpPr>
          <p:cNvPr id="44" name="Text 42"/>
          <p:cNvSpPr/>
          <p:nvPr/>
        </p:nvSpPr>
        <p:spPr>
          <a:xfrm>
            <a:off x="6766560" y="4800600"/>
            <a:ext cx="4663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Após erase(it), não incrementa o iterador</a:t>
            </a:r>
            <a:endParaRPr lang="en-US" sz="1100" dirty="0"/>
          </a:p>
        </p:txBody>
      </p:sp>
      <p:sp>
        <p:nvSpPr>
          <p:cNvPr id="45" name="Shape 43"/>
          <p:cNvSpPr/>
          <p:nvPr/>
        </p:nvSpPr>
        <p:spPr>
          <a:xfrm>
            <a:off x="548640" y="5577840"/>
            <a:ext cx="5440680" cy="640080"/>
          </a:xfrm>
          <a:prstGeom prst="rect">
            <a:avLst/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46" name="Shape 44"/>
          <p:cNvSpPr/>
          <p:nvPr/>
        </p:nvSpPr>
        <p:spPr>
          <a:xfrm>
            <a:off x="731520" y="5715000"/>
            <a:ext cx="365760" cy="365760"/>
          </a:xfrm>
          <a:prstGeom prst="rect">
            <a:avLst/>
          </a:prstGeom>
          <a:solidFill>
            <a:srgbClr val="CADCFC"/>
          </a:solidFill>
          <a:ln w="19050">
            <a:solidFill>
              <a:srgbClr val="1E2761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731520" y="57150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800" dirty="0"/>
          </a:p>
        </p:txBody>
      </p:sp>
      <p:sp>
        <p:nvSpPr>
          <p:cNvPr id="48" name="Text 46"/>
          <p:cNvSpPr/>
          <p:nvPr/>
        </p:nvSpPr>
        <p:spPr>
          <a:xfrm>
            <a:off x="1234440" y="5577840"/>
            <a:ext cx="4663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pacote UML virou namespace (a menos que o enunciado diga o contrário)</a:t>
            </a:r>
            <a:endParaRPr lang="en-US" sz="1100" dirty="0"/>
          </a:p>
        </p:txBody>
      </p:sp>
      <p:sp>
        <p:nvSpPr>
          <p:cNvPr id="49" name="Shape 47"/>
          <p:cNvSpPr/>
          <p:nvPr/>
        </p:nvSpPr>
        <p:spPr>
          <a:xfrm>
            <a:off x="6080760" y="5577840"/>
            <a:ext cx="5440680" cy="640080"/>
          </a:xfrm>
          <a:prstGeom prst="rect">
            <a:avLst/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50" name="Shape 48"/>
          <p:cNvSpPr/>
          <p:nvPr/>
        </p:nvSpPr>
        <p:spPr>
          <a:xfrm>
            <a:off x="6263640" y="5715000"/>
            <a:ext cx="365760" cy="365760"/>
          </a:xfrm>
          <a:prstGeom prst="rect">
            <a:avLst/>
          </a:prstGeom>
          <a:solidFill>
            <a:srgbClr val="CADCFC"/>
          </a:solidFill>
          <a:ln w="19050">
            <a:solidFill>
              <a:srgbClr val="1E2761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6263640" y="57150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800" dirty="0"/>
          </a:p>
        </p:txBody>
      </p:sp>
      <p:sp>
        <p:nvSpPr>
          <p:cNvPr id="52" name="Text 50"/>
          <p:cNvSpPr/>
          <p:nvPr/>
        </p:nvSpPr>
        <p:spPr>
          <a:xfrm>
            <a:off x="6766560" y="5577840"/>
            <a:ext cx="4663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static_cast&lt;Base*&gt;() usado nos upcasts pedidos</a:t>
            </a:r>
            <a:endParaRPr lang="en-US" sz="1100" dirty="0"/>
          </a:p>
        </p:txBody>
      </p:sp>
      <p:sp>
        <p:nvSpPr>
          <p:cNvPr id="53" name="Shape 51"/>
          <p:cNvSpPr/>
          <p:nvPr/>
        </p:nvSpPr>
        <p:spPr>
          <a:xfrm>
            <a:off x="0" y="6446520"/>
            <a:ext cx="12161520" cy="41148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54" name="Text 52"/>
          <p:cNvSpPr/>
          <p:nvPr/>
        </p:nvSpPr>
        <p:spPr>
          <a:xfrm>
            <a:off x="0" y="6446520"/>
            <a:ext cx="12161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Boa prova! — leia o enunciado, depois leia DE NOVO, e só então comece.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Revisão - Implementação UML em C++</dc:title>
  <dc:subject>PptxGenJS Presentation</dc:subject>
  <dc:creator>Material de Revisão</dc:creator>
  <cp:lastModifiedBy>Material de Revisão</cp:lastModifiedBy>
  <cp:revision>1</cp:revision>
  <dcterms:created xsi:type="dcterms:W3CDTF">2026-04-30T12:19:27Z</dcterms:created>
  <dcterms:modified xsi:type="dcterms:W3CDTF">2026-04-30T12:19:27Z</dcterms:modified>
</cp:coreProperties>
</file>