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notesSlides/notesSlide55.xml" ContentType="application/vnd.openxmlformats-officedocument.presentationml.notesSlide+xml"/>
  <Override PartName="/ppt/embeddings/oleObject13.bin" ContentType="application/vnd.openxmlformats-officedocument.oleObject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7"/>
  </p:notesMasterIdLst>
  <p:handoutMasterIdLst>
    <p:handoutMasterId r:id="rId78"/>
  </p:handoutMasterIdLst>
  <p:sldIdLst>
    <p:sldId id="778" r:id="rId2"/>
    <p:sldId id="779" r:id="rId3"/>
    <p:sldId id="780" r:id="rId4"/>
    <p:sldId id="781" r:id="rId5"/>
    <p:sldId id="782" r:id="rId6"/>
    <p:sldId id="783" r:id="rId7"/>
    <p:sldId id="784" r:id="rId8"/>
    <p:sldId id="785" r:id="rId9"/>
    <p:sldId id="786" r:id="rId10"/>
    <p:sldId id="787" r:id="rId11"/>
    <p:sldId id="788" r:id="rId12"/>
    <p:sldId id="789" r:id="rId13"/>
    <p:sldId id="790" r:id="rId14"/>
    <p:sldId id="791" r:id="rId15"/>
    <p:sldId id="792" r:id="rId16"/>
    <p:sldId id="793" r:id="rId17"/>
    <p:sldId id="794" r:id="rId18"/>
    <p:sldId id="795" r:id="rId19"/>
    <p:sldId id="796" r:id="rId20"/>
    <p:sldId id="797" r:id="rId21"/>
    <p:sldId id="798" r:id="rId22"/>
    <p:sldId id="799" r:id="rId23"/>
    <p:sldId id="800" r:id="rId24"/>
    <p:sldId id="801" r:id="rId25"/>
    <p:sldId id="802" r:id="rId26"/>
    <p:sldId id="803" r:id="rId27"/>
    <p:sldId id="804" r:id="rId28"/>
    <p:sldId id="805" r:id="rId29"/>
    <p:sldId id="806" r:id="rId30"/>
    <p:sldId id="807" r:id="rId31"/>
    <p:sldId id="808" r:id="rId32"/>
    <p:sldId id="809" r:id="rId33"/>
    <p:sldId id="810" r:id="rId34"/>
    <p:sldId id="811" r:id="rId35"/>
    <p:sldId id="812" r:id="rId36"/>
    <p:sldId id="813" r:id="rId37"/>
    <p:sldId id="814" r:id="rId38"/>
    <p:sldId id="815" r:id="rId39"/>
    <p:sldId id="816" r:id="rId40"/>
    <p:sldId id="817" r:id="rId41"/>
    <p:sldId id="847" r:id="rId42"/>
    <p:sldId id="848" r:id="rId43"/>
    <p:sldId id="849" r:id="rId44"/>
    <p:sldId id="850" r:id="rId45"/>
    <p:sldId id="852" r:id="rId46"/>
    <p:sldId id="818" r:id="rId47"/>
    <p:sldId id="819" r:id="rId48"/>
    <p:sldId id="820" r:id="rId49"/>
    <p:sldId id="821" r:id="rId50"/>
    <p:sldId id="822" r:id="rId51"/>
    <p:sldId id="823" r:id="rId52"/>
    <p:sldId id="854" r:id="rId53"/>
    <p:sldId id="825" r:id="rId54"/>
    <p:sldId id="826" r:id="rId55"/>
    <p:sldId id="827" r:id="rId56"/>
    <p:sldId id="828" r:id="rId57"/>
    <p:sldId id="829" r:id="rId58"/>
    <p:sldId id="830" r:id="rId59"/>
    <p:sldId id="831" r:id="rId60"/>
    <p:sldId id="832" r:id="rId61"/>
    <p:sldId id="833" r:id="rId62"/>
    <p:sldId id="834" r:id="rId63"/>
    <p:sldId id="835" r:id="rId64"/>
    <p:sldId id="836" r:id="rId65"/>
    <p:sldId id="837" r:id="rId66"/>
    <p:sldId id="838" r:id="rId67"/>
    <p:sldId id="839" r:id="rId68"/>
    <p:sldId id="840" r:id="rId69"/>
    <p:sldId id="841" r:id="rId70"/>
    <p:sldId id="842" r:id="rId71"/>
    <p:sldId id="843" r:id="rId72"/>
    <p:sldId id="853" r:id="rId73"/>
    <p:sldId id="844" r:id="rId74"/>
    <p:sldId id="845" r:id="rId75"/>
    <p:sldId id="846" r:id="rId76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DDDDDD"/>
    <a:srgbClr val="FFCCFF"/>
    <a:srgbClr val="000099"/>
    <a:srgbClr val="FF0000"/>
    <a:srgbClr val="008000"/>
    <a:srgbClr val="66CC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-6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3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presProps" Target="presProps.xml"/><Relationship Id="rId81" Type="http://schemas.openxmlformats.org/officeDocument/2006/relationships/viewProps" Target="viewProps.xml"/><Relationship Id="rId82" Type="http://schemas.openxmlformats.org/officeDocument/2006/relationships/theme" Target="theme/theme1.xml"/><Relationship Id="rId83" Type="http://schemas.openxmlformats.org/officeDocument/2006/relationships/tableStyles" Target="tableStyles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notesMaster" Target="notesMasters/notesMaster1.xml"/><Relationship Id="rId78" Type="http://schemas.openxmlformats.org/officeDocument/2006/relationships/handoutMaster" Target="handoutMasters/handoutMaster1.xml"/><Relationship Id="rId79" Type="http://schemas.openxmlformats.org/officeDocument/2006/relationships/printerSettings" Target="printerSettings/printerSettings1.bin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Relationship Id="rId2" Type="http://schemas.openxmlformats.org/officeDocument/2006/relationships/image" Target="../media/image3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Relationship Id="rId2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2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2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2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fld id="{91292653-6D28-1A4E-9097-8CD0CA4FA9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416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fld id="{ACCD5E27-021E-054B-84DE-C100B224ED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411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93E9BE2F-7251-B04D-953E-3B2AE8813F9E}" type="slidenum">
              <a:rPr lang="en-US" smtClean="0">
                <a:latin typeface="Times New Roman" charset="0"/>
              </a:rPr>
              <a:pPr>
                <a:defRPr/>
              </a:pPr>
              <a:t>2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5C1CC6FB-7AAC-3943-9E9A-D62D524BC692}" type="slidenum">
              <a:rPr lang="en-US" smtClean="0">
                <a:latin typeface="Times New Roman" charset="0"/>
              </a:rPr>
              <a:pPr>
                <a:defRPr/>
              </a:pPr>
              <a:t>11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3E3A29DE-AFA9-D044-A27C-DBFAAAD1F6B6}" type="slidenum">
              <a:rPr lang="en-US" smtClean="0">
                <a:latin typeface="Times New Roman" charset="0"/>
              </a:rPr>
              <a:pPr>
                <a:defRPr/>
              </a:pPr>
              <a:t>12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7F701F30-FBFD-DB45-AF66-8CDAFD7ECFEC}" type="slidenum">
              <a:rPr lang="en-US" smtClean="0">
                <a:latin typeface="Times New Roman" charset="0"/>
              </a:rPr>
              <a:pPr>
                <a:defRPr/>
              </a:pPr>
              <a:t>13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C715F09C-A514-FE4E-8740-5316722C6DC4}" type="slidenum">
              <a:rPr lang="en-US" smtClean="0">
                <a:latin typeface="Times New Roman" charset="0"/>
              </a:rPr>
              <a:pPr>
                <a:defRPr/>
              </a:pPr>
              <a:t>14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550A3F8F-3029-504A-B0ED-0148283903B1}" type="slidenum">
              <a:rPr lang="en-US" smtClean="0">
                <a:latin typeface="Times New Roman" charset="0"/>
              </a:rPr>
              <a:pPr>
                <a:defRPr/>
              </a:pPr>
              <a:t>15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83192899-4EC4-524B-9B1B-180D5EBC803E}" type="slidenum">
              <a:rPr lang="en-US" smtClean="0">
                <a:latin typeface="Times New Roman" charset="0"/>
              </a:rPr>
              <a:pPr>
                <a:defRPr/>
              </a:pPr>
              <a:t>16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A0F3C29E-3854-4341-81BE-B78C5701A45B}" type="slidenum">
              <a:rPr lang="en-US" smtClean="0">
                <a:latin typeface="Times New Roman" charset="0"/>
              </a:rPr>
              <a:pPr>
                <a:defRPr/>
              </a:pPr>
              <a:t>17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AC5D4D75-22F0-8641-86C8-800CC95B623A}" type="slidenum">
              <a:rPr lang="en-US" smtClean="0">
                <a:latin typeface="Times New Roman" charset="0"/>
              </a:rPr>
              <a:pPr>
                <a:defRPr/>
              </a:pPr>
              <a:t>18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84740D9A-F30C-464C-9C6F-4BE1B9B73ACF}" type="slidenum">
              <a:rPr lang="en-US" smtClean="0">
                <a:latin typeface="Times New Roman" charset="0"/>
              </a:rPr>
              <a:pPr>
                <a:defRPr/>
              </a:pPr>
              <a:t>19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86CE8AEA-3F5E-214F-A1BF-EA4D759883BC}" type="slidenum">
              <a:rPr lang="en-US" smtClean="0">
                <a:latin typeface="Times New Roman" charset="0"/>
              </a:rPr>
              <a:pPr>
                <a:defRPr/>
              </a:pPr>
              <a:t>20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C7CA414A-E67F-5742-9A1E-4F66C53AEA82}" type="slidenum">
              <a:rPr lang="en-US" smtClean="0">
                <a:latin typeface="Times New Roman" charset="0"/>
              </a:rPr>
              <a:pPr>
                <a:defRPr/>
              </a:pPr>
              <a:t>3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E0FE5F46-2591-A64E-8B54-DDD8797D56A2}" type="slidenum">
              <a:rPr lang="en-US" smtClean="0">
                <a:latin typeface="Times New Roman" charset="0"/>
              </a:rPr>
              <a:pPr>
                <a:defRPr/>
              </a:pPr>
              <a:t>21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3370B718-DED0-2540-84E1-6A7756516BF1}" type="slidenum">
              <a:rPr lang="en-US" smtClean="0">
                <a:latin typeface="Times New Roman" charset="0"/>
              </a:rPr>
              <a:pPr>
                <a:defRPr/>
              </a:pPr>
              <a:t>22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9424B7D3-5E68-904E-9F3B-71F21986FE04}" type="slidenum">
              <a:rPr lang="en-US" smtClean="0">
                <a:latin typeface="Times New Roman" charset="0"/>
              </a:rPr>
              <a:pPr>
                <a:defRPr/>
              </a:pPr>
              <a:t>23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E101A617-7ADA-A64E-814D-2A00FFED8B52}" type="slidenum">
              <a:rPr lang="en-US" smtClean="0">
                <a:latin typeface="Times New Roman" charset="0"/>
              </a:rPr>
              <a:pPr>
                <a:defRPr/>
              </a:pPr>
              <a:t>24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8940C576-FFE9-1843-AF4E-1602D697ECE2}" type="slidenum">
              <a:rPr lang="en-US" smtClean="0">
                <a:latin typeface="Times New Roman" charset="0"/>
              </a:rPr>
              <a:pPr>
                <a:defRPr/>
              </a:pPr>
              <a:t>25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8ECCA6F7-E66F-B247-A2DF-20467EFB1EDB}" type="slidenum">
              <a:rPr lang="en-US" smtClean="0">
                <a:latin typeface="Times New Roman" charset="0"/>
              </a:rPr>
              <a:pPr>
                <a:defRPr/>
              </a:pPr>
              <a:t>26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29345B74-F6FB-C244-A657-AED991280B9B}" type="slidenum">
              <a:rPr lang="en-US" smtClean="0">
                <a:latin typeface="Times New Roman" charset="0"/>
              </a:rPr>
              <a:pPr>
                <a:defRPr/>
              </a:pPr>
              <a:t>27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2C76ADF6-AB64-0E45-9053-C7996BAA8C02}" type="slidenum">
              <a:rPr lang="en-US" smtClean="0">
                <a:latin typeface="Times New Roman" charset="0"/>
              </a:rPr>
              <a:pPr>
                <a:defRPr/>
              </a:pPr>
              <a:t>28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A9379217-3244-E842-A8BF-454471994688}" type="slidenum">
              <a:rPr lang="en-US" smtClean="0">
                <a:latin typeface="Times New Roman" charset="0"/>
              </a:rPr>
              <a:pPr>
                <a:defRPr/>
              </a:pPr>
              <a:t>29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20DF165F-D905-6541-97A3-622A76A28DFC}" type="slidenum">
              <a:rPr lang="en-US" smtClean="0">
                <a:latin typeface="Times New Roman" charset="0"/>
              </a:rPr>
              <a:pPr>
                <a:defRPr/>
              </a:pPr>
              <a:t>30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02971F83-9BEE-2C46-8959-615E53920DD7}" type="slidenum">
              <a:rPr lang="en-US" smtClean="0">
                <a:latin typeface="Times New Roman" charset="0"/>
              </a:rPr>
              <a:pPr>
                <a:defRPr/>
              </a:pPr>
              <a:t>4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4D3614EB-5819-364D-A81A-AFEED78A9F7C}" type="slidenum">
              <a:rPr lang="en-US" smtClean="0">
                <a:latin typeface="Times New Roman" charset="0"/>
              </a:rPr>
              <a:pPr>
                <a:defRPr/>
              </a:pPr>
              <a:t>31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F4A7FFA5-3D7F-5843-8706-3D10BE4D0614}" type="slidenum">
              <a:rPr lang="en-US" smtClean="0">
                <a:latin typeface="Times New Roman" charset="0"/>
              </a:rPr>
              <a:pPr>
                <a:defRPr/>
              </a:pPr>
              <a:t>32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7B45B211-B195-F643-8CB8-F2E2AB354F54}" type="slidenum">
              <a:rPr lang="en-US" smtClean="0">
                <a:latin typeface="Times New Roman" charset="0"/>
              </a:rPr>
              <a:pPr>
                <a:defRPr/>
              </a:pPr>
              <a:t>33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969C56A6-5EC3-4443-B31C-1419EFDCAFCC}" type="slidenum">
              <a:rPr lang="en-US" smtClean="0">
                <a:latin typeface="Times New Roman" charset="0"/>
              </a:rPr>
              <a:pPr>
                <a:defRPr/>
              </a:pPr>
              <a:t>34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B9787357-646B-1D41-AF98-20C0C3AF0FFD}" type="slidenum">
              <a:rPr lang="en-US" smtClean="0">
                <a:latin typeface="Times New Roman" charset="0"/>
              </a:rPr>
              <a:pPr>
                <a:defRPr/>
              </a:pPr>
              <a:t>35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FF0F50E0-F965-1942-BE28-CD11C3CFEF88}" type="slidenum">
              <a:rPr lang="en-US" smtClean="0">
                <a:latin typeface="Times New Roman" charset="0"/>
              </a:rPr>
              <a:pPr>
                <a:defRPr/>
              </a:pPr>
              <a:t>36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F888F129-B7B7-E345-AF85-CD6ECCB7D142}" type="slidenum">
              <a:rPr lang="en-US" smtClean="0">
                <a:latin typeface="Times New Roman" charset="0"/>
              </a:rPr>
              <a:pPr>
                <a:defRPr/>
              </a:pPr>
              <a:t>37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CD5E27-021E-054B-84DE-C100B224ED65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94931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E7893ABA-564B-C641-BE55-CD0903AF204C}" type="slidenum">
              <a:rPr lang="en-US" smtClean="0">
                <a:latin typeface="Times New Roman" charset="0"/>
              </a:rPr>
              <a:pPr>
                <a:defRPr/>
              </a:pPr>
              <a:t>46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AED006D3-7745-F44E-B942-1922EFC6FF09}" type="slidenum">
              <a:rPr lang="en-US" smtClean="0">
                <a:latin typeface="Times New Roman" charset="0"/>
              </a:rPr>
              <a:pPr>
                <a:defRPr/>
              </a:pPr>
              <a:t>47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5BEAD4EB-EF74-6849-BE06-F7C66DBC48E1}" type="slidenum">
              <a:rPr lang="en-US" smtClean="0">
                <a:latin typeface="Times New Roman" charset="0"/>
              </a:rPr>
              <a:pPr>
                <a:defRPr/>
              </a:pPr>
              <a:t>5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61EFB9AD-3DD7-6D49-873A-617A57BA5251}" type="slidenum">
              <a:rPr lang="en-US" smtClean="0">
                <a:latin typeface="Times New Roman" charset="0"/>
              </a:rPr>
              <a:pPr>
                <a:defRPr/>
              </a:pPr>
              <a:t>48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33F26244-8005-D541-A87D-C8B0593B5B18}" type="slidenum">
              <a:rPr lang="en-US" smtClean="0">
                <a:latin typeface="Times New Roman" charset="0"/>
              </a:rPr>
              <a:pPr>
                <a:defRPr/>
              </a:pPr>
              <a:t>49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EDD966A1-1D8B-FD43-8877-D68A7C95CBBB}" type="slidenum">
              <a:rPr lang="en-US" smtClean="0">
                <a:latin typeface="Times New Roman" charset="0"/>
              </a:rPr>
              <a:pPr>
                <a:defRPr/>
              </a:pPr>
              <a:t>50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1FB98862-CCE3-5F4F-B596-A6B08F694823}" type="slidenum">
              <a:rPr lang="en-US" smtClean="0">
                <a:latin typeface="Times New Roman" charset="0"/>
              </a:rPr>
              <a:pPr>
                <a:defRPr/>
              </a:pPr>
              <a:t>51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1FB98862-CCE3-5F4F-B596-A6B08F694823}" type="slidenum">
              <a:rPr lang="en-US" smtClean="0">
                <a:latin typeface="Times New Roman" charset="0"/>
              </a:rPr>
              <a:pPr>
                <a:defRPr/>
              </a:pPr>
              <a:t>52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3D203BAE-2A03-E442-A1FF-94B6EE53EDEF}" type="slidenum">
              <a:rPr lang="en-US" smtClean="0">
                <a:latin typeface="Times New Roman" charset="0"/>
              </a:rPr>
              <a:pPr>
                <a:defRPr/>
              </a:pPr>
              <a:t>53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BAE2FBAA-B307-A649-A8FA-CAD53D6EF685}" type="slidenum">
              <a:rPr lang="en-US" smtClean="0">
                <a:latin typeface="Times New Roman" charset="0"/>
              </a:rPr>
              <a:pPr>
                <a:defRPr/>
              </a:pPr>
              <a:t>54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093E3C7B-2927-374C-8517-4A0B7CE73961}" type="slidenum">
              <a:rPr lang="en-US" smtClean="0">
                <a:latin typeface="Times New Roman" charset="0"/>
              </a:rPr>
              <a:pPr>
                <a:defRPr/>
              </a:pPr>
              <a:t>55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2051B1AB-8823-974A-B45E-8CB1A3769EDC}" type="slidenum">
              <a:rPr lang="en-US" smtClean="0">
                <a:latin typeface="Times New Roman" charset="0"/>
              </a:rPr>
              <a:pPr>
                <a:defRPr/>
              </a:pPr>
              <a:t>56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659AD2B9-3611-9B42-8DC1-EC186A582AA2}" type="slidenum">
              <a:rPr lang="en-US" smtClean="0">
                <a:latin typeface="Times New Roman" charset="0"/>
              </a:rPr>
              <a:pPr>
                <a:defRPr/>
              </a:pPr>
              <a:t>57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BB718FBB-1C04-4B4F-A933-2D61F51C2281}" type="slidenum">
              <a:rPr lang="en-US" smtClean="0">
                <a:latin typeface="Times New Roman" charset="0"/>
              </a:rPr>
              <a:pPr>
                <a:defRPr/>
              </a:pPr>
              <a:t>6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52D1ED63-99DF-1446-BB47-4587931CC806}" type="slidenum">
              <a:rPr lang="en-US" smtClean="0">
                <a:latin typeface="Times New Roman" charset="0"/>
              </a:rPr>
              <a:pPr>
                <a:defRPr/>
              </a:pPr>
              <a:t>58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5802510A-8295-5A48-B336-0633D29264CC}" type="slidenum">
              <a:rPr lang="en-US" smtClean="0">
                <a:latin typeface="Times New Roman" charset="0"/>
              </a:rPr>
              <a:pPr>
                <a:defRPr/>
              </a:pPr>
              <a:t>59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1D793E18-694A-834A-BF6B-4EEA1AA55A02}" type="slidenum">
              <a:rPr lang="en-US" smtClean="0">
                <a:latin typeface="Times New Roman" charset="0"/>
              </a:rPr>
              <a:pPr>
                <a:defRPr/>
              </a:pPr>
              <a:t>60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1B9E52AD-7616-4443-8F4E-8EBD04325A81}" type="slidenum">
              <a:rPr lang="en-US" smtClean="0">
                <a:latin typeface="Times New Roman" charset="0"/>
              </a:rPr>
              <a:pPr>
                <a:defRPr/>
              </a:pPr>
              <a:t>61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7B654DFF-FBBA-5345-9626-7694D9606538}" type="slidenum">
              <a:rPr lang="en-US" smtClean="0">
                <a:latin typeface="Times New Roman" charset="0"/>
              </a:rPr>
              <a:pPr>
                <a:defRPr/>
              </a:pPr>
              <a:t>62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5313308C-18B6-5D4C-8F75-27694098E2A5}" type="slidenum">
              <a:rPr lang="en-US" smtClean="0">
                <a:latin typeface="Times New Roman" charset="0"/>
              </a:rPr>
              <a:pPr>
                <a:defRPr/>
              </a:pPr>
              <a:t>63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03194026-75DA-3C4C-8DC6-5C00E6E5DAE8}" type="slidenum">
              <a:rPr lang="en-US" smtClean="0">
                <a:latin typeface="Times New Roman" charset="0"/>
              </a:rPr>
              <a:pPr>
                <a:defRPr/>
              </a:pPr>
              <a:t>64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38E552CE-7642-8349-9C36-E5E9CDF349CB}" type="slidenum">
              <a:rPr lang="en-US" smtClean="0">
                <a:latin typeface="Times New Roman" charset="0"/>
              </a:rPr>
              <a:pPr>
                <a:defRPr/>
              </a:pPr>
              <a:t>65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381FB907-2C4B-7D4F-87DD-C190997FB8CA}" type="slidenum">
              <a:rPr lang="en-US" smtClean="0">
                <a:latin typeface="Times New Roman" charset="0"/>
              </a:rPr>
              <a:pPr>
                <a:defRPr/>
              </a:pPr>
              <a:t>66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B04F6E55-C848-6B4C-B4FA-0242C1CED654}" type="slidenum">
              <a:rPr lang="en-US" smtClean="0">
                <a:latin typeface="Times New Roman" charset="0"/>
              </a:rPr>
              <a:pPr>
                <a:defRPr/>
              </a:pPr>
              <a:t>67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0113D69F-0AFE-DC42-AA21-2D2004DBB32C}" type="slidenum">
              <a:rPr lang="en-US" smtClean="0">
                <a:latin typeface="Times New Roman" charset="0"/>
              </a:rPr>
              <a:pPr>
                <a:defRPr/>
              </a:pPr>
              <a:t>7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E2DC6CAE-7D7D-B946-87B0-0426C35FA86D}" type="slidenum">
              <a:rPr lang="en-US" smtClean="0">
                <a:latin typeface="Times New Roman" charset="0"/>
              </a:rPr>
              <a:pPr>
                <a:defRPr/>
              </a:pPr>
              <a:t>68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8D568F8E-AB2D-134F-A83A-B57185FD7AE3}" type="slidenum">
              <a:rPr lang="en-US" smtClean="0">
                <a:latin typeface="Times New Roman" charset="0"/>
              </a:rPr>
              <a:pPr>
                <a:defRPr/>
              </a:pPr>
              <a:t>69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860E5932-062E-0F42-ABBE-8F6764CB5ED6}" type="slidenum">
              <a:rPr lang="en-US" smtClean="0">
                <a:latin typeface="Times New Roman" charset="0"/>
              </a:rPr>
              <a:pPr>
                <a:defRPr/>
              </a:pPr>
              <a:t>70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A49652CB-C368-DE42-93EF-F7F70FE80417}" type="slidenum">
              <a:rPr lang="en-US" smtClean="0">
                <a:latin typeface="Times New Roman" charset="0"/>
              </a:rPr>
              <a:pPr>
                <a:defRPr/>
              </a:pPr>
              <a:t>71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E9835B00-90FA-AA4F-8D11-49C5B2D7ACAB}" type="slidenum">
              <a:rPr lang="en-US" smtClean="0">
                <a:latin typeface="Times New Roman" charset="0"/>
              </a:rPr>
              <a:pPr>
                <a:defRPr/>
              </a:pPr>
              <a:t>73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A6C01862-5782-BB43-ADCE-4BC0A1F7BC06}" type="slidenum">
              <a:rPr lang="en-US" smtClean="0">
                <a:latin typeface="Times New Roman" charset="0"/>
              </a:rPr>
              <a:pPr>
                <a:defRPr/>
              </a:pPr>
              <a:t>74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DA06D041-A41A-7848-8995-37F8B8F7A1D7}" type="slidenum">
              <a:rPr lang="en-US" smtClean="0">
                <a:latin typeface="Times New Roman" charset="0"/>
              </a:rPr>
              <a:pPr>
                <a:defRPr/>
              </a:pPr>
              <a:t>75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90D5661B-0D07-6142-99FF-5BA62A16BC0B}" type="slidenum">
              <a:rPr lang="en-US" smtClean="0">
                <a:latin typeface="Times New Roman" charset="0"/>
              </a:rPr>
              <a:pPr>
                <a:defRPr/>
              </a:pPr>
              <a:t>8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5D3DD504-8246-6C49-8722-28D2830E7437}" type="slidenum">
              <a:rPr lang="en-US" smtClean="0">
                <a:latin typeface="Times New Roman" charset="0"/>
              </a:rPr>
              <a:pPr>
                <a:defRPr/>
              </a:pPr>
              <a:t>9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defTabSz="9652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fld id="{3E358CB3-0175-5F44-B9F8-31B41F72D93C}" type="slidenum">
              <a:rPr lang="en-US" smtClean="0">
                <a:latin typeface="Times New Roman" charset="0"/>
              </a:rPr>
              <a:pPr>
                <a:defRPr/>
              </a:pPr>
              <a:t>10</a:t>
            </a:fld>
            <a:endParaRPr lang="en-US" dirty="0" smtClean="0">
              <a:latin typeface="Times New Roman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5532438" y="6467475"/>
            <a:ext cx="2895600" cy="2873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Network Layer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24850" y="6462713"/>
            <a:ext cx="676275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4-</a:t>
            </a:r>
            <a:fld id="{7EFC9773-7379-5049-A6C9-0C8EEEC5C5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134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6763" y="6400800"/>
            <a:ext cx="3862387" cy="3222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Wireless, Mobile Networks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162925" y="6400800"/>
            <a:ext cx="676275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6-</a:t>
            </a:r>
            <a:fld id="{294CE9D3-78A7-3649-814C-94A8540821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339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6763" y="6400800"/>
            <a:ext cx="3862387" cy="3222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Wireless, Mobile Networks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162925" y="6400800"/>
            <a:ext cx="676275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6-</a:t>
            </a:r>
            <a:fld id="{B4F68F87-111A-CE43-9673-05D8A727CB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359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6763" y="6400800"/>
            <a:ext cx="3862387" cy="3222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Wireless, Mobile Networks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162925" y="6400800"/>
            <a:ext cx="676275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6-</a:t>
            </a:r>
            <a:fld id="{69A14EDC-311E-EF4A-B1E3-0A4ECBD937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089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576763" y="6400800"/>
            <a:ext cx="3862387" cy="3222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Wireless, Mobile Networks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162925" y="6400800"/>
            <a:ext cx="676275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6-</a:t>
            </a:r>
            <a:fld id="{2B563CA9-DC36-0F41-8F18-C448448A32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577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7772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lr>
          <a:srgbClr val="000099"/>
        </a:buClr>
        <a:buSzPct val="100000"/>
        <a:buFont typeface="Wingdings" charset="2"/>
        <a:buChar char="§"/>
        <a:defRPr sz="28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lr>
          <a:srgbClr val="000099"/>
        </a:buClr>
        <a:buFont typeface="Arial"/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Comic Sans MS" pitchFamily="66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-109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6.bin"/><Relationship Id="rId12" Type="http://schemas.openxmlformats.org/officeDocument/2006/relationships/oleObject" Target="../embeddings/oleObject7.bin"/><Relationship Id="rId13" Type="http://schemas.openxmlformats.org/officeDocument/2006/relationships/oleObject" Target="../embeddings/oleObject8.bin"/><Relationship Id="rId14" Type="http://schemas.openxmlformats.org/officeDocument/2006/relationships/oleObject" Target="../embeddings/oleObject9.bin"/><Relationship Id="rId15" Type="http://schemas.openxmlformats.org/officeDocument/2006/relationships/oleObject" Target="../embeddings/oleObject10.bin"/><Relationship Id="rId16" Type="http://schemas.openxmlformats.org/officeDocument/2006/relationships/image" Target="../media/image23.png"/><Relationship Id="rId17" Type="http://schemas.openxmlformats.org/officeDocument/2006/relationships/image" Target="../media/image24.png"/><Relationship Id="rId18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9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32.w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33.wmf"/><Relationship Id="rId8" Type="http://schemas.openxmlformats.org/officeDocument/2006/relationships/oleObject" Target="../embeddings/oleObject3.bin"/><Relationship Id="rId9" Type="http://schemas.openxmlformats.org/officeDocument/2006/relationships/oleObject" Target="../embeddings/oleObject4.bin"/><Relationship Id="rId10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34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0.png"/><Relationship Id="rId1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38.png"/><Relationship Id="rId10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19.png"/><Relationship Id="rId6" Type="http://schemas.openxmlformats.org/officeDocument/2006/relationships/image" Target="../media/image45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19.png"/><Relationship Id="rId6" Type="http://schemas.openxmlformats.org/officeDocument/2006/relationships/image" Target="../media/image45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5.png"/><Relationship Id="rId12" Type="http://schemas.openxmlformats.org/officeDocument/2006/relationships/image" Target="../media/image16.png"/><Relationship Id="rId13" Type="http://schemas.openxmlformats.org/officeDocument/2006/relationships/image" Target="../media/image17.png"/><Relationship Id="rId14" Type="http://schemas.openxmlformats.org/officeDocument/2006/relationships/image" Target="../media/image18.png"/><Relationship Id="rId15" Type="http://schemas.openxmlformats.org/officeDocument/2006/relationships/image" Target="../media/image6.png"/><Relationship Id="rId16" Type="http://schemas.openxmlformats.org/officeDocument/2006/relationships/image" Target="../media/image7.png"/><Relationship Id="rId17" Type="http://schemas.openxmlformats.org/officeDocument/2006/relationships/image" Target="../media/image46.png"/><Relationship Id="rId18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wmf"/><Relationship Id="rId5" Type="http://schemas.openxmlformats.org/officeDocument/2006/relationships/image" Target="../media/image3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wmf"/><Relationship Id="rId5" Type="http://schemas.openxmlformats.org/officeDocument/2006/relationships/image" Target="../media/image3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20" Type="http://schemas.openxmlformats.org/officeDocument/2006/relationships/image" Target="../media/image21.png"/><Relationship Id="rId21" Type="http://schemas.openxmlformats.org/officeDocument/2006/relationships/image" Target="../media/image22.png"/><Relationship Id="rId22" Type="http://schemas.openxmlformats.org/officeDocument/2006/relationships/image" Target="../media/image23.png"/><Relationship Id="rId23" Type="http://schemas.openxmlformats.org/officeDocument/2006/relationships/image" Target="../media/image24.png"/><Relationship Id="rId24" Type="http://schemas.openxmlformats.org/officeDocument/2006/relationships/image" Target="../media/image25.png"/><Relationship Id="rId25" Type="http://schemas.openxmlformats.org/officeDocument/2006/relationships/image" Target="../media/image26.png"/><Relationship Id="rId26" Type="http://schemas.openxmlformats.org/officeDocument/2006/relationships/image" Target="../media/image3.png"/><Relationship Id="rId10" Type="http://schemas.openxmlformats.org/officeDocument/2006/relationships/image" Target="../media/image11.png"/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16.png"/><Relationship Id="rId16" Type="http://schemas.openxmlformats.org/officeDocument/2006/relationships/image" Target="../media/image17.png"/><Relationship Id="rId17" Type="http://schemas.openxmlformats.org/officeDocument/2006/relationships/image" Target="../media/image18.png"/><Relationship Id="rId18" Type="http://schemas.openxmlformats.org/officeDocument/2006/relationships/image" Target="../media/image19.png"/><Relationship Id="rId19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7.png"/><Relationship Id="rId5" Type="http://schemas.openxmlformats.org/officeDocument/2006/relationships/image" Target="../media/image48.wmf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8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27.png"/><Relationship Id="rId5" Type="http://schemas.openxmlformats.org/officeDocument/2006/relationships/image" Target="../media/image54.png"/><Relationship Id="rId6" Type="http://schemas.openxmlformats.org/officeDocument/2006/relationships/image" Target="../media/image56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20" Type="http://schemas.openxmlformats.org/officeDocument/2006/relationships/image" Target="../media/image21.png"/><Relationship Id="rId21" Type="http://schemas.openxmlformats.org/officeDocument/2006/relationships/image" Target="../media/image22.png"/><Relationship Id="rId22" Type="http://schemas.openxmlformats.org/officeDocument/2006/relationships/image" Target="../media/image23.png"/><Relationship Id="rId23" Type="http://schemas.openxmlformats.org/officeDocument/2006/relationships/image" Target="../media/image24.png"/><Relationship Id="rId24" Type="http://schemas.openxmlformats.org/officeDocument/2006/relationships/image" Target="../media/image25.png"/><Relationship Id="rId25" Type="http://schemas.openxmlformats.org/officeDocument/2006/relationships/image" Target="../media/image26.png"/><Relationship Id="rId26" Type="http://schemas.openxmlformats.org/officeDocument/2006/relationships/image" Target="../media/image27.png"/><Relationship Id="rId27" Type="http://schemas.openxmlformats.org/officeDocument/2006/relationships/image" Target="../media/image28.png"/><Relationship Id="rId28" Type="http://schemas.openxmlformats.org/officeDocument/2006/relationships/image" Target="../media/image29.png"/><Relationship Id="rId29" Type="http://schemas.openxmlformats.org/officeDocument/2006/relationships/image" Target="../media/image30.png"/><Relationship Id="rId30" Type="http://schemas.openxmlformats.org/officeDocument/2006/relationships/image" Target="../media/image3.png"/><Relationship Id="rId10" Type="http://schemas.openxmlformats.org/officeDocument/2006/relationships/image" Target="../media/image11.png"/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16.png"/><Relationship Id="rId16" Type="http://schemas.openxmlformats.org/officeDocument/2006/relationships/image" Target="../media/image17.png"/><Relationship Id="rId17" Type="http://schemas.openxmlformats.org/officeDocument/2006/relationships/image" Target="../media/image18.png"/><Relationship Id="rId18" Type="http://schemas.openxmlformats.org/officeDocument/2006/relationships/image" Target="../media/image19.png"/><Relationship Id="rId19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55.png"/><Relationship Id="rId5" Type="http://schemas.openxmlformats.org/officeDocument/2006/relationships/image" Target="../media/image54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55.png"/><Relationship Id="rId5" Type="http://schemas.openxmlformats.org/officeDocument/2006/relationships/image" Target="../media/image54.png"/><Relationship Id="rId6" Type="http://schemas.openxmlformats.org/officeDocument/2006/relationships/image" Target="../media/image60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55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27.png"/><Relationship Id="rId6" Type="http://schemas.openxmlformats.org/officeDocument/2006/relationships/image" Target="../media/image65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20" Type="http://schemas.openxmlformats.org/officeDocument/2006/relationships/image" Target="../media/image21.png"/><Relationship Id="rId21" Type="http://schemas.openxmlformats.org/officeDocument/2006/relationships/image" Target="../media/image22.png"/><Relationship Id="rId22" Type="http://schemas.openxmlformats.org/officeDocument/2006/relationships/image" Target="../media/image23.png"/><Relationship Id="rId23" Type="http://schemas.openxmlformats.org/officeDocument/2006/relationships/image" Target="../media/image24.png"/><Relationship Id="rId24" Type="http://schemas.openxmlformats.org/officeDocument/2006/relationships/image" Target="../media/image25.png"/><Relationship Id="rId25" Type="http://schemas.openxmlformats.org/officeDocument/2006/relationships/image" Target="../media/image26.png"/><Relationship Id="rId26" Type="http://schemas.openxmlformats.org/officeDocument/2006/relationships/image" Target="../media/image31.png"/><Relationship Id="rId27" Type="http://schemas.openxmlformats.org/officeDocument/2006/relationships/image" Target="../media/image3.png"/><Relationship Id="rId10" Type="http://schemas.openxmlformats.org/officeDocument/2006/relationships/image" Target="../media/image11.png"/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16.png"/><Relationship Id="rId16" Type="http://schemas.openxmlformats.org/officeDocument/2006/relationships/image" Target="../media/image17.png"/><Relationship Id="rId17" Type="http://schemas.openxmlformats.org/officeDocument/2006/relationships/image" Target="../media/image18.png"/><Relationship Id="rId18" Type="http://schemas.openxmlformats.org/officeDocument/2006/relationships/image" Target="../media/image19.png"/><Relationship Id="rId19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7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4" Type="http://schemas.openxmlformats.org/officeDocument/2006/relationships/oleObject" Target="../embeddings/oleObject11.bin"/><Relationship Id="rId5" Type="http://schemas.openxmlformats.org/officeDocument/2006/relationships/image" Target="../media/image32.wmf"/><Relationship Id="rId6" Type="http://schemas.openxmlformats.org/officeDocument/2006/relationships/oleObject" Target="../embeddings/oleObject12.bin"/><Relationship Id="rId7" Type="http://schemas.openxmlformats.org/officeDocument/2006/relationships/image" Target="../media/image33.wmf"/><Relationship Id="rId8" Type="http://schemas.openxmlformats.org/officeDocument/2006/relationships/image" Target="../media/image3.png"/><Relationship Id="rId9" Type="http://schemas.openxmlformats.org/officeDocument/2006/relationships/image" Target="../media/image74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4" Type="http://schemas.openxmlformats.org/officeDocument/2006/relationships/oleObject" Target="../embeddings/oleObject13.bin"/><Relationship Id="rId5" Type="http://schemas.openxmlformats.org/officeDocument/2006/relationships/image" Target="../media/image75.wmf"/><Relationship Id="rId6" Type="http://schemas.openxmlformats.org/officeDocument/2006/relationships/image" Target="../media/image3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wmf"/><Relationship Id="rId5" Type="http://schemas.openxmlformats.org/officeDocument/2006/relationships/image" Target="../media/image76.wmf"/><Relationship Id="rId6" Type="http://schemas.openxmlformats.org/officeDocument/2006/relationships/image" Target="../media/image3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48.wmf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20" Type="http://schemas.openxmlformats.org/officeDocument/2006/relationships/image" Target="../media/image21.png"/><Relationship Id="rId21" Type="http://schemas.openxmlformats.org/officeDocument/2006/relationships/image" Target="../media/image22.png"/><Relationship Id="rId22" Type="http://schemas.openxmlformats.org/officeDocument/2006/relationships/image" Target="../media/image23.png"/><Relationship Id="rId23" Type="http://schemas.openxmlformats.org/officeDocument/2006/relationships/image" Target="../media/image24.png"/><Relationship Id="rId24" Type="http://schemas.openxmlformats.org/officeDocument/2006/relationships/image" Target="../media/image25.png"/><Relationship Id="rId25" Type="http://schemas.openxmlformats.org/officeDocument/2006/relationships/image" Target="../media/image26.png"/><Relationship Id="rId26" Type="http://schemas.openxmlformats.org/officeDocument/2006/relationships/image" Target="../media/image3.png"/><Relationship Id="rId10" Type="http://schemas.openxmlformats.org/officeDocument/2006/relationships/image" Target="../media/image11.png"/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16.png"/><Relationship Id="rId16" Type="http://schemas.openxmlformats.org/officeDocument/2006/relationships/image" Target="../media/image17.png"/><Relationship Id="rId17" Type="http://schemas.openxmlformats.org/officeDocument/2006/relationships/image" Target="../media/image18.png"/><Relationship Id="rId18" Type="http://schemas.openxmlformats.org/officeDocument/2006/relationships/image" Target="../media/image19.png"/><Relationship Id="rId19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4" Type="http://schemas.openxmlformats.org/officeDocument/2006/relationships/image" Target="../media/image76.wmf"/><Relationship Id="rId5" Type="http://schemas.openxmlformats.org/officeDocument/2006/relationships/image" Target="../media/image3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6.wmf"/><Relationship Id="rId5" Type="http://schemas.openxmlformats.org/officeDocument/2006/relationships/image" Target="../media/image48.wmf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8.wmf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20" Type="http://schemas.openxmlformats.org/officeDocument/2006/relationships/image" Target="../media/image21.png"/><Relationship Id="rId21" Type="http://schemas.openxmlformats.org/officeDocument/2006/relationships/image" Target="../media/image22.png"/><Relationship Id="rId22" Type="http://schemas.openxmlformats.org/officeDocument/2006/relationships/image" Target="../media/image23.png"/><Relationship Id="rId23" Type="http://schemas.openxmlformats.org/officeDocument/2006/relationships/image" Target="../media/image24.png"/><Relationship Id="rId24" Type="http://schemas.openxmlformats.org/officeDocument/2006/relationships/image" Target="../media/image25.png"/><Relationship Id="rId25" Type="http://schemas.openxmlformats.org/officeDocument/2006/relationships/image" Target="../media/image26.png"/><Relationship Id="rId26" Type="http://schemas.openxmlformats.org/officeDocument/2006/relationships/image" Target="../media/image3.png"/><Relationship Id="rId10" Type="http://schemas.openxmlformats.org/officeDocument/2006/relationships/image" Target="../media/image11.png"/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16.png"/><Relationship Id="rId16" Type="http://schemas.openxmlformats.org/officeDocument/2006/relationships/image" Target="../media/image17.png"/><Relationship Id="rId17" Type="http://schemas.openxmlformats.org/officeDocument/2006/relationships/image" Target="../media/image18.png"/><Relationship Id="rId18" Type="http://schemas.openxmlformats.org/officeDocument/2006/relationships/image" Target="../media/image19.png"/><Relationship Id="rId19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4"/>
          <p:cNvSpPr>
            <a:spLocks noChangeArrowheads="1"/>
          </p:cNvSpPr>
          <p:nvPr/>
        </p:nvSpPr>
        <p:spPr bwMode="auto">
          <a:xfrm>
            <a:off x="5608638" y="3489325"/>
            <a:ext cx="3260725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lnSpc>
                <a:spcPts val="3063"/>
              </a:lnSpc>
            </a:pPr>
            <a:r>
              <a:rPr lang="en-US" sz="2800" i="1" dirty="0">
                <a:solidFill>
                  <a:srgbClr val="008000"/>
                </a:solidFill>
                <a:cs typeface="Arial" charset="0"/>
              </a:rPr>
              <a:t>Computer Networking: A Top Down </a:t>
            </a:r>
            <a:r>
              <a:rPr lang="en-US" sz="2800" i="1" dirty="0" smtClean="0">
                <a:solidFill>
                  <a:srgbClr val="008000"/>
                </a:solidFill>
                <a:cs typeface="Arial" charset="0"/>
              </a:rPr>
              <a:t>Approach </a:t>
            </a:r>
            <a:r>
              <a:rPr lang="en-US" sz="2800" dirty="0">
                <a:solidFill>
                  <a:srgbClr val="008000"/>
                </a:solidFill>
                <a:cs typeface="Arial" charset="0"/>
              </a:rPr>
              <a:t/>
            </a:r>
            <a:br>
              <a:rPr lang="en-US" sz="2800" dirty="0">
                <a:solidFill>
                  <a:srgbClr val="008000"/>
                </a:solidFill>
                <a:cs typeface="Arial" charset="0"/>
              </a:rPr>
            </a:br>
            <a:endParaRPr lang="en-US" sz="2000" dirty="0">
              <a:solidFill>
                <a:srgbClr val="008000"/>
              </a:solidFill>
              <a:cs typeface="Arial" charset="0"/>
            </a:endParaRPr>
          </a:p>
        </p:txBody>
      </p:sp>
      <p:sp>
        <p:nvSpPr>
          <p:cNvPr id="40962" name="Text Box 6"/>
          <p:cNvSpPr txBox="1">
            <a:spLocks noChangeArrowheads="1"/>
          </p:cNvSpPr>
          <p:nvPr/>
        </p:nvSpPr>
        <p:spPr bwMode="auto">
          <a:xfrm>
            <a:off x="369888" y="3241675"/>
            <a:ext cx="5378450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/>
              <a:t>A note on the use of these Powerpoint slides:</a:t>
            </a:r>
          </a:p>
          <a:p>
            <a:r>
              <a:rPr lang="en-US" sz="1200" dirty="0"/>
              <a:t>We</a:t>
            </a:r>
            <a:r>
              <a:rPr lang="ja-JP" altLang="en-US" sz="1200" dirty="0"/>
              <a:t>’</a:t>
            </a:r>
            <a:r>
              <a:rPr lang="en-US" altLang="ja-JP" sz="1200" dirty="0"/>
              <a:t>re making these slides freely available to all (faculty, students, readers). They’re in PowerPoint form so you see the animations; and can add, modify, and delete slides  (including this one) and slide content to suit your needs. They obviously represent a </a:t>
            </a:r>
            <a:r>
              <a:rPr lang="en-US" altLang="ja-JP" sz="1200" i="1" dirty="0"/>
              <a:t>lot</a:t>
            </a:r>
            <a:r>
              <a:rPr lang="en-US" altLang="ja-JP" sz="1200" dirty="0"/>
              <a:t> of work on our part. In return for use, we only ask the following:</a:t>
            </a:r>
          </a:p>
          <a:p>
            <a:pPr>
              <a:lnSpc>
                <a:spcPct val="85000"/>
              </a:lnSpc>
            </a:pPr>
            <a:endParaRPr lang="en-US" sz="1400" dirty="0"/>
          </a:p>
        </p:txBody>
      </p:sp>
      <p:sp>
        <p:nvSpPr>
          <p:cNvPr id="29702" name="Text Box 7"/>
          <p:cNvSpPr txBox="1">
            <a:spLocks noChangeArrowheads="1"/>
          </p:cNvSpPr>
          <p:nvPr/>
        </p:nvSpPr>
        <p:spPr bwMode="auto">
          <a:xfrm>
            <a:off x="390525" y="4370388"/>
            <a:ext cx="5378450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en-US" sz="1400" dirty="0" smtClean="0">
              <a:latin typeface="Gill Sans MT" charset="0"/>
            </a:endParaRPr>
          </a:p>
          <a:p>
            <a:pPr marL="231775" indent="-1778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1200" dirty="0" smtClean="0"/>
              <a:t>If you use these slides (e.g., in a class) that you mention their source (after all, we</a:t>
            </a:r>
            <a:r>
              <a:rPr lang="ja-JP" altLang="en-US" sz="1200" dirty="0" smtClean="0"/>
              <a:t>’</a:t>
            </a:r>
            <a:r>
              <a:rPr lang="en-US" altLang="ja-JP" sz="1200" dirty="0" smtClean="0"/>
              <a:t>d like people to use our book!)</a:t>
            </a:r>
          </a:p>
          <a:p>
            <a:pPr marL="231775" indent="-1778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1200" dirty="0" smtClean="0"/>
              <a:t>If you post any slides on a www site, that you note that they are adapted from (or perhaps identical to) our slides, and note our copyright of this material.</a:t>
            </a:r>
          </a:p>
          <a:p>
            <a:pPr>
              <a:buClr>
                <a:schemeClr val="accent2"/>
              </a:buClr>
              <a:buFont typeface="Wingdings" charset="0"/>
              <a:buChar char="q"/>
              <a:defRPr/>
            </a:pPr>
            <a:endParaRPr lang="en-US" sz="1200" dirty="0" smtClean="0"/>
          </a:p>
          <a:p>
            <a:pPr>
              <a:lnSpc>
                <a:spcPct val="85000"/>
              </a:lnSpc>
              <a:buClr>
                <a:schemeClr val="accent2"/>
              </a:buClr>
              <a:buFont typeface="Wingdings" charset="0"/>
              <a:buNone/>
              <a:defRPr/>
            </a:pPr>
            <a:r>
              <a:rPr lang="en-US" sz="1200" dirty="0" smtClean="0"/>
              <a:t>Thanks and enjoy!  JFK/KWR</a:t>
            </a:r>
          </a:p>
          <a:p>
            <a:pPr>
              <a:lnSpc>
                <a:spcPct val="85000"/>
              </a:lnSpc>
              <a:defRPr/>
            </a:pPr>
            <a:endParaRPr lang="en-US" sz="1200" dirty="0" smtClean="0"/>
          </a:p>
          <a:p>
            <a:pPr>
              <a:defRPr/>
            </a:pPr>
            <a:r>
              <a:rPr lang="en-US" sz="1200" dirty="0" smtClean="0"/>
              <a:t>     All material copyright 1996-2016</a:t>
            </a:r>
          </a:p>
          <a:p>
            <a:pPr>
              <a:defRPr/>
            </a:pPr>
            <a:r>
              <a:rPr lang="en-US" sz="1200" dirty="0" smtClean="0"/>
              <a:t>     J.F Kurose and K.W. Ross, All Rights Reserved</a:t>
            </a:r>
          </a:p>
        </p:txBody>
      </p:sp>
      <p:pic>
        <p:nvPicPr>
          <p:cNvPr id="4096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6146800"/>
            <a:ext cx="187325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1" descr="kurose7e_cover_sma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238" y="325438"/>
            <a:ext cx="3087687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Rectangle 4"/>
          <p:cNvSpPr>
            <a:spLocks noChangeArrowheads="1"/>
          </p:cNvSpPr>
          <p:nvPr/>
        </p:nvSpPr>
        <p:spPr bwMode="auto">
          <a:xfrm>
            <a:off x="5634038" y="4510088"/>
            <a:ext cx="3260725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dirty="0">
                <a:solidFill>
                  <a:srgbClr val="008000"/>
                </a:solidFill>
                <a:cs typeface="Arial" charset="0"/>
              </a:rPr>
              <a:t>7</a:t>
            </a:r>
            <a:r>
              <a:rPr lang="en-US" baseline="30000" dirty="0">
                <a:solidFill>
                  <a:srgbClr val="008000"/>
                </a:solidFill>
                <a:cs typeface="Arial" charset="0"/>
              </a:rPr>
              <a:t>th</a:t>
            </a:r>
            <a:r>
              <a:rPr lang="en-US" dirty="0">
                <a:solidFill>
                  <a:srgbClr val="008000"/>
                </a:solidFill>
                <a:cs typeface="Arial" charset="0"/>
              </a:rPr>
              <a:t> edition </a:t>
            </a:r>
            <a:br>
              <a:rPr lang="en-US" dirty="0">
                <a:solidFill>
                  <a:srgbClr val="008000"/>
                </a:solidFill>
                <a:cs typeface="Arial" charset="0"/>
              </a:rPr>
            </a:br>
            <a:r>
              <a:rPr lang="en-US" dirty="0">
                <a:solidFill>
                  <a:srgbClr val="008000"/>
                </a:solidFill>
                <a:cs typeface="Arial" charset="0"/>
              </a:rPr>
              <a:t>Jim Kurose, Keith Ross</a:t>
            </a:r>
            <a:br>
              <a:rPr lang="en-US" dirty="0">
                <a:solidFill>
                  <a:srgbClr val="008000"/>
                </a:solidFill>
                <a:cs typeface="Arial" charset="0"/>
              </a:rPr>
            </a:br>
            <a:r>
              <a:rPr lang="en-US" sz="1400" dirty="0">
                <a:solidFill>
                  <a:srgbClr val="008000"/>
                </a:solidFill>
                <a:cs typeface="Arial" charset="0"/>
              </a:rPr>
              <a:t>Pearson/Addison Wesley</a:t>
            </a:r>
            <a:br>
              <a:rPr lang="en-US" sz="1400" dirty="0">
                <a:solidFill>
                  <a:srgbClr val="008000"/>
                </a:solidFill>
                <a:cs typeface="Arial" charset="0"/>
              </a:rPr>
            </a:br>
            <a:r>
              <a:rPr lang="en-US" sz="1400" dirty="0">
                <a:solidFill>
                  <a:srgbClr val="008000"/>
                </a:solidFill>
                <a:cs typeface="Arial" charset="0"/>
              </a:rPr>
              <a:t>April 2016</a:t>
            </a:r>
          </a:p>
        </p:txBody>
      </p:sp>
      <p:sp>
        <p:nvSpPr>
          <p:cNvPr id="40967" name="Rectangle 3"/>
          <p:cNvSpPr>
            <a:spLocks noChangeArrowheads="1"/>
          </p:cNvSpPr>
          <p:nvPr/>
        </p:nvSpPr>
        <p:spPr bwMode="auto">
          <a:xfrm>
            <a:off x="371475" y="715963"/>
            <a:ext cx="4808306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lnSpc>
                <a:spcPct val="85000"/>
              </a:lnSpc>
            </a:pPr>
            <a:r>
              <a:rPr lang="en-US" sz="4400" dirty="0">
                <a:solidFill>
                  <a:srgbClr val="000099"/>
                </a:solidFill>
                <a:latin typeface="Gill Sans MT" charset="0"/>
                <a:cs typeface="Arial" charset="0"/>
              </a:rPr>
              <a:t>Chapter 7</a:t>
            </a:r>
            <a:r>
              <a:rPr lang="en-US" sz="4800" dirty="0">
                <a:solidFill>
                  <a:srgbClr val="000099"/>
                </a:solidFill>
                <a:latin typeface="Gill Sans MT" charset="0"/>
                <a:cs typeface="Arial" charset="0"/>
              </a:rPr>
              <a:t/>
            </a:r>
            <a:br>
              <a:rPr lang="en-US" sz="4800" dirty="0">
                <a:solidFill>
                  <a:srgbClr val="000099"/>
                </a:solidFill>
                <a:latin typeface="Gill Sans MT" charset="0"/>
                <a:cs typeface="Arial" charset="0"/>
              </a:rPr>
            </a:br>
            <a:r>
              <a:rPr lang="en-US" sz="4400" dirty="0" smtClean="0">
                <a:solidFill>
                  <a:srgbClr val="000099"/>
                </a:solidFill>
                <a:latin typeface="Gill Sans MT" charset="0"/>
                <a:cs typeface="Arial" charset="0"/>
              </a:rPr>
              <a:t>Wireless and</a:t>
            </a:r>
          </a:p>
          <a:p>
            <a:pPr eaLnBrk="1" hangingPunct="1">
              <a:lnSpc>
                <a:spcPct val="85000"/>
              </a:lnSpc>
            </a:pPr>
            <a:r>
              <a:rPr lang="en-US" sz="4400" dirty="0" smtClean="0">
                <a:solidFill>
                  <a:srgbClr val="000099"/>
                </a:solidFill>
                <a:latin typeface="Gill Sans MT" charset="0"/>
                <a:cs typeface="Arial" charset="0"/>
              </a:rPr>
              <a:t>Mobile Networks</a:t>
            </a:r>
            <a:endParaRPr lang="en-US" sz="4400" dirty="0">
              <a:solidFill>
                <a:srgbClr val="000099"/>
              </a:solidFill>
              <a:latin typeface="Gill Sans MT" charset="0"/>
              <a:cs typeface="Arial" charset="0"/>
            </a:endParaRPr>
          </a:p>
        </p:txBody>
      </p:sp>
      <p:pic>
        <p:nvPicPr>
          <p:cNvPr id="40968" name="Picture 9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2389188"/>
            <a:ext cx="3890962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1</a:t>
            </a:fld>
            <a:endParaRPr lang="en-US" sz="1200" dirty="0">
              <a:latin typeface="Tahoma" charset="0"/>
            </a:endParaRP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019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64"/>
          <p:cNvSpPr>
            <a:spLocks noChangeArrowheads="1"/>
          </p:cNvSpPr>
          <p:nvPr/>
        </p:nvSpPr>
        <p:spPr bwMode="auto">
          <a:xfrm>
            <a:off x="5484813" y="1557338"/>
            <a:ext cx="3346450" cy="3451225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0245" name="Rectangle 240"/>
          <p:cNvSpPr>
            <a:spLocks noChangeArrowheads="1"/>
          </p:cNvSpPr>
          <p:nvPr/>
        </p:nvSpPr>
        <p:spPr bwMode="auto">
          <a:xfrm>
            <a:off x="5562600" y="1384300"/>
            <a:ext cx="1752600" cy="317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400592" name="Group 208"/>
          <p:cNvGrpSpPr>
            <a:grpSpLocks/>
          </p:cNvGrpSpPr>
          <p:nvPr/>
        </p:nvGrpSpPr>
        <p:grpSpPr bwMode="auto">
          <a:xfrm>
            <a:off x="876300" y="1717675"/>
            <a:ext cx="1755775" cy="1625600"/>
            <a:chOff x="1824" y="1076"/>
            <a:chExt cx="1106" cy="1024"/>
          </a:xfrm>
        </p:grpSpPr>
        <p:sp>
          <p:nvSpPr>
            <p:cNvPr id="10291" name="Oval 209"/>
            <p:cNvSpPr>
              <a:spLocks noChangeArrowheads="1"/>
            </p:cNvSpPr>
            <p:nvPr/>
          </p:nvSpPr>
          <p:spPr bwMode="auto">
            <a:xfrm>
              <a:off x="1824" y="1076"/>
              <a:ext cx="1106" cy="1024"/>
            </a:xfrm>
            <a:prstGeom prst="ellipse">
              <a:avLst/>
            </a:prstGeom>
            <a:gradFill rotWithShape="1">
              <a:gsLst>
                <a:gs pos="0">
                  <a:srgbClr val="66CCFF"/>
                </a:gs>
                <a:gs pos="100000">
                  <a:srgbClr val="CCFFFF">
                    <a:alpha val="50998"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3333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33843" name="Group 210"/>
            <p:cNvGrpSpPr>
              <a:grpSpLocks/>
            </p:cNvGrpSpPr>
            <p:nvPr/>
          </p:nvGrpSpPr>
          <p:grpSpPr bwMode="auto">
            <a:xfrm>
              <a:off x="2204" y="1436"/>
              <a:ext cx="252" cy="288"/>
              <a:chOff x="2870" y="1518"/>
              <a:chExt cx="292" cy="320"/>
            </a:xfrm>
          </p:grpSpPr>
          <p:graphicFrame>
            <p:nvGraphicFramePr>
              <p:cNvPr id="33844" name="Object 211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2854" name="Clip" r:id="rId4" imgW="826829" imgH="840406" progId="MS_ClipArt_Gallery.2">
                      <p:embed/>
                    </p:oleObj>
                  </mc:Choice>
                  <mc:Fallback>
                    <p:oleObj name="Clip" r:id="rId4" imgW="826829" imgH="840406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3845" name="Object 212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2855" name="Clip" r:id="rId6" imgW="1268295" imgH="1199426" progId="MS_ClipArt_Gallery.2">
                      <p:embed/>
                    </p:oleObj>
                  </mc:Choice>
                  <mc:Fallback>
                    <p:oleObj name="Clip" r:id="rId6" imgW="1268295" imgH="1199426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0247" name="Rectangle 66"/>
          <p:cNvSpPr>
            <a:spLocks noChangeArrowheads="1"/>
          </p:cNvSpPr>
          <p:nvPr/>
        </p:nvSpPr>
        <p:spPr bwMode="auto">
          <a:xfrm>
            <a:off x="5537200" y="1362075"/>
            <a:ext cx="3149600" cy="257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400" dirty="0">
                <a:latin typeface="Gill Sans MT" charset="0"/>
                <a:cs typeface="+mn-cs"/>
              </a:rPr>
              <a:t>ad hoc mode</a:t>
            </a:r>
          </a:p>
          <a:p>
            <a:pPr marL="277813" indent="-277813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>
                <a:latin typeface="Gill Sans MT" charset="0"/>
                <a:cs typeface="+mn-cs"/>
              </a:rPr>
              <a:t>no base stations</a:t>
            </a:r>
          </a:p>
          <a:p>
            <a:pPr marL="277813" indent="-277813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>
                <a:latin typeface="Gill Sans MT" charset="0"/>
                <a:cs typeface="+mn-cs"/>
              </a:rPr>
              <a:t>nodes can only transmit to other nodes within link coverage</a:t>
            </a:r>
          </a:p>
          <a:p>
            <a:pPr marL="277813" indent="-277813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>
                <a:latin typeface="Gill Sans MT" charset="0"/>
                <a:cs typeface="+mn-cs"/>
              </a:rPr>
              <a:t>nodes organize themselves into a network: route among themselves</a:t>
            </a:r>
          </a:p>
        </p:txBody>
      </p:sp>
      <p:grpSp>
        <p:nvGrpSpPr>
          <p:cNvPr id="400521" name="Group 137"/>
          <p:cNvGrpSpPr>
            <a:grpSpLocks/>
          </p:cNvGrpSpPr>
          <p:nvPr/>
        </p:nvGrpSpPr>
        <p:grpSpPr bwMode="auto">
          <a:xfrm>
            <a:off x="2181225" y="3041650"/>
            <a:ext cx="1755775" cy="1625600"/>
            <a:chOff x="1824" y="1076"/>
            <a:chExt cx="1106" cy="1024"/>
          </a:xfrm>
        </p:grpSpPr>
        <p:sp>
          <p:nvSpPr>
            <p:cNvPr id="10287" name="Oval 138"/>
            <p:cNvSpPr>
              <a:spLocks noChangeArrowheads="1"/>
            </p:cNvSpPr>
            <p:nvPr/>
          </p:nvSpPr>
          <p:spPr bwMode="auto">
            <a:xfrm>
              <a:off x="1824" y="1076"/>
              <a:ext cx="1106" cy="1024"/>
            </a:xfrm>
            <a:prstGeom prst="ellipse">
              <a:avLst/>
            </a:prstGeom>
            <a:gradFill rotWithShape="1">
              <a:gsLst>
                <a:gs pos="0">
                  <a:srgbClr val="66CCFF"/>
                </a:gs>
                <a:gs pos="100000">
                  <a:srgbClr val="CCFFFF">
                    <a:alpha val="50998"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3333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33839" name="Group 139"/>
            <p:cNvGrpSpPr>
              <a:grpSpLocks/>
            </p:cNvGrpSpPr>
            <p:nvPr/>
          </p:nvGrpSpPr>
          <p:grpSpPr bwMode="auto">
            <a:xfrm>
              <a:off x="2204" y="1436"/>
              <a:ext cx="252" cy="288"/>
              <a:chOff x="2870" y="1518"/>
              <a:chExt cx="292" cy="320"/>
            </a:xfrm>
          </p:grpSpPr>
          <p:graphicFrame>
            <p:nvGraphicFramePr>
              <p:cNvPr id="33840" name="Object 140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2856" name="Clip" r:id="rId8" imgW="826829" imgH="840406" progId="MS_ClipArt_Gallery.2">
                      <p:embed/>
                    </p:oleObj>
                  </mc:Choice>
                  <mc:Fallback>
                    <p:oleObj name="Clip" r:id="rId8" imgW="826829" imgH="840406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3841" name="Object 141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2857" name="Clip" r:id="rId9" imgW="1268295" imgH="1199426" progId="MS_ClipArt_Gallery.2">
                      <p:embed/>
                    </p:oleObj>
                  </mc:Choice>
                  <mc:Fallback>
                    <p:oleObj name="Clip" r:id="rId9" imgW="1268295" imgH="1199426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00582" name="Group 198"/>
          <p:cNvGrpSpPr>
            <a:grpSpLocks/>
          </p:cNvGrpSpPr>
          <p:nvPr/>
        </p:nvGrpSpPr>
        <p:grpSpPr bwMode="auto">
          <a:xfrm>
            <a:off x="1933575" y="4765675"/>
            <a:ext cx="1755775" cy="1625600"/>
            <a:chOff x="1824" y="1076"/>
            <a:chExt cx="1106" cy="1024"/>
          </a:xfrm>
        </p:grpSpPr>
        <p:sp>
          <p:nvSpPr>
            <p:cNvPr id="10283" name="Oval 199"/>
            <p:cNvSpPr>
              <a:spLocks noChangeArrowheads="1"/>
            </p:cNvSpPr>
            <p:nvPr/>
          </p:nvSpPr>
          <p:spPr bwMode="auto">
            <a:xfrm>
              <a:off x="1824" y="1076"/>
              <a:ext cx="1106" cy="1024"/>
            </a:xfrm>
            <a:prstGeom prst="ellipse">
              <a:avLst/>
            </a:prstGeom>
            <a:gradFill rotWithShape="1">
              <a:gsLst>
                <a:gs pos="0">
                  <a:srgbClr val="66CCFF"/>
                </a:gs>
                <a:gs pos="100000">
                  <a:srgbClr val="CCFFFF">
                    <a:alpha val="50998"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3333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33835" name="Group 200"/>
            <p:cNvGrpSpPr>
              <a:grpSpLocks/>
            </p:cNvGrpSpPr>
            <p:nvPr/>
          </p:nvGrpSpPr>
          <p:grpSpPr bwMode="auto">
            <a:xfrm>
              <a:off x="2204" y="1436"/>
              <a:ext cx="252" cy="288"/>
              <a:chOff x="2870" y="1518"/>
              <a:chExt cx="292" cy="320"/>
            </a:xfrm>
          </p:grpSpPr>
          <p:graphicFrame>
            <p:nvGraphicFramePr>
              <p:cNvPr id="33836" name="Object 201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2858" name="Clip" r:id="rId10" imgW="826829" imgH="840406" progId="MS_ClipArt_Gallery.2">
                      <p:embed/>
                    </p:oleObj>
                  </mc:Choice>
                  <mc:Fallback>
                    <p:oleObj name="Clip" r:id="rId10" imgW="826829" imgH="840406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3837" name="Object 202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2859" name="Clip" r:id="rId11" imgW="1268295" imgH="1199426" progId="MS_ClipArt_Gallery.2">
                      <p:embed/>
                    </p:oleObj>
                  </mc:Choice>
                  <mc:Fallback>
                    <p:oleObj name="Clip" r:id="rId11" imgW="1268295" imgH="1199426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00587" name="Group 203"/>
          <p:cNvGrpSpPr>
            <a:grpSpLocks/>
          </p:cNvGrpSpPr>
          <p:nvPr/>
        </p:nvGrpSpPr>
        <p:grpSpPr bwMode="auto">
          <a:xfrm>
            <a:off x="1047750" y="2317750"/>
            <a:ext cx="1755775" cy="1625600"/>
            <a:chOff x="1824" y="1076"/>
            <a:chExt cx="1106" cy="1024"/>
          </a:xfrm>
        </p:grpSpPr>
        <p:sp>
          <p:nvSpPr>
            <p:cNvPr id="10279" name="Oval 204"/>
            <p:cNvSpPr>
              <a:spLocks noChangeArrowheads="1"/>
            </p:cNvSpPr>
            <p:nvPr/>
          </p:nvSpPr>
          <p:spPr bwMode="auto">
            <a:xfrm>
              <a:off x="1824" y="1076"/>
              <a:ext cx="1106" cy="1024"/>
            </a:xfrm>
            <a:prstGeom prst="ellipse">
              <a:avLst/>
            </a:prstGeom>
            <a:gradFill rotWithShape="1">
              <a:gsLst>
                <a:gs pos="0">
                  <a:srgbClr val="66CCFF"/>
                </a:gs>
                <a:gs pos="100000">
                  <a:srgbClr val="CCFFFF">
                    <a:alpha val="50998"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3333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33831" name="Group 205"/>
            <p:cNvGrpSpPr>
              <a:grpSpLocks/>
            </p:cNvGrpSpPr>
            <p:nvPr/>
          </p:nvGrpSpPr>
          <p:grpSpPr bwMode="auto">
            <a:xfrm>
              <a:off x="2204" y="1436"/>
              <a:ext cx="252" cy="288"/>
              <a:chOff x="2870" y="1518"/>
              <a:chExt cx="292" cy="320"/>
            </a:xfrm>
          </p:grpSpPr>
          <p:graphicFrame>
            <p:nvGraphicFramePr>
              <p:cNvPr id="33832" name="Object 206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2860" name="Clip" r:id="rId12" imgW="826829" imgH="840406" progId="MS_ClipArt_Gallery.2">
                      <p:embed/>
                    </p:oleObj>
                  </mc:Choice>
                  <mc:Fallback>
                    <p:oleObj name="Clip" r:id="rId12" imgW="826829" imgH="840406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3833" name="Object 207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2861" name="Clip" r:id="rId13" imgW="1268295" imgH="1199426" progId="MS_ClipArt_Gallery.2">
                      <p:embed/>
                    </p:oleObj>
                  </mc:Choice>
                  <mc:Fallback>
                    <p:oleObj name="Clip" r:id="rId13" imgW="1268295" imgH="1199426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00496" name="Group 112"/>
          <p:cNvGrpSpPr>
            <a:grpSpLocks/>
          </p:cNvGrpSpPr>
          <p:nvPr/>
        </p:nvGrpSpPr>
        <p:grpSpPr bwMode="auto">
          <a:xfrm>
            <a:off x="1620838" y="2741613"/>
            <a:ext cx="1755775" cy="1625600"/>
            <a:chOff x="1824" y="1076"/>
            <a:chExt cx="1106" cy="1024"/>
          </a:xfrm>
        </p:grpSpPr>
        <p:sp>
          <p:nvSpPr>
            <p:cNvPr id="10275" name="Oval 113"/>
            <p:cNvSpPr>
              <a:spLocks noChangeArrowheads="1"/>
            </p:cNvSpPr>
            <p:nvPr/>
          </p:nvSpPr>
          <p:spPr bwMode="auto">
            <a:xfrm>
              <a:off x="1824" y="1076"/>
              <a:ext cx="1106" cy="1024"/>
            </a:xfrm>
            <a:prstGeom prst="ellipse">
              <a:avLst/>
            </a:prstGeom>
            <a:gradFill rotWithShape="1">
              <a:gsLst>
                <a:gs pos="0">
                  <a:srgbClr val="CCECFF"/>
                </a:gs>
                <a:gs pos="100000">
                  <a:srgbClr val="CCFFFF">
                    <a:alpha val="50998"/>
                  </a:srgbClr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3333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33827" name="Group 114"/>
            <p:cNvGrpSpPr>
              <a:grpSpLocks/>
            </p:cNvGrpSpPr>
            <p:nvPr/>
          </p:nvGrpSpPr>
          <p:grpSpPr bwMode="auto">
            <a:xfrm>
              <a:off x="2204" y="1436"/>
              <a:ext cx="252" cy="288"/>
              <a:chOff x="2870" y="1518"/>
              <a:chExt cx="292" cy="320"/>
            </a:xfrm>
          </p:grpSpPr>
          <p:graphicFrame>
            <p:nvGraphicFramePr>
              <p:cNvPr id="33828" name="Object 115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2862" name="Clip" r:id="rId14" imgW="826829" imgH="840406" progId="MS_ClipArt_Gallery.2">
                      <p:embed/>
                    </p:oleObj>
                  </mc:Choice>
                  <mc:Fallback>
                    <p:oleObj name="Clip" r:id="rId14" imgW="826829" imgH="840406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3829" name="Object 116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2863" name="Clip" r:id="rId15" imgW="1268295" imgH="1199426" progId="MS_ClipArt_Gallery.2">
                      <p:embed/>
                    </p:oleObj>
                  </mc:Choice>
                  <mc:Fallback>
                    <p:oleObj name="Clip" r:id="rId15" imgW="1268295" imgH="1199426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0252" name="Rectangle 65"/>
          <p:cNvSpPr>
            <a:spLocks noChangeArrowheads="1"/>
          </p:cNvSpPr>
          <p:nvPr/>
        </p:nvSpPr>
        <p:spPr bwMode="auto">
          <a:xfrm>
            <a:off x="2693988" y="1468438"/>
            <a:ext cx="1728787" cy="2381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0253" name="Oval 214"/>
          <p:cNvSpPr>
            <a:spLocks noChangeArrowheads="1"/>
          </p:cNvSpPr>
          <p:nvPr/>
        </p:nvSpPr>
        <p:spPr bwMode="auto">
          <a:xfrm>
            <a:off x="879475" y="1730375"/>
            <a:ext cx="1755775" cy="1625600"/>
          </a:xfrm>
          <a:prstGeom prst="ellipse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3333CC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0254" name="Oval 219"/>
          <p:cNvSpPr>
            <a:spLocks noChangeArrowheads="1"/>
          </p:cNvSpPr>
          <p:nvPr/>
        </p:nvSpPr>
        <p:spPr bwMode="auto">
          <a:xfrm>
            <a:off x="2184400" y="3054350"/>
            <a:ext cx="1755775" cy="1625600"/>
          </a:xfrm>
          <a:prstGeom prst="ellipse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3333CC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0255" name="Oval 229"/>
          <p:cNvSpPr>
            <a:spLocks noChangeArrowheads="1"/>
          </p:cNvSpPr>
          <p:nvPr/>
        </p:nvSpPr>
        <p:spPr bwMode="auto">
          <a:xfrm>
            <a:off x="1050925" y="2330450"/>
            <a:ext cx="1755775" cy="1625600"/>
          </a:xfrm>
          <a:prstGeom prst="ellipse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3333CC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0256" name="Oval 234"/>
          <p:cNvSpPr>
            <a:spLocks noChangeArrowheads="1"/>
          </p:cNvSpPr>
          <p:nvPr/>
        </p:nvSpPr>
        <p:spPr bwMode="auto">
          <a:xfrm>
            <a:off x="1624013" y="2754313"/>
            <a:ext cx="1755775" cy="1625600"/>
          </a:xfrm>
          <a:prstGeom prst="ellipse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3333CC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0257" name="Oval 224"/>
          <p:cNvSpPr>
            <a:spLocks noChangeArrowheads="1"/>
          </p:cNvSpPr>
          <p:nvPr/>
        </p:nvSpPr>
        <p:spPr bwMode="auto">
          <a:xfrm>
            <a:off x="1936750" y="4778375"/>
            <a:ext cx="1755775" cy="1625600"/>
          </a:xfrm>
          <a:prstGeom prst="ellipse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3333CC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33809" name="Group 356"/>
          <p:cNvGrpSpPr>
            <a:grpSpLocks/>
          </p:cNvGrpSpPr>
          <p:nvPr/>
        </p:nvGrpSpPr>
        <p:grpSpPr bwMode="auto">
          <a:xfrm>
            <a:off x="1554163" y="2184400"/>
            <a:ext cx="465137" cy="481013"/>
            <a:chOff x="313" y="1497"/>
            <a:chExt cx="1152" cy="1014"/>
          </a:xfrm>
        </p:grpSpPr>
        <p:pic>
          <p:nvPicPr>
            <p:cNvPr id="33824" name="Picture 354" descr="laptop_stylized_small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25" name="Picture 355" descr="antenna_stylized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810" name="Group 356"/>
          <p:cNvGrpSpPr>
            <a:grpSpLocks/>
          </p:cNvGrpSpPr>
          <p:nvPr/>
        </p:nvGrpSpPr>
        <p:grpSpPr bwMode="auto">
          <a:xfrm>
            <a:off x="2530475" y="5273675"/>
            <a:ext cx="463550" cy="479425"/>
            <a:chOff x="313" y="1497"/>
            <a:chExt cx="1152" cy="1014"/>
          </a:xfrm>
        </p:grpSpPr>
        <p:pic>
          <p:nvPicPr>
            <p:cNvPr id="33822" name="Picture 354" descr="laptop_stylized_small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23" name="Picture 355" descr="antenna_stylized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811" name="Group 356"/>
          <p:cNvGrpSpPr>
            <a:grpSpLocks/>
          </p:cNvGrpSpPr>
          <p:nvPr/>
        </p:nvGrpSpPr>
        <p:grpSpPr bwMode="auto">
          <a:xfrm>
            <a:off x="2814638" y="3576638"/>
            <a:ext cx="465137" cy="481012"/>
            <a:chOff x="313" y="1497"/>
            <a:chExt cx="1152" cy="1014"/>
          </a:xfrm>
        </p:grpSpPr>
        <p:pic>
          <p:nvPicPr>
            <p:cNvPr id="33820" name="Picture 354" descr="laptop_stylized_small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21" name="Picture 355" descr="antenna_stylized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812" name="Group 356"/>
          <p:cNvGrpSpPr>
            <a:grpSpLocks/>
          </p:cNvGrpSpPr>
          <p:nvPr/>
        </p:nvGrpSpPr>
        <p:grpSpPr bwMode="auto">
          <a:xfrm>
            <a:off x="1655763" y="2936875"/>
            <a:ext cx="465137" cy="479425"/>
            <a:chOff x="313" y="1497"/>
            <a:chExt cx="1152" cy="1014"/>
          </a:xfrm>
        </p:grpSpPr>
        <p:pic>
          <p:nvPicPr>
            <p:cNvPr id="33818" name="Picture 354" descr="laptop_stylized_small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9" name="Picture 355" descr="antenna_stylized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813" name="Group 356"/>
          <p:cNvGrpSpPr>
            <a:grpSpLocks/>
          </p:cNvGrpSpPr>
          <p:nvPr/>
        </p:nvGrpSpPr>
        <p:grpSpPr bwMode="auto">
          <a:xfrm>
            <a:off x="2295525" y="3260725"/>
            <a:ext cx="465138" cy="481013"/>
            <a:chOff x="313" y="1497"/>
            <a:chExt cx="1152" cy="1014"/>
          </a:xfrm>
        </p:grpSpPr>
        <p:pic>
          <p:nvPicPr>
            <p:cNvPr id="33816" name="Picture 354" descr="laptop_stylized_small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7" name="Picture 355" descr="antenna_stylized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63" name="Rectangle 4"/>
          <p:cNvSpPr>
            <a:spLocks noGrp="1" noChangeArrowheads="1"/>
          </p:cNvSpPr>
          <p:nvPr>
            <p:ph type="title"/>
          </p:nvPr>
        </p:nvSpPr>
        <p:spPr>
          <a:xfrm>
            <a:off x="461963" y="193675"/>
            <a:ext cx="7772400" cy="954088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Elements of a wireless network</a:t>
            </a:r>
          </a:p>
        </p:txBody>
      </p:sp>
      <p:pic>
        <p:nvPicPr>
          <p:cNvPr id="33815" name="Picture 16" descr="underline_base"/>
          <p:cNvPicPr>
            <a:picLocks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881063"/>
            <a:ext cx="7313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10</a:t>
            </a:fld>
            <a:endParaRPr lang="en-US" sz="1200" dirty="0">
              <a:latin typeface="Tahoma" charset="0"/>
            </a:endParaRPr>
          </a:p>
        </p:txBody>
      </p:sp>
      <p:sp>
        <p:nvSpPr>
          <p:cNvPr id="5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920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00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00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00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Wireless network taxonomy</a:t>
            </a:r>
          </a:p>
        </p:txBody>
      </p:sp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2879725" y="1584325"/>
            <a:ext cx="14335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single hop</a:t>
            </a:r>
          </a:p>
        </p:txBody>
      </p:sp>
      <p:sp>
        <p:nvSpPr>
          <p:cNvPr id="11270" name="Text Box 5"/>
          <p:cNvSpPr txBox="1">
            <a:spLocks noChangeArrowheads="1"/>
          </p:cNvSpPr>
          <p:nvPr/>
        </p:nvSpPr>
        <p:spPr bwMode="auto">
          <a:xfrm>
            <a:off x="5575300" y="1577975"/>
            <a:ext cx="18589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multiple hops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674688" y="2425700"/>
            <a:ext cx="1749425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infrastructure</a:t>
            </a:r>
          </a:p>
          <a:p>
            <a:pPr algn="ctr">
              <a:defRPr/>
            </a:pPr>
            <a:r>
              <a:rPr lang="en-US" sz="2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(e.g., APs)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722313" y="4121150"/>
            <a:ext cx="1749425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no</a:t>
            </a:r>
          </a:p>
          <a:p>
            <a:pPr algn="ctr">
              <a:defRPr/>
            </a:pPr>
            <a:r>
              <a:rPr lang="en-US" sz="22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infrastructure</a:t>
            </a:r>
          </a:p>
        </p:txBody>
      </p:sp>
      <p:sp>
        <p:nvSpPr>
          <p:cNvPr id="11273" name="Text Box 14"/>
          <p:cNvSpPr txBox="1">
            <a:spLocks noChangeArrowheads="1"/>
          </p:cNvSpPr>
          <p:nvPr/>
        </p:nvSpPr>
        <p:spPr bwMode="auto">
          <a:xfrm>
            <a:off x="2792413" y="2179638"/>
            <a:ext cx="1966912" cy="147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host connects to </a:t>
            </a:r>
          </a:p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base station (WiFi,</a:t>
            </a:r>
          </a:p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WiMAX, cellular) </a:t>
            </a:r>
          </a:p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which connects to </a:t>
            </a:r>
          </a:p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larger Internet</a:t>
            </a:r>
          </a:p>
        </p:txBody>
      </p:sp>
      <p:sp>
        <p:nvSpPr>
          <p:cNvPr id="11274" name="Text Box 15"/>
          <p:cNvSpPr txBox="1">
            <a:spLocks noChangeArrowheads="1"/>
          </p:cNvSpPr>
          <p:nvPr/>
        </p:nvSpPr>
        <p:spPr bwMode="auto">
          <a:xfrm>
            <a:off x="2722563" y="4121150"/>
            <a:ext cx="216217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no base station, no</a:t>
            </a:r>
          </a:p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connection to larger </a:t>
            </a:r>
          </a:p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Internet (Bluetooth, </a:t>
            </a:r>
          </a:p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ad hoc nets)</a:t>
            </a:r>
          </a:p>
        </p:txBody>
      </p:sp>
      <p:sp>
        <p:nvSpPr>
          <p:cNvPr id="11275" name="Text Box 16"/>
          <p:cNvSpPr txBox="1">
            <a:spLocks noChangeArrowheads="1"/>
          </p:cNvSpPr>
          <p:nvPr/>
        </p:nvSpPr>
        <p:spPr bwMode="auto">
          <a:xfrm>
            <a:off x="5480050" y="2133600"/>
            <a:ext cx="2127250" cy="147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host may have to</a:t>
            </a:r>
          </a:p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relay through several</a:t>
            </a:r>
          </a:p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wireless nodes to </a:t>
            </a:r>
          </a:p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connect to larger </a:t>
            </a:r>
          </a:p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Internet: </a:t>
            </a:r>
            <a:r>
              <a:rPr lang="en-US" i="1" dirty="0" smtClean="0">
                <a:latin typeface="Gill Sans MT" charset="0"/>
                <a:cs typeface="+mn-cs"/>
              </a:rPr>
              <a:t>mesh net</a:t>
            </a:r>
          </a:p>
        </p:txBody>
      </p:sp>
      <p:sp>
        <p:nvSpPr>
          <p:cNvPr id="11276" name="Text Box 17"/>
          <p:cNvSpPr txBox="1">
            <a:spLocks noChangeArrowheads="1"/>
          </p:cNvSpPr>
          <p:nvPr/>
        </p:nvSpPr>
        <p:spPr bwMode="auto">
          <a:xfrm>
            <a:off x="5487988" y="3716338"/>
            <a:ext cx="2170112" cy="175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no base station, no</a:t>
            </a:r>
          </a:p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connection to larger </a:t>
            </a:r>
          </a:p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Internet. May have to</a:t>
            </a:r>
          </a:p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relay to reach other </a:t>
            </a:r>
          </a:p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a given wireless node</a:t>
            </a:r>
          </a:p>
          <a:p>
            <a:pPr algn="ctr">
              <a:defRPr/>
            </a:pPr>
            <a:r>
              <a:rPr lang="en-US" dirty="0" smtClean="0">
                <a:latin typeface="Gill Sans MT" charset="0"/>
                <a:cs typeface="+mn-cs"/>
              </a:rPr>
              <a:t>MANET, VANET</a:t>
            </a:r>
            <a:endParaRPr lang="en-US" i="1" dirty="0" smtClean="0">
              <a:latin typeface="Gill Sans MT" charset="0"/>
              <a:cs typeface="+mn-cs"/>
            </a:endParaRPr>
          </a:p>
        </p:txBody>
      </p:sp>
      <p:sp>
        <p:nvSpPr>
          <p:cNvPr id="11277" name="Rectangle 19"/>
          <p:cNvSpPr>
            <a:spLocks noChangeArrowheads="1"/>
          </p:cNvSpPr>
          <p:nvPr/>
        </p:nvSpPr>
        <p:spPr bwMode="auto">
          <a:xfrm>
            <a:off x="701675" y="1606550"/>
            <a:ext cx="7232650" cy="3849688"/>
          </a:xfrm>
          <a:prstGeom prst="rect">
            <a:avLst/>
          </a:prstGeom>
          <a:noFill/>
          <a:ln w="19050">
            <a:solidFill>
              <a:srgbClr val="00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Gill Sans MT" charset="0"/>
              <a:cs typeface="+mn-cs"/>
            </a:endParaRPr>
          </a:p>
        </p:txBody>
      </p:sp>
      <p:sp>
        <p:nvSpPr>
          <p:cNvPr id="11278" name="Line 20"/>
          <p:cNvSpPr>
            <a:spLocks noChangeShapeType="1"/>
          </p:cNvSpPr>
          <p:nvPr/>
        </p:nvSpPr>
        <p:spPr bwMode="auto">
          <a:xfrm>
            <a:off x="701675" y="2052638"/>
            <a:ext cx="7232650" cy="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1279" name="Line 21"/>
          <p:cNvSpPr>
            <a:spLocks noChangeShapeType="1"/>
          </p:cNvSpPr>
          <p:nvPr/>
        </p:nvSpPr>
        <p:spPr bwMode="auto">
          <a:xfrm>
            <a:off x="2425700" y="1604963"/>
            <a:ext cx="0" cy="3851275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1280" name="Line 22"/>
          <p:cNvSpPr>
            <a:spLocks noChangeShapeType="1"/>
          </p:cNvSpPr>
          <p:nvPr/>
        </p:nvSpPr>
        <p:spPr bwMode="auto">
          <a:xfrm>
            <a:off x="5037138" y="1604963"/>
            <a:ext cx="0" cy="3851275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35856" name="Picture 17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020763"/>
            <a:ext cx="68564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11</a:t>
            </a:fld>
            <a:endParaRPr lang="en-US" sz="1200" dirty="0">
              <a:latin typeface="Tahoma" charset="0"/>
            </a:endParaRP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285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682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Chapter </a:t>
            </a:r>
            <a:r>
              <a:rPr lang="en-US" dirty="0" smtClean="0">
                <a:latin typeface="Gill Sans MT" charset="0"/>
                <a:cs typeface="+mj-cs"/>
              </a:rPr>
              <a:t>7 </a:t>
            </a:r>
            <a:r>
              <a:rPr lang="en-US" dirty="0">
                <a:latin typeface="Gill Sans MT" charset="0"/>
                <a:cs typeface="+mj-cs"/>
              </a:rPr>
              <a:t>outline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519238"/>
            <a:ext cx="3810000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7.1</a:t>
            </a:r>
            <a:r>
              <a:rPr lang="en-US" sz="2400" dirty="0" smtClean="0"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Introduction </a:t>
            </a:r>
          </a:p>
          <a:p>
            <a:pPr>
              <a:spcBef>
                <a:spcPct val="50000"/>
              </a:spcBef>
              <a:buFont typeface="Wingdings" charset="0"/>
              <a:buNone/>
              <a:defRPr/>
            </a:pPr>
            <a:r>
              <a:rPr lang="en-US" u="sng" dirty="0">
                <a:solidFill>
                  <a:srgbClr val="000099"/>
                </a:solidFill>
                <a:latin typeface="Gill Sans MT" charset="0"/>
                <a:cs typeface="+mn-cs"/>
              </a:rPr>
              <a:t>Wireless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C00000"/>
                </a:solidFill>
                <a:latin typeface="Gill Sans MT" charset="0"/>
                <a:cs typeface="+mn-cs"/>
              </a:rPr>
              <a:t>7.2 </a:t>
            </a: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Wireless links, characteristics</a:t>
            </a:r>
          </a:p>
          <a:p>
            <a:pPr lvl="1">
              <a:defRPr/>
            </a:pPr>
            <a:r>
              <a:rPr lang="en-US" sz="2000" dirty="0">
                <a:solidFill>
                  <a:srgbClr val="C00000"/>
                </a:solidFill>
                <a:latin typeface="Gill Sans MT" charset="0"/>
              </a:rPr>
              <a:t>CDMA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7.3 </a:t>
            </a:r>
            <a:r>
              <a:rPr lang="en-US" sz="2400" dirty="0">
                <a:latin typeface="Gill Sans MT" charset="0"/>
                <a:cs typeface="+mn-cs"/>
              </a:rPr>
              <a:t>IEEE 802.11 wireless LANs (</a:t>
            </a:r>
            <a:r>
              <a:rPr lang="ja-JP" altLang="en-US" sz="2400" dirty="0">
                <a:latin typeface="Gill Sans MT" charset="0"/>
                <a:cs typeface="+mn-cs"/>
              </a:rPr>
              <a:t>“</a:t>
            </a:r>
            <a:r>
              <a:rPr lang="en-US" sz="2400" dirty="0">
                <a:latin typeface="Gill Sans MT" charset="0"/>
                <a:cs typeface="+mn-cs"/>
              </a:rPr>
              <a:t>Wi-Fi</a:t>
            </a:r>
            <a:r>
              <a:rPr lang="ja-JP" altLang="en-US" sz="2400" dirty="0">
                <a:latin typeface="Gill Sans MT" charset="0"/>
                <a:cs typeface="+mn-cs"/>
              </a:rPr>
              <a:t>”</a:t>
            </a:r>
            <a:r>
              <a:rPr lang="en-US" sz="2400" dirty="0">
                <a:latin typeface="Gill Sans MT" charset="0"/>
                <a:cs typeface="+mn-cs"/>
              </a:rPr>
              <a:t>)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7.4</a:t>
            </a:r>
            <a:r>
              <a:rPr lang="en-US" sz="2400" dirty="0" smtClean="0">
                <a:solidFill>
                  <a:srgbClr val="FF0000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Cellular Internet Access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architecture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standards (e.g., </a:t>
            </a:r>
            <a:r>
              <a:rPr lang="en-US" sz="2000" dirty="0" smtClean="0">
                <a:latin typeface="Gill Sans MT" charset="0"/>
              </a:rPr>
              <a:t>3G</a:t>
            </a:r>
            <a:r>
              <a:rPr lang="en-US" sz="2000" dirty="0">
                <a:latin typeface="Gill Sans MT" charset="0"/>
              </a:rPr>
              <a:t>, LTE)</a:t>
            </a:r>
          </a:p>
        </p:txBody>
      </p:sp>
      <p:sp>
        <p:nvSpPr>
          <p:cNvPr id="307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519238"/>
            <a:ext cx="4054475" cy="46482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u="sng" dirty="0" smtClean="0">
                <a:solidFill>
                  <a:srgbClr val="000099"/>
                </a:solidFill>
                <a:ea typeface="+mn-ea"/>
                <a:cs typeface="+mn-cs"/>
              </a:rPr>
              <a:t>Mobility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ea typeface="+mn-ea"/>
                <a:cs typeface="+mn-cs"/>
              </a:rPr>
              <a:t>7.5</a:t>
            </a:r>
            <a:r>
              <a:rPr lang="en-US" sz="2400" dirty="0" smtClean="0">
                <a:ea typeface="+mn-ea"/>
                <a:cs typeface="+mn-cs"/>
              </a:rPr>
              <a:t> Principles: addressing and routing to mobile users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ea typeface="+mn-ea"/>
                <a:cs typeface="+mn-cs"/>
              </a:rPr>
              <a:t>7.6</a:t>
            </a:r>
            <a:r>
              <a:rPr lang="en-US" sz="2400" dirty="0" smtClean="0">
                <a:ea typeface="+mn-ea"/>
                <a:cs typeface="+mn-cs"/>
              </a:rPr>
              <a:t> Mobile IP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ea typeface="+mn-ea"/>
                <a:cs typeface="+mn-cs"/>
              </a:rPr>
              <a:t>7.7</a:t>
            </a:r>
            <a:r>
              <a:rPr lang="en-US" sz="2400" dirty="0" smtClean="0">
                <a:ea typeface="+mn-ea"/>
                <a:cs typeface="+mn-cs"/>
              </a:rPr>
              <a:t> Handling mobility in cellular networks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ea typeface="+mn-ea"/>
                <a:cs typeface="+mn-cs"/>
              </a:rPr>
              <a:t>7.8</a:t>
            </a:r>
            <a:r>
              <a:rPr lang="en-US" sz="2400" dirty="0" smtClean="0">
                <a:ea typeface="+mn-ea"/>
                <a:cs typeface="+mn-cs"/>
              </a:rPr>
              <a:t> Mobility and higher-layer protocols</a:t>
            </a:r>
          </a:p>
          <a:p>
            <a:pPr marL="0" indent="0">
              <a:buNone/>
              <a:defRPr/>
            </a:pPr>
            <a:endParaRPr lang="en-US" sz="2400" dirty="0" smtClean="0">
              <a:ea typeface="+mn-ea"/>
              <a:cs typeface="+mn-cs"/>
            </a:endParaRPr>
          </a:p>
        </p:txBody>
      </p:sp>
      <p:pic>
        <p:nvPicPr>
          <p:cNvPr id="37894" name="Picture 23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17588"/>
            <a:ext cx="41132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12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152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3652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Wireless Link Characteristics (1)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14450"/>
            <a:ext cx="8213725" cy="5197475"/>
          </a:xfrm>
        </p:spPr>
        <p:txBody>
          <a:bodyPr/>
          <a:lstStyle/>
          <a:p>
            <a:pPr>
              <a:lnSpc>
                <a:spcPct val="80000"/>
              </a:lnSpc>
              <a:buFont typeface="Wingdings" charset="0"/>
              <a:buNone/>
              <a:defRPr/>
            </a:pPr>
            <a:r>
              <a:rPr lang="en-US" i="1" dirty="0">
                <a:solidFill>
                  <a:srgbClr val="C00000"/>
                </a:solidFill>
                <a:latin typeface="Gill Sans MT" charset="0"/>
                <a:cs typeface="+mn-cs"/>
              </a:rPr>
              <a:t>important </a:t>
            </a:r>
            <a:r>
              <a:rPr lang="en-US" dirty="0">
                <a:latin typeface="Gill Sans MT" charset="0"/>
                <a:cs typeface="+mn-cs"/>
              </a:rPr>
              <a:t>differences from wired link ….</a:t>
            </a:r>
          </a:p>
          <a:p>
            <a:pPr>
              <a:lnSpc>
                <a:spcPct val="80000"/>
              </a:lnSpc>
              <a:buFont typeface="Wingdings" charset="0"/>
              <a:buNone/>
              <a:defRPr/>
            </a:pPr>
            <a:endParaRPr lang="en-US" sz="2400" dirty="0">
              <a:latin typeface="Gill Sans MT" charset="0"/>
              <a:cs typeface="+mn-cs"/>
            </a:endParaRPr>
          </a:p>
          <a:p>
            <a:pPr lvl="1">
              <a:lnSpc>
                <a:spcPct val="80000"/>
              </a:lnSpc>
              <a:buFont typeface="Wingdings" charset="2"/>
              <a:buChar char="§"/>
              <a:defRPr/>
            </a:pPr>
            <a:r>
              <a:rPr lang="en-US" sz="2600" i="1" dirty="0">
                <a:solidFill>
                  <a:srgbClr val="C00000"/>
                </a:solidFill>
                <a:latin typeface="Gill Sans MT" charset="0"/>
              </a:rPr>
              <a:t>decreased signal strength: </a:t>
            </a:r>
            <a:r>
              <a:rPr lang="en-US" sz="2600" dirty="0">
                <a:latin typeface="Gill Sans MT" charset="0"/>
              </a:rPr>
              <a:t>radio signal attenuates as it propagates through matter (path loss)</a:t>
            </a:r>
          </a:p>
          <a:p>
            <a:pPr lvl="1">
              <a:lnSpc>
                <a:spcPct val="80000"/>
              </a:lnSpc>
              <a:buFont typeface="Wingdings" charset="2"/>
              <a:buChar char="§"/>
              <a:defRPr/>
            </a:pPr>
            <a:r>
              <a:rPr lang="en-US" sz="2600" i="1" dirty="0">
                <a:solidFill>
                  <a:srgbClr val="C00000"/>
                </a:solidFill>
                <a:latin typeface="Gill Sans MT" charset="0"/>
              </a:rPr>
              <a:t>interference from other sources: </a:t>
            </a:r>
            <a:r>
              <a:rPr lang="en-US" sz="2600" dirty="0">
                <a:latin typeface="Gill Sans MT" charset="0"/>
              </a:rPr>
              <a:t>standardized wireless network frequencies (e.g., 2.4 GHz) shared by other devices (e.g., phone); devices (motors) interfere as well</a:t>
            </a:r>
          </a:p>
          <a:p>
            <a:pPr lvl="1">
              <a:lnSpc>
                <a:spcPct val="80000"/>
              </a:lnSpc>
              <a:buFont typeface="Wingdings" charset="2"/>
              <a:buChar char="§"/>
              <a:defRPr/>
            </a:pPr>
            <a:r>
              <a:rPr lang="en-US" sz="2600" i="1" dirty="0">
                <a:solidFill>
                  <a:srgbClr val="C00000"/>
                </a:solidFill>
                <a:latin typeface="Gill Sans MT" charset="0"/>
              </a:rPr>
              <a:t>multipath propagation: </a:t>
            </a:r>
            <a:r>
              <a:rPr lang="en-US" sz="2600" dirty="0">
                <a:latin typeface="Gill Sans MT" charset="0"/>
              </a:rPr>
              <a:t>radio signal reflects off objects ground, arriving ad destination at slightly different times</a:t>
            </a:r>
          </a:p>
          <a:p>
            <a:pPr>
              <a:lnSpc>
                <a:spcPct val="80000"/>
              </a:lnSpc>
              <a:buFont typeface="Wingdings" charset="0"/>
              <a:buNone/>
              <a:defRPr/>
            </a:pPr>
            <a:endParaRPr lang="en-US" sz="2600" dirty="0">
              <a:latin typeface="Gill Sans MT" charset="0"/>
              <a:cs typeface="+mn-cs"/>
            </a:endParaRPr>
          </a:p>
          <a:p>
            <a:pPr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600" dirty="0">
                <a:latin typeface="Gill Sans MT" charset="0"/>
                <a:cs typeface="+mn-cs"/>
              </a:rPr>
              <a:t>…. make communication across (even a point to point) wireless link much more </a:t>
            </a:r>
            <a:r>
              <a:rPr lang="ja-JP" altLang="en-US" sz="2600" dirty="0">
                <a:latin typeface="Gill Sans MT" charset="0"/>
                <a:cs typeface="+mn-cs"/>
              </a:rPr>
              <a:t>“</a:t>
            </a:r>
            <a:r>
              <a:rPr lang="en-US" sz="2600" dirty="0">
                <a:latin typeface="Gill Sans MT" charset="0"/>
                <a:cs typeface="+mn-cs"/>
              </a:rPr>
              <a:t>difficult</a:t>
            </a:r>
            <a:r>
              <a:rPr lang="ja-JP" altLang="en-US" sz="2600" dirty="0">
                <a:latin typeface="Gill Sans MT" charset="0"/>
                <a:cs typeface="+mn-cs"/>
              </a:rPr>
              <a:t>”</a:t>
            </a:r>
            <a:r>
              <a:rPr lang="en-US" sz="2600" dirty="0">
                <a:latin typeface="Gill Sans MT" charset="0"/>
                <a:cs typeface="+mn-cs"/>
              </a:rPr>
              <a:t> </a:t>
            </a:r>
          </a:p>
          <a:p>
            <a:pPr>
              <a:lnSpc>
                <a:spcPct val="80000"/>
              </a:lnSpc>
              <a:defRPr/>
            </a:pPr>
            <a:endParaRPr lang="en-US" sz="2400" dirty="0">
              <a:latin typeface="Gill Sans MT" charset="0"/>
              <a:cs typeface="+mn-cs"/>
            </a:endParaRPr>
          </a:p>
        </p:txBody>
      </p:sp>
      <p:pic>
        <p:nvPicPr>
          <p:cNvPr id="39941" name="Picture 18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895350"/>
            <a:ext cx="6399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13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326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3652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Wireless Link Characteristics (2)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73175"/>
            <a:ext cx="4276725" cy="5197475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SNR: signal-to-noise ratio</a:t>
            </a:r>
          </a:p>
          <a:p>
            <a:pPr lvl="1">
              <a:defRPr/>
            </a:pPr>
            <a:r>
              <a:rPr lang="en-US" sz="2200" dirty="0">
                <a:latin typeface="Gill Sans MT" charset="0"/>
              </a:rPr>
              <a:t>larger SNR – easier to extract signal from noise (a </a:t>
            </a:r>
            <a:r>
              <a:rPr lang="ja-JP" altLang="en-US" sz="2200" dirty="0">
                <a:latin typeface="Gill Sans MT" charset="0"/>
              </a:rPr>
              <a:t>“</a:t>
            </a:r>
            <a:r>
              <a:rPr lang="en-US" sz="2200" dirty="0">
                <a:latin typeface="Gill Sans MT" charset="0"/>
              </a:rPr>
              <a:t>good thing</a:t>
            </a:r>
            <a:r>
              <a:rPr lang="ja-JP" altLang="en-US" sz="2200" dirty="0">
                <a:latin typeface="Gill Sans MT" charset="0"/>
              </a:rPr>
              <a:t>”</a:t>
            </a:r>
            <a:r>
              <a:rPr lang="en-US" sz="2200" dirty="0">
                <a:latin typeface="Gill Sans MT" charset="0"/>
              </a:rPr>
              <a:t>)</a:t>
            </a:r>
          </a:p>
          <a:p>
            <a:pPr>
              <a:defRPr/>
            </a:pPr>
            <a:r>
              <a:rPr lang="en-US" sz="2400" i="1" dirty="0">
                <a:solidFill>
                  <a:srgbClr val="C00000"/>
                </a:solidFill>
                <a:latin typeface="Gill Sans MT" charset="0"/>
                <a:cs typeface="+mn-cs"/>
              </a:rPr>
              <a:t>SNR versus BER tradeoffs</a:t>
            </a:r>
          </a:p>
          <a:p>
            <a:pPr lvl="1">
              <a:defRPr/>
            </a:pPr>
            <a:r>
              <a:rPr lang="en-US" sz="2000" i="1" dirty="0">
                <a:solidFill>
                  <a:srgbClr val="000099"/>
                </a:solidFill>
                <a:latin typeface="Gill Sans MT" charset="0"/>
              </a:rPr>
              <a:t>given physical layer:</a:t>
            </a:r>
            <a:r>
              <a:rPr lang="en-US" sz="2000" dirty="0">
                <a:latin typeface="Gill Sans MT" charset="0"/>
              </a:rPr>
              <a:t> increase power -&gt; increase SNR-&gt;decrease BER</a:t>
            </a:r>
          </a:p>
          <a:p>
            <a:pPr lvl="1">
              <a:defRPr/>
            </a:pPr>
            <a:r>
              <a:rPr lang="en-US" sz="2000" i="1" dirty="0">
                <a:solidFill>
                  <a:srgbClr val="000099"/>
                </a:solidFill>
                <a:latin typeface="Gill Sans MT" charset="0"/>
              </a:rPr>
              <a:t>given SNR:</a:t>
            </a:r>
            <a:r>
              <a:rPr lang="en-US" sz="2000" dirty="0">
                <a:latin typeface="Gill Sans MT" charset="0"/>
              </a:rPr>
              <a:t> choose physical layer that meets BER requirement, giving highest thruput</a:t>
            </a:r>
          </a:p>
          <a:p>
            <a:pPr lvl="2">
              <a:defRPr/>
            </a:pPr>
            <a:r>
              <a:rPr lang="en-US" dirty="0">
                <a:latin typeface="Gill Sans MT" charset="0"/>
              </a:rPr>
              <a:t>SNR may change with mobility: dynamically adapt physical layer (modulation technique, rate) </a:t>
            </a:r>
          </a:p>
          <a:p>
            <a:pPr lvl="1">
              <a:defRPr/>
            </a:pPr>
            <a:endParaRPr lang="en-US" sz="2000" dirty="0">
              <a:latin typeface="Gill Sans MT" charset="0"/>
            </a:endParaRPr>
          </a:p>
        </p:txBody>
      </p:sp>
      <p:sp>
        <p:nvSpPr>
          <p:cNvPr id="41989" name="Freeform 4"/>
          <p:cNvSpPr>
            <a:spLocks/>
          </p:cNvSpPr>
          <p:nvPr/>
        </p:nvSpPr>
        <p:spPr bwMode="auto">
          <a:xfrm>
            <a:off x="5483225" y="1781175"/>
            <a:ext cx="609600" cy="2527300"/>
          </a:xfrm>
          <a:custGeom>
            <a:avLst/>
            <a:gdLst>
              <a:gd name="T0" fmla="*/ 0 w 384"/>
              <a:gd name="T1" fmla="*/ 0 h 1592"/>
              <a:gd name="T2" fmla="*/ 2147483647 w 384"/>
              <a:gd name="T3" fmla="*/ 2147483647 h 1592"/>
              <a:gd name="T4" fmla="*/ 2147483647 w 384"/>
              <a:gd name="T5" fmla="*/ 2147483647 h 1592"/>
              <a:gd name="T6" fmla="*/ 2147483647 w 384"/>
              <a:gd name="T7" fmla="*/ 2147483647 h 159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84" h="1592">
                <a:moveTo>
                  <a:pt x="0" y="0"/>
                </a:moveTo>
                <a:cubicBezTo>
                  <a:pt x="66" y="110"/>
                  <a:pt x="133" y="220"/>
                  <a:pt x="184" y="384"/>
                </a:cubicBezTo>
                <a:cubicBezTo>
                  <a:pt x="235" y="548"/>
                  <a:pt x="271" y="783"/>
                  <a:pt x="304" y="984"/>
                </a:cubicBezTo>
                <a:cubicBezTo>
                  <a:pt x="337" y="1185"/>
                  <a:pt x="371" y="1492"/>
                  <a:pt x="384" y="1592"/>
                </a:cubicBezTo>
              </a:path>
            </a:pathLst>
          </a:custGeom>
          <a:noFill/>
          <a:ln w="28575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1990" name="Freeform 5"/>
          <p:cNvSpPr>
            <a:spLocks/>
          </p:cNvSpPr>
          <p:nvPr/>
        </p:nvSpPr>
        <p:spPr bwMode="auto">
          <a:xfrm>
            <a:off x="6130925" y="1450975"/>
            <a:ext cx="685800" cy="2857500"/>
          </a:xfrm>
          <a:custGeom>
            <a:avLst/>
            <a:gdLst>
              <a:gd name="T0" fmla="*/ 0 w 432"/>
              <a:gd name="T1" fmla="*/ 0 h 1800"/>
              <a:gd name="T2" fmla="*/ 2147483647 w 432"/>
              <a:gd name="T3" fmla="*/ 2147483647 h 1800"/>
              <a:gd name="T4" fmla="*/ 2147483647 w 432"/>
              <a:gd name="T5" fmla="*/ 2147483647 h 1800"/>
              <a:gd name="T6" fmla="*/ 2147483647 w 432"/>
              <a:gd name="T7" fmla="*/ 2147483647 h 1800"/>
              <a:gd name="T8" fmla="*/ 2147483647 w 432"/>
              <a:gd name="T9" fmla="*/ 2147483647 h 1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32" h="1800">
                <a:moveTo>
                  <a:pt x="0" y="0"/>
                </a:moveTo>
                <a:cubicBezTo>
                  <a:pt x="62" y="98"/>
                  <a:pt x="125" y="196"/>
                  <a:pt x="168" y="296"/>
                </a:cubicBezTo>
                <a:cubicBezTo>
                  <a:pt x="211" y="396"/>
                  <a:pt x="224" y="451"/>
                  <a:pt x="256" y="600"/>
                </a:cubicBezTo>
                <a:cubicBezTo>
                  <a:pt x="288" y="749"/>
                  <a:pt x="331" y="992"/>
                  <a:pt x="360" y="1192"/>
                </a:cubicBezTo>
                <a:cubicBezTo>
                  <a:pt x="389" y="1392"/>
                  <a:pt x="410" y="1596"/>
                  <a:pt x="432" y="1800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1991" name="Freeform 6"/>
          <p:cNvSpPr>
            <a:spLocks/>
          </p:cNvSpPr>
          <p:nvPr/>
        </p:nvSpPr>
        <p:spPr bwMode="auto">
          <a:xfrm>
            <a:off x="7045325" y="1450975"/>
            <a:ext cx="647700" cy="2844800"/>
          </a:xfrm>
          <a:custGeom>
            <a:avLst/>
            <a:gdLst>
              <a:gd name="T0" fmla="*/ 0 w 408"/>
              <a:gd name="T1" fmla="*/ 0 h 1792"/>
              <a:gd name="T2" fmla="*/ 2147483647 w 408"/>
              <a:gd name="T3" fmla="*/ 2147483647 h 1792"/>
              <a:gd name="T4" fmla="*/ 2147483647 w 408"/>
              <a:gd name="T5" fmla="*/ 2147483647 h 1792"/>
              <a:gd name="T6" fmla="*/ 2147483647 w 408"/>
              <a:gd name="T7" fmla="*/ 2147483647 h 1792"/>
              <a:gd name="T8" fmla="*/ 2147483647 w 408"/>
              <a:gd name="T9" fmla="*/ 2147483647 h 1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08" h="1792">
                <a:moveTo>
                  <a:pt x="0" y="0"/>
                </a:moveTo>
                <a:cubicBezTo>
                  <a:pt x="56" y="98"/>
                  <a:pt x="113" y="197"/>
                  <a:pt x="152" y="296"/>
                </a:cubicBezTo>
                <a:cubicBezTo>
                  <a:pt x="191" y="395"/>
                  <a:pt x="200" y="443"/>
                  <a:pt x="232" y="592"/>
                </a:cubicBezTo>
                <a:cubicBezTo>
                  <a:pt x="264" y="741"/>
                  <a:pt x="315" y="992"/>
                  <a:pt x="344" y="1192"/>
                </a:cubicBezTo>
                <a:cubicBezTo>
                  <a:pt x="373" y="1392"/>
                  <a:pt x="397" y="1691"/>
                  <a:pt x="408" y="1792"/>
                </a:cubicBezTo>
              </a:path>
            </a:pathLst>
          </a:custGeom>
          <a:noFill/>
          <a:ln w="28575" cap="flat" cmpd="sng">
            <a:solidFill>
              <a:srgbClr val="00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4345" name="Rectangle 7"/>
          <p:cNvSpPr>
            <a:spLocks noChangeArrowheads="1"/>
          </p:cNvSpPr>
          <p:nvPr/>
        </p:nvSpPr>
        <p:spPr bwMode="auto">
          <a:xfrm>
            <a:off x="5475288" y="1438275"/>
            <a:ext cx="2862262" cy="2878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4346" name="Line 8"/>
          <p:cNvSpPr>
            <a:spLocks noChangeShapeType="1"/>
          </p:cNvSpPr>
          <p:nvPr/>
        </p:nvSpPr>
        <p:spPr bwMode="auto">
          <a:xfrm>
            <a:off x="5475288" y="1931988"/>
            <a:ext cx="2847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4347" name="Line 9"/>
          <p:cNvSpPr>
            <a:spLocks noChangeShapeType="1"/>
          </p:cNvSpPr>
          <p:nvPr/>
        </p:nvSpPr>
        <p:spPr bwMode="auto">
          <a:xfrm>
            <a:off x="5484813" y="2398713"/>
            <a:ext cx="2847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4348" name="Line 10"/>
          <p:cNvSpPr>
            <a:spLocks noChangeShapeType="1"/>
          </p:cNvSpPr>
          <p:nvPr/>
        </p:nvSpPr>
        <p:spPr bwMode="auto">
          <a:xfrm>
            <a:off x="5494338" y="2879725"/>
            <a:ext cx="2847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4349" name="Line 11"/>
          <p:cNvSpPr>
            <a:spLocks noChangeShapeType="1"/>
          </p:cNvSpPr>
          <p:nvPr/>
        </p:nvSpPr>
        <p:spPr bwMode="auto">
          <a:xfrm>
            <a:off x="5503863" y="3346450"/>
            <a:ext cx="2847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4350" name="Line 12"/>
          <p:cNvSpPr>
            <a:spLocks noChangeShapeType="1"/>
          </p:cNvSpPr>
          <p:nvPr/>
        </p:nvSpPr>
        <p:spPr bwMode="auto">
          <a:xfrm>
            <a:off x="5513388" y="3827463"/>
            <a:ext cx="2847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4351" name="Line 13"/>
          <p:cNvSpPr>
            <a:spLocks noChangeShapeType="1"/>
          </p:cNvSpPr>
          <p:nvPr/>
        </p:nvSpPr>
        <p:spPr bwMode="auto">
          <a:xfrm>
            <a:off x="6224588" y="1438275"/>
            <a:ext cx="0" cy="2878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4352" name="Line 14"/>
          <p:cNvSpPr>
            <a:spLocks noChangeShapeType="1"/>
          </p:cNvSpPr>
          <p:nvPr/>
        </p:nvSpPr>
        <p:spPr bwMode="auto">
          <a:xfrm>
            <a:off x="6931025" y="1455738"/>
            <a:ext cx="0" cy="2878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4353" name="Line 15"/>
          <p:cNvSpPr>
            <a:spLocks noChangeShapeType="1"/>
          </p:cNvSpPr>
          <p:nvPr/>
        </p:nvSpPr>
        <p:spPr bwMode="auto">
          <a:xfrm>
            <a:off x="7637463" y="1444625"/>
            <a:ext cx="0" cy="2878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4354" name="Text Box 16"/>
          <p:cNvSpPr txBox="1">
            <a:spLocks noChangeArrowheads="1"/>
          </p:cNvSpPr>
          <p:nvPr/>
        </p:nvSpPr>
        <p:spPr bwMode="auto">
          <a:xfrm>
            <a:off x="6037263" y="4294188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10</a:t>
            </a:r>
            <a:endParaRPr lang="en-US" sz="1200" baseline="30000" dirty="0" smtClean="0">
              <a:latin typeface="Arial" charset="0"/>
              <a:cs typeface="+mn-cs"/>
            </a:endParaRPr>
          </a:p>
        </p:txBody>
      </p:sp>
      <p:sp>
        <p:nvSpPr>
          <p:cNvPr id="14355" name="Text Box 17"/>
          <p:cNvSpPr txBox="1">
            <a:spLocks noChangeArrowheads="1"/>
          </p:cNvSpPr>
          <p:nvPr/>
        </p:nvSpPr>
        <p:spPr bwMode="auto">
          <a:xfrm>
            <a:off x="6745288" y="4295775"/>
            <a:ext cx="352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20</a:t>
            </a:r>
            <a:endParaRPr lang="en-US" sz="1200" baseline="30000" dirty="0" smtClean="0">
              <a:latin typeface="Arial" charset="0"/>
              <a:cs typeface="+mn-cs"/>
            </a:endParaRPr>
          </a:p>
        </p:txBody>
      </p:sp>
      <p:sp>
        <p:nvSpPr>
          <p:cNvPr id="14356" name="Text Box 18"/>
          <p:cNvSpPr txBox="1">
            <a:spLocks noChangeArrowheads="1"/>
          </p:cNvSpPr>
          <p:nvPr/>
        </p:nvSpPr>
        <p:spPr bwMode="auto">
          <a:xfrm>
            <a:off x="7435850" y="4298950"/>
            <a:ext cx="352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30</a:t>
            </a:r>
            <a:endParaRPr lang="en-US" sz="1200" baseline="30000" dirty="0" smtClean="0">
              <a:latin typeface="Arial" charset="0"/>
              <a:cs typeface="+mn-cs"/>
            </a:endParaRPr>
          </a:p>
        </p:txBody>
      </p:sp>
      <p:sp>
        <p:nvSpPr>
          <p:cNvPr id="14357" name="Text Box 19"/>
          <p:cNvSpPr txBox="1">
            <a:spLocks noChangeArrowheads="1"/>
          </p:cNvSpPr>
          <p:nvPr/>
        </p:nvSpPr>
        <p:spPr bwMode="auto">
          <a:xfrm>
            <a:off x="8158163" y="4302125"/>
            <a:ext cx="352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40</a:t>
            </a:r>
            <a:endParaRPr lang="en-US" sz="1200" baseline="30000" dirty="0" smtClean="0">
              <a:latin typeface="Arial" charset="0"/>
              <a:cs typeface="+mn-cs"/>
            </a:endParaRPr>
          </a:p>
        </p:txBody>
      </p:sp>
      <p:sp>
        <p:nvSpPr>
          <p:cNvPr id="14358" name="Line 20"/>
          <p:cNvSpPr>
            <a:spLocks noChangeShapeType="1"/>
          </p:cNvSpPr>
          <p:nvPr/>
        </p:nvSpPr>
        <p:spPr bwMode="auto">
          <a:xfrm>
            <a:off x="5780088" y="5965825"/>
            <a:ext cx="4318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4359" name="Line 21"/>
          <p:cNvSpPr>
            <a:spLocks noChangeShapeType="1"/>
          </p:cNvSpPr>
          <p:nvPr/>
        </p:nvSpPr>
        <p:spPr bwMode="auto">
          <a:xfrm>
            <a:off x="5780088" y="5572125"/>
            <a:ext cx="431800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4360" name="Line 22"/>
          <p:cNvSpPr>
            <a:spLocks noChangeShapeType="1"/>
          </p:cNvSpPr>
          <p:nvPr/>
        </p:nvSpPr>
        <p:spPr bwMode="auto">
          <a:xfrm>
            <a:off x="5792788" y="5153025"/>
            <a:ext cx="393700" cy="0"/>
          </a:xfrm>
          <a:prstGeom prst="line">
            <a:avLst/>
          </a:prstGeom>
          <a:noFill/>
          <a:ln w="28575">
            <a:solidFill>
              <a:srgbClr val="00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4361" name="Text Box 23"/>
          <p:cNvSpPr txBox="1">
            <a:spLocks noChangeArrowheads="1"/>
          </p:cNvSpPr>
          <p:nvPr/>
        </p:nvSpPr>
        <p:spPr bwMode="auto">
          <a:xfrm>
            <a:off x="6191250" y="5019675"/>
            <a:ext cx="16319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QAM256 (8 Mbps)</a:t>
            </a:r>
          </a:p>
        </p:txBody>
      </p:sp>
      <p:sp>
        <p:nvSpPr>
          <p:cNvPr id="14362" name="Text Box 24"/>
          <p:cNvSpPr txBox="1">
            <a:spLocks noChangeArrowheads="1"/>
          </p:cNvSpPr>
          <p:nvPr/>
        </p:nvSpPr>
        <p:spPr bwMode="auto">
          <a:xfrm>
            <a:off x="6178550" y="5411788"/>
            <a:ext cx="1533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QAM16 (4 Mbps)</a:t>
            </a:r>
          </a:p>
        </p:txBody>
      </p:sp>
      <p:sp>
        <p:nvSpPr>
          <p:cNvPr id="14363" name="Text Box 25"/>
          <p:cNvSpPr txBox="1">
            <a:spLocks noChangeArrowheads="1"/>
          </p:cNvSpPr>
          <p:nvPr/>
        </p:nvSpPr>
        <p:spPr bwMode="auto">
          <a:xfrm>
            <a:off x="6194425" y="5818188"/>
            <a:ext cx="1408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BPSK (1 Mbps)</a:t>
            </a:r>
          </a:p>
        </p:txBody>
      </p:sp>
      <p:sp>
        <p:nvSpPr>
          <p:cNvPr id="14364" name="Text Box 26"/>
          <p:cNvSpPr txBox="1">
            <a:spLocks noChangeArrowheads="1"/>
          </p:cNvSpPr>
          <p:nvPr/>
        </p:nvSpPr>
        <p:spPr bwMode="auto">
          <a:xfrm>
            <a:off x="6445250" y="4494213"/>
            <a:ext cx="895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SNR(dB)</a:t>
            </a:r>
          </a:p>
        </p:txBody>
      </p:sp>
      <p:sp>
        <p:nvSpPr>
          <p:cNvPr id="14365" name="Text Box 27"/>
          <p:cNvSpPr txBox="1">
            <a:spLocks noChangeArrowheads="1"/>
          </p:cNvSpPr>
          <p:nvPr/>
        </p:nvSpPr>
        <p:spPr bwMode="auto">
          <a:xfrm rot="-5400000">
            <a:off x="4636294" y="2767806"/>
            <a:ext cx="48418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Gill Sans MT" charset="0"/>
                <a:cs typeface="+mn-cs"/>
              </a:rPr>
              <a:t>BER</a:t>
            </a:r>
          </a:p>
        </p:txBody>
      </p:sp>
      <p:sp>
        <p:nvSpPr>
          <p:cNvPr id="14366" name="Text Box 28"/>
          <p:cNvSpPr txBox="1">
            <a:spLocks noChangeArrowheads="1"/>
          </p:cNvSpPr>
          <p:nvPr/>
        </p:nvSpPr>
        <p:spPr bwMode="auto">
          <a:xfrm>
            <a:off x="4960938" y="1301750"/>
            <a:ext cx="44291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10</a:t>
            </a:r>
            <a:r>
              <a:rPr lang="en-US" sz="1200" baseline="30000" dirty="0" smtClean="0">
                <a:latin typeface="Arial" charset="0"/>
                <a:cs typeface="+mn-cs"/>
              </a:rPr>
              <a:t>-1</a:t>
            </a:r>
          </a:p>
        </p:txBody>
      </p:sp>
      <p:sp>
        <p:nvSpPr>
          <p:cNvPr id="14367" name="Text Box 29"/>
          <p:cNvSpPr txBox="1">
            <a:spLocks noChangeArrowheads="1"/>
          </p:cNvSpPr>
          <p:nvPr/>
        </p:nvSpPr>
        <p:spPr bwMode="auto">
          <a:xfrm>
            <a:off x="4979988" y="1782763"/>
            <a:ext cx="4429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10</a:t>
            </a:r>
            <a:r>
              <a:rPr lang="en-US" sz="1200" baseline="30000" dirty="0" smtClean="0">
                <a:latin typeface="Arial" charset="0"/>
                <a:cs typeface="+mn-cs"/>
              </a:rPr>
              <a:t>-2</a:t>
            </a:r>
          </a:p>
        </p:txBody>
      </p:sp>
      <p:sp>
        <p:nvSpPr>
          <p:cNvPr id="14368" name="Text Box 30"/>
          <p:cNvSpPr txBox="1">
            <a:spLocks noChangeArrowheads="1"/>
          </p:cNvSpPr>
          <p:nvPr/>
        </p:nvSpPr>
        <p:spPr bwMode="auto">
          <a:xfrm>
            <a:off x="4970463" y="2249488"/>
            <a:ext cx="4429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10</a:t>
            </a:r>
            <a:r>
              <a:rPr lang="en-US" sz="1200" baseline="30000" dirty="0" smtClean="0">
                <a:latin typeface="Arial" charset="0"/>
                <a:cs typeface="+mn-cs"/>
              </a:rPr>
              <a:t>-3</a:t>
            </a:r>
          </a:p>
        </p:txBody>
      </p:sp>
      <p:sp>
        <p:nvSpPr>
          <p:cNvPr id="14369" name="Text Box 31"/>
          <p:cNvSpPr txBox="1">
            <a:spLocks noChangeArrowheads="1"/>
          </p:cNvSpPr>
          <p:nvPr/>
        </p:nvSpPr>
        <p:spPr bwMode="auto">
          <a:xfrm>
            <a:off x="4979988" y="3182938"/>
            <a:ext cx="4429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10</a:t>
            </a:r>
            <a:r>
              <a:rPr lang="en-US" sz="1200" baseline="30000" dirty="0" smtClean="0">
                <a:latin typeface="Arial" charset="0"/>
                <a:cs typeface="+mn-cs"/>
              </a:rPr>
              <a:t>-5</a:t>
            </a:r>
          </a:p>
        </p:txBody>
      </p:sp>
      <p:sp>
        <p:nvSpPr>
          <p:cNvPr id="14370" name="Text Box 32"/>
          <p:cNvSpPr txBox="1">
            <a:spLocks noChangeArrowheads="1"/>
          </p:cNvSpPr>
          <p:nvPr/>
        </p:nvSpPr>
        <p:spPr bwMode="auto">
          <a:xfrm>
            <a:off x="4984750" y="3663950"/>
            <a:ext cx="4429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10</a:t>
            </a:r>
            <a:r>
              <a:rPr lang="en-US" sz="1200" baseline="30000" dirty="0" smtClean="0">
                <a:latin typeface="Arial" charset="0"/>
                <a:cs typeface="+mn-cs"/>
              </a:rPr>
              <a:t>-6</a:t>
            </a:r>
          </a:p>
        </p:txBody>
      </p:sp>
      <p:sp>
        <p:nvSpPr>
          <p:cNvPr id="14371" name="Text Box 33"/>
          <p:cNvSpPr txBox="1">
            <a:spLocks noChangeArrowheads="1"/>
          </p:cNvSpPr>
          <p:nvPr/>
        </p:nvSpPr>
        <p:spPr bwMode="auto">
          <a:xfrm>
            <a:off x="4975225" y="4159250"/>
            <a:ext cx="4429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10</a:t>
            </a:r>
            <a:r>
              <a:rPr lang="en-US" sz="1200" baseline="30000" dirty="0" smtClean="0">
                <a:latin typeface="Arial" charset="0"/>
                <a:cs typeface="+mn-cs"/>
              </a:rPr>
              <a:t>-7</a:t>
            </a:r>
          </a:p>
        </p:txBody>
      </p:sp>
      <p:sp>
        <p:nvSpPr>
          <p:cNvPr id="14372" name="Text Box 34"/>
          <p:cNvSpPr txBox="1">
            <a:spLocks noChangeArrowheads="1"/>
          </p:cNvSpPr>
          <p:nvPr/>
        </p:nvSpPr>
        <p:spPr bwMode="auto">
          <a:xfrm>
            <a:off x="4962525" y="2738438"/>
            <a:ext cx="4429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10</a:t>
            </a:r>
            <a:r>
              <a:rPr lang="en-US" sz="1200" baseline="30000" dirty="0" smtClean="0">
                <a:latin typeface="Arial" charset="0"/>
                <a:cs typeface="+mn-cs"/>
              </a:rPr>
              <a:t>-4</a:t>
            </a:r>
          </a:p>
        </p:txBody>
      </p:sp>
      <p:pic>
        <p:nvPicPr>
          <p:cNvPr id="42020" name="Picture 18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895350"/>
            <a:ext cx="6399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14</a:t>
            </a:fld>
            <a:endParaRPr lang="en-US" sz="1200" dirty="0">
              <a:latin typeface="Tahoma" charset="0"/>
            </a:endParaRPr>
          </a:p>
        </p:txBody>
      </p:sp>
      <p:sp>
        <p:nvSpPr>
          <p:cNvPr id="3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804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3" name="Group 356"/>
          <p:cNvGrpSpPr>
            <a:grpSpLocks/>
          </p:cNvGrpSpPr>
          <p:nvPr/>
        </p:nvGrpSpPr>
        <p:grpSpPr bwMode="auto">
          <a:xfrm>
            <a:off x="2163763" y="2570163"/>
            <a:ext cx="627062" cy="642937"/>
            <a:chOff x="313" y="1497"/>
            <a:chExt cx="1152" cy="1014"/>
          </a:xfrm>
        </p:grpSpPr>
        <p:pic>
          <p:nvPicPr>
            <p:cNvPr id="44075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76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1301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Wireless network characteristics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3550" y="1150938"/>
            <a:ext cx="7772400" cy="11176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dirty="0">
                <a:latin typeface="Gill Sans MT" charset="0"/>
                <a:cs typeface="+mn-cs"/>
              </a:rPr>
              <a:t>Multiple wireless senders and receivers create additional problems (beyond multiple access):</a:t>
            </a:r>
          </a:p>
        </p:txBody>
      </p:sp>
      <p:sp>
        <p:nvSpPr>
          <p:cNvPr id="44038" name="Freeform 7"/>
          <p:cNvSpPr>
            <a:spLocks/>
          </p:cNvSpPr>
          <p:nvPr/>
        </p:nvSpPr>
        <p:spPr bwMode="auto">
          <a:xfrm>
            <a:off x="698500" y="2413000"/>
            <a:ext cx="2020888" cy="1085850"/>
          </a:xfrm>
          <a:custGeom>
            <a:avLst/>
            <a:gdLst>
              <a:gd name="T0" fmla="*/ 2147483647 w 1273"/>
              <a:gd name="T1" fmla="*/ 2147483647 h 684"/>
              <a:gd name="T2" fmla="*/ 2147483647 w 1273"/>
              <a:gd name="T3" fmla="*/ 0 h 684"/>
              <a:gd name="T4" fmla="*/ 2147483647 w 1273"/>
              <a:gd name="T5" fmla="*/ 2147483647 h 684"/>
              <a:gd name="T6" fmla="*/ 2147483647 w 1273"/>
              <a:gd name="T7" fmla="*/ 2147483647 h 684"/>
              <a:gd name="T8" fmla="*/ 2147483647 w 1273"/>
              <a:gd name="T9" fmla="*/ 2147483647 h 684"/>
              <a:gd name="T10" fmla="*/ 2147483647 w 1273"/>
              <a:gd name="T11" fmla="*/ 2147483647 h 684"/>
              <a:gd name="T12" fmla="*/ 2147483647 w 1273"/>
              <a:gd name="T13" fmla="*/ 2147483647 h 684"/>
              <a:gd name="T14" fmla="*/ 2147483647 w 1273"/>
              <a:gd name="T15" fmla="*/ 2147483647 h 684"/>
              <a:gd name="T16" fmla="*/ 2147483647 w 1273"/>
              <a:gd name="T17" fmla="*/ 2147483647 h 684"/>
              <a:gd name="T18" fmla="*/ 0 w 1273"/>
              <a:gd name="T19" fmla="*/ 2147483647 h 68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273" h="684">
                <a:moveTo>
                  <a:pt x="9" y="675"/>
                </a:moveTo>
                <a:lnTo>
                  <a:pt x="316" y="0"/>
                </a:lnTo>
                <a:lnTo>
                  <a:pt x="461" y="228"/>
                </a:lnTo>
                <a:lnTo>
                  <a:pt x="510" y="119"/>
                </a:lnTo>
                <a:lnTo>
                  <a:pt x="631" y="467"/>
                </a:lnTo>
                <a:lnTo>
                  <a:pt x="667" y="391"/>
                </a:lnTo>
                <a:lnTo>
                  <a:pt x="739" y="464"/>
                </a:lnTo>
                <a:lnTo>
                  <a:pt x="1058" y="57"/>
                </a:lnTo>
                <a:lnTo>
                  <a:pt x="1273" y="684"/>
                </a:lnTo>
                <a:lnTo>
                  <a:pt x="0" y="674"/>
                </a:lnTo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00CC66"/>
              </a:gs>
            </a:gsLst>
            <a:lin ang="5400000" scaled="1"/>
          </a:gra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15368" name="Line 26"/>
          <p:cNvSpPr>
            <a:spLocks noChangeShapeType="1"/>
          </p:cNvSpPr>
          <p:nvPr/>
        </p:nvSpPr>
        <p:spPr bwMode="auto">
          <a:xfrm flipV="1">
            <a:off x="1971675" y="3627438"/>
            <a:ext cx="998538" cy="1698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5369" name="Line 27"/>
          <p:cNvSpPr>
            <a:spLocks noChangeShapeType="1"/>
          </p:cNvSpPr>
          <p:nvPr/>
        </p:nvSpPr>
        <p:spPr bwMode="auto">
          <a:xfrm>
            <a:off x="2644775" y="3148013"/>
            <a:ext cx="407988" cy="322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5370" name="Text Box 28"/>
          <p:cNvSpPr txBox="1">
            <a:spLocks noChangeArrowheads="1"/>
          </p:cNvSpPr>
          <p:nvPr/>
        </p:nvSpPr>
        <p:spPr bwMode="auto">
          <a:xfrm>
            <a:off x="1090613" y="3519488"/>
            <a:ext cx="3508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A</a:t>
            </a:r>
          </a:p>
        </p:txBody>
      </p:sp>
      <p:sp>
        <p:nvSpPr>
          <p:cNvPr id="15371" name="Text Box 29"/>
          <p:cNvSpPr txBox="1">
            <a:spLocks noChangeArrowheads="1"/>
          </p:cNvSpPr>
          <p:nvPr/>
        </p:nvSpPr>
        <p:spPr bwMode="auto">
          <a:xfrm>
            <a:off x="3563938" y="3292475"/>
            <a:ext cx="33813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15372" name="Text Box 30"/>
          <p:cNvSpPr txBox="1">
            <a:spLocks noChangeArrowheads="1"/>
          </p:cNvSpPr>
          <p:nvPr/>
        </p:nvSpPr>
        <p:spPr bwMode="auto">
          <a:xfrm>
            <a:off x="2741613" y="2587625"/>
            <a:ext cx="35083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C</a:t>
            </a:r>
          </a:p>
        </p:txBody>
      </p:sp>
      <p:sp>
        <p:nvSpPr>
          <p:cNvPr id="15373" name="Rectangle 32"/>
          <p:cNvSpPr>
            <a:spLocks noChangeArrowheads="1"/>
          </p:cNvSpPr>
          <p:nvPr/>
        </p:nvSpPr>
        <p:spPr bwMode="auto">
          <a:xfrm>
            <a:off x="471488" y="4175125"/>
            <a:ext cx="4148137" cy="224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400" i="1" dirty="0">
                <a:solidFill>
                  <a:srgbClr val="C00000"/>
                </a:solidFill>
                <a:latin typeface="Gill Sans MT" charset="0"/>
                <a:cs typeface="+mn-cs"/>
              </a:rPr>
              <a:t>Hidden terminal problem</a:t>
            </a:r>
          </a:p>
          <a:p>
            <a:pPr marL="277813" indent="-277813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200" dirty="0">
                <a:latin typeface="Gill Sans MT" charset="0"/>
                <a:cs typeface="+mn-cs"/>
              </a:rPr>
              <a:t>B, A hear each other</a:t>
            </a:r>
          </a:p>
          <a:p>
            <a:pPr marL="277813" indent="-277813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200" dirty="0">
                <a:latin typeface="Gill Sans MT" charset="0"/>
                <a:cs typeface="+mn-cs"/>
              </a:rPr>
              <a:t>B, C hear each other</a:t>
            </a:r>
          </a:p>
          <a:p>
            <a:pPr marL="277813" indent="-277813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200" dirty="0">
                <a:latin typeface="Gill Sans MT" charset="0"/>
                <a:cs typeface="+mn-cs"/>
              </a:rPr>
              <a:t>A, C can not hear each other means A, C unaware of their interference at B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Char char="v"/>
              <a:defRPr/>
            </a:pPr>
            <a:endParaRPr lang="en-US" sz="2000" dirty="0">
              <a:cs typeface="+mn-cs"/>
            </a:endParaRPr>
          </a:p>
        </p:txBody>
      </p:sp>
      <p:sp>
        <p:nvSpPr>
          <p:cNvPr id="13335" name="Text Box 47"/>
          <p:cNvSpPr txBox="1">
            <a:spLocks noChangeArrowheads="1"/>
          </p:cNvSpPr>
          <p:nvPr/>
        </p:nvSpPr>
        <p:spPr bwMode="auto">
          <a:xfrm>
            <a:off x="4943475" y="2292350"/>
            <a:ext cx="3508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A</a:t>
            </a:r>
          </a:p>
        </p:txBody>
      </p:sp>
      <p:sp>
        <p:nvSpPr>
          <p:cNvPr id="13336" name="Text Box 48"/>
          <p:cNvSpPr txBox="1">
            <a:spLocks noChangeArrowheads="1"/>
          </p:cNvSpPr>
          <p:nvPr/>
        </p:nvSpPr>
        <p:spPr bwMode="auto">
          <a:xfrm>
            <a:off x="6853238" y="2289175"/>
            <a:ext cx="3286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13337" name="Text Box 49"/>
          <p:cNvSpPr txBox="1">
            <a:spLocks noChangeArrowheads="1"/>
          </p:cNvSpPr>
          <p:nvPr/>
        </p:nvSpPr>
        <p:spPr bwMode="auto">
          <a:xfrm>
            <a:off x="8034338" y="2332038"/>
            <a:ext cx="350837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C</a:t>
            </a:r>
          </a:p>
        </p:txBody>
      </p:sp>
      <p:sp>
        <p:nvSpPr>
          <p:cNvPr id="13323" name="Text Box 55"/>
          <p:cNvSpPr txBox="1">
            <a:spLocks noChangeArrowheads="1"/>
          </p:cNvSpPr>
          <p:nvPr/>
        </p:nvSpPr>
        <p:spPr bwMode="auto">
          <a:xfrm>
            <a:off x="5016500" y="3119438"/>
            <a:ext cx="9366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A</a:t>
            </a:r>
            <a:r>
              <a:rPr lang="ja-JP" altLang="en-US" sz="1400" smtClean="0">
                <a:solidFill>
                  <a:srgbClr val="FF0000"/>
                </a:solidFill>
                <a:latin typeface="Arial" charset="0"/>
                <a:cs typeface="Arial" charset="0"/>
              </a:rPr>
              <a:t>’</a:t>
            </a:r>
            <a:r>
              <a:rPr lang="en-US" sz="14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s signal</a:t>
            </a:r>
          </a:p>
          <a:p>
            <a:pPr>
              <a:defRPr/>
            </a:pPr>
            <a:r>
              <a:rPr lang="en-US" sz="14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strength</a:t>
            </a:r>
          </a:p>
        </p:txBody>
      </p:sp>
      <p:sp>
        <p:nvSpPr>
          <p:cNvPr id="13324" name="Line 60"/>
          <p:cNvSpPr>
            <a:spLocks noChangeShapeType="1"/>
          </p:cNvSpPr>
          <p:nvPr/>
        </p:nvSpPr>
        <p:spPr bwMode="auto">
          <a:xfrm>
            <a:off x="5078413" y="4148138"/>
            <a:ext cx="3263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3325" name="Line 61"/>
          <p:cNvSpPr>
            <a:spLocks noChangeShapeType="1"/>
          </p:cNvSpPr>
          <p:nvPr/>
        </p:nvSpPr>
        <p:spPr bwMode="auto">
          <a:xfrm>
            <a:off x="5024438" y="2968625"/>
            <a:ext cx="0" cy="1138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3326" name="Freeform 62"/>
          <p:cNvSpPr>
            <a:spLocks/>
          </p:cNvSpPr>
          <p:nvPr/>
        </p:nvSpPr>
        <p:spPr bwMode="auto">
          <a:xfrm>
            <a:off x="5106988" y="3024188"/>
            <a:ext cx="2995612" cy="1081087"/>
          </a:xfrm>
          <a:custGeom>
            <a:avLst/>
            <a:gdLst>
              <a:gd name="T0" fmla="*/ 0 w 1887"/>
              <a:gd name="T1" fmla="*/ 0 h 681"/>
              <a:gd name="T2" fmla="*/ 2147483647 w 1887"/>
              <a:gd name="T3" fmla="*/ 2147483647 h 681"/>
              <a:gd name="T4" fmla="*/ 2147483647 w 1887"/>
              <a:gd name="T5" fmla="*/ 2147483647 h 681"/>
              <a:gd name="T6" fmla="*/ 2147483647 w 1887"/>
              <a:gd name="T7" fmla="*/ 2147483647 h 68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87" h="681">
                <a:moveTo>
                  <a:pt x="0" y="0"/>
                </a:moveTo>
                <a:cubicBezTo>
                  <a:pt x="161" y="25"/>
                  <a:pt x="737" y="52"/>
                  <a:pt x="966" y="151"/>
                </a:cubicBezTo>
                <a:cubicBezTo>
                  <a:pt x="1195" y="250"/>
                  <a:pt x="1220" y="507"/>
                  <a:pt x="1373" y="594"/>
                </a:cubicBezTo>
                <a:cubicBezTo>
                  <a:pt x="1526" y="681"/>
                  <a:pt x="1780" y="657"/>
                  <a:pt x="1887" y="673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13327" name="Text Box 63"/>
          <p:cNvSpPr txBox="1">
            <a:spLocks noChangeArrowheads="1"/>
          </p:cNvSpPr>
          <p:nvPr/>
        </p:nvSpPr>
        <p:spPr bwMode="auto">
          <a:xfrm>
            <a:off x="6362700" y="4111625"/>
            <a:ext cx="59372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dirty="0" smtClean="0">
                <a:latin typeface="Arial" charset="0"/>
                <a:cs typeface="Arial" charset="0"/>
              </a:rPr>
              <a:t>space</a:t>
            </a:r>
          </a:p>
        </p:txBody>
      </p:sp>
      <p:sp>
        <p:nvSpPr>
          <p:cNvPr id="13328" name="Freeform 65"/>
          <p:cNvSpPr>
            <a:spLocks/>
          </p:cNvSpPr>
          <p:nvPr/>
        </p:nvSpPr>
        <p:spPr bwMode="auto">
          <a:xfrm flipH="1">
            <a:off x="5202238" y="2994025"/>
            <a:ext cx="2995612" cy="1081088"/>
          </a:xfrm>
          <a:custGeom>
            <a:avLst/>
            <a:gdLst>
              <a:gd name="T0" fmla="*/ 0 w 1887"/>
              <a:gd name="T1" fmla="*/ 0 h 681"/>
              <a:gd name="T2" fmla="*/ 2147483647 w 1887"/>
              <a:gd name="T3" fmla="*/ 2147483647 h 681"/>
              <a:gd name="T4" fmla="*/ 2147483647 w 1887"/>
              <a:gd name="T5" fmla="*/ 2147483647 h 681"/>
              <a:gd name="T6" fmla="*/ 2147483647 w 1887"/>
              <a:gd name="T7" fmla="*/ 2147483647 h 68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87" h="681">
                <a:moveTo>
                  <a:pt x="0" y="0"/>
                </a:moveTo>
                <a:cubicBezTo>
                  <a:pt x="161" y="25"/>
                  <a:pt x="737" y="52"/>
                  <a:pt x="966" y="151"/>
                </a:cubicBezTo>
                <a:cubicBezTo>
                  <a:pt x="1195" y="250"/>
                  <a:pt x="1220" y="507"/>
                  <a:pt x="1373" y="594"/>
                </a:cubicBezTo>
                <a:cubicBezTo>
                  <a:pt x="1526" y="681"/>
                  <a:pt x="1780" y="657"/>
                  <a:pt x="1887" y="673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13329" name="Text Box 66"/>
          <p:cNvSpPr txBox="1">
            <a:spLocks noChangeArrowheads="1"/>
          </p:cNvSpPr>
          <p:nvPr/>
        </p:nvSpPr>
        <p:spPr bwMode="auto">
          <a:xfrm>
            <a:off x="7643813" y="3048000"/>
            <a:ext cx="9588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C</a:t>
            </a:r>
            <a:r>
              <a:rPr lang="ja-JP" altLang="en-US" sz="1400" smtClean="0">
                <a:solidFill>
                  <a:schemeClr val="accent2"/>
                </a:solidFill>
                <a:latin typeface="Arial" charset="0"/>
                <a:cs typeface="Arial" charset="0"/>
              </a:rPr>
              <a:t>’</a:t>
            </a:r>
            <a:r>
              <a:rPr lang="en-US" sz="1400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s signal</a:t>
            </a:r>
          </a:p>
          <a:p>
            <a:pPr>
              <a:defRPr/>
            </a:pPr>
            <a:r>
              <a:rPr lang="en-US" sz="1400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strength</a:t>
            </a:r>
          </a:p>
        </p:txBody>
      </p:sp>
      <p:sp>
        <p:nvSpPr>
          <p:cNvPr id="13330" name="Line 67"/>
          <p:cNvSpPr>
            <a:spLocks noChangeShapeType="1"/>
          </p:cNvSpPr>
          <p:nvPr/>
        </p:nvSpPr>
        <p:spPr bwMode="auto">
          <a:xfrm flipH="1">
            <a:off x="5403850" y="2855913"/>
            <a:ext cx="26988" cy="12636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3331" name="Line 68"/>
          <p:cNvSpPr>
            <a:spLocks noChangeShapeType="1"/>
          </p:cNvSpPr>
          <p:nvPr/>
        </p:nvSpPr>
        <p:spPr bwMode="auto">
          <a:xfrm>
            <a:off x="6624638" y="2924175"/>
            <a:ext cx="0" cy="120808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3332" name="Line 69"/>
          <p:cNvSpPr>
            <a:spLocks noChangeShapeType="1"/>
          </p:cNvSpPr>
          <p:nvPr/>
        </p:nvSpPr>
        <p:spPr bwMode="auto">
          <a:xfrm>
            <a:off x="7705725" y="2908300"/>
            <a:ext cx="0" cy="11811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3321" name="Rectangle 70"/>
          <p:cNvSpPr>
            <a:spLocks noChangeArrowheads="1"/>
          </p:cNvSpPr>
          <p:nvPr/>
        </p:nvSpPr>
        <p:spPr bwMode="auto">
          <a:xfrm>
            <a:off x="4995863" y="4432300"/>
            <a:ext cx="4148137" cy="2075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400" i="1" dirty="0">
                <a:solidFill>
                  <a:srgbClr val="C00000"/>
                </a:solidFill>
                <a:latin typeface="Gill Sans MT" charset="0"/>
                <a:cs typeface="+mn-cs"/>
              </a:rPr>
              <a:t>Signal attenuation:</a:t>
            </a:r>
          </a:p>
          <a:p>
            <a:pPr marL="277813" indent="-277813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200" dirty="0">
                <a:latin typeface="Gill Sans MT" charset="0"/>
                <a:cs typeface="+mn-cs"/>
              </a:rPr>
              <a:t>B, A hear each other</a:t>
            </a:r>
          </a:p>
          <a:p>
            <a:pPr marL="277813" indent="-277813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200" dirty="0">
                <a:latin typeface="Gill Sans MT" charset="0"/>
                <a:cs typeface="+mn-cs"/>
              </a:rPr>
              <a:t>B, C hear each other</a:t>
            </a:r>
          </a:p>
          <a:p>
            <a:pPr marL="277813" indent="-277813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200" dirty="0">
                <a:latin typeface="Gill Sans MT" charset="0"/>
                <a:cs typeface="+mn-cs"/>
              </a:rPr>
              <a:t>A, C can not hear each other interfering at B</a:t>
            </a:r>
          </a:p>
        </p:txBody>
      </p:sp>
      <p:grpSp>
        <p:nvGrpSpPr>
          <p:cNvPr id="44059" name="Group 356"/>
          <p:cNvGrpSpPr>
            <a:grpSpLocks/>
          </p:cNvGrpSpPr>
          <p:nvPr/>
        </p:nvGrpSpPr>
        <p:grpSpPr bwMode="auto">
          <a:xfrm>
            <a:off x="2925763" y="3119438"/>
            <a:ext cx="627062" cy="642937"/>
            <a:chOff x="313" y="1497"/>
            <a:chExt cx="1152" cy="1014"/>
          </a:xfrm>
        </p:grpSpPr>
        <p:pic>
          <p:nvPicPr>
            <p:cNvPr id="44073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74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4060" name="Group 356"/>
          <p:cNvGrpSpPr>
            <a:grpSpLocks/>
          </p:cNvGrpSpPr>
          <p:nvPr/>
        </p:nvGrpSpPr>
        <p:grpSpPr bwMode="auto">
          <a:xfrm>
            <a:off x="1401763" y="3260725"/>
            <a:ext cx="627062" cy="644525"/>
            <a:chOff x="313" y="1497"/>
            <a:chExt cx="1152" cy="1014"/>
          </a:xfrm>
        </p:grpSpPr>
        <p:pic>
          <p:nvPicPr>
            <p:cNvPr id="44071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72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0" name="Group 356"/>
          <p:cNvGrpSpPr>
            <a:grpSpLocks/>
          </p:cNvGrpSpPr>
          <p:nvPr/>
        </p:nvGrpSpPr>
        <p:grpSpPr bwMode="auto">
          <a:xfrm>
            <a:off x="5130800" y="2154238"/>
            <a:ext cx="627063" cy="642937"/>
            <a:chOff x="313" y="1497"/>
            <a:chExt cx="1152" cy="1014"/>
          </a:xfrm>
        </p:grpSpPr>
        <p:pic>
          <p:nvPicPr>
            <p:cNvPr id="44069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70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3" name="Group 356"/>
          <p:cNvGrpSpPr>
            <a:grpSpLocks/>
          </p:cNvGrpSpPr>
          <p:nvPr/>
        </p:nvGrpSpPr>
        <p:grpSpPr bwMode="auto">
          <a:xfrm>
            <a:off x="6319838" y="2193925"/>
            <a:ext cx="627062" cy="644525"/>
            <a:chOff x="313" y="1497"/>
            <a:chExt cx="1152" cy="1014"/>
          </a:xfrm>
        </p:grpSpPr>
        <p:pic>
          <p:nvPicPr>
            <p:cNvPr id="44067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68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6" name="Group 356"/>
          <p:cNvGrpSpPr>
            <a:grpSpLocks/>
          </p:cNvGrpSpPr>
          <p:nvPr/>
        </p:nvGrpSpPr>
        <p:grpSpPr bwMode="auto">
          <a:xfrm>
            <a:off x="7396163" y="2124075"/>
            <a:ext cx="627062" cy="642938"/>
            <a:chOff x="313" y="1497"/>
            <a:chExt cx="1152" cy="1014"/>
          </a:xfrm>
        </p:grpSpPr>
        <p:pic>
          <p:nvPicPr>
            <p:cNvPr id="44065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66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4064" name="Picture 18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895350"/>
            <a:ext cx="6399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15</a:t>
            </a:fld>
            <a:endParaRPr lang="en-US" sz="1200" dirty="0">
              <a:latin typeface="Tahoma" charset="0"/>
            </a:endParaRPr>
          </a:p>
        </p:txBody>
      </p:sp>
      <p:sp>
        <p:nvSpPr>
          <p:cNvPr id="4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748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5" grpId="0"/>
      <p:bldP spid="13336" grpId="0"/>
      <p:bldP spid="13337" grpId="0"/>
      <p:bldP spid="13323" grpId="0"/>
      <p:bldP spid="13326" grpId="0" animBg="1"/>
      <p:bldP spid="13327" grpId="0"/>
      <p:bldP spid="13328" grpId="0" animBg="1"/>
      <p:bldP spid="13329" grpId="0"/>
      <p:bldP spid="133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>
          <a:xfrm>
            <a:off x="284163" y="114300"/>
            <a:ext cx="8364537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Code Division Multiple Access (CDMA)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125" y="1265238"/>
            <a:ext cx="7934325" cy="4648200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dirty="0">
                <a:latin typeface="Gill Sans MT" charset="0"/>
                <a:cs typeface="+mn-cs"/>
              </a:rPr>
              <a:t>unique </a:t>
            </a:r>
            <a:r>
              <a:rPr lang="ja-JP" altLang="en-US">
                <a:latin typeface="Gill Sans MT" charset="0"/>
                <a:cs typeface="+mn-cs"/>
              </a:rPr>
              <a:t>“</a:t>
            </a:r>
            <a:r>
              <a:rPr lang="en-US" dirty="0">
                <a:latin typeface="Gill Sans MT" charset="0"/>
                <a:cs typeface="+mn-cs"/>
              </a:rPr>
              <a:t>code</a:t>
            </a:r>
            <a:r>
              <a:rPr lang="ja-JP" altLang="en-US">
                <a:latin typeface="Gill Sans MT" charset="0"/>
                <a:cs typeface="+mn-cs"/>
              </a:rPr>
              <a:t>”</a:t>
            </a:r>
            <a:r>
              <a:rPr lang="en-US" dirty="0">
                <a:latin typeface="Gill Sans MT" charset="0"/>
                <a:cs typeface="+mn-cs"/>
              </a:rPr>
              <a:t> assigned to each user; i.e., code set partitioning</a:t>
            </a:r>
          </a:p>
          <a:p>
            <a:pPr lvl="1">
              <a:lnSpc>
                <a:spcPct val="80000"/>
              </a:lnSpc>
              <a:defRPr/>
            </a:pPr>
            <a:r>
              <a:rPr lang="en-US" dirty="0">
                <a:latin typeface="Gill Sans MT" charset="0"/>
              </a:rPr>
              <a:t>all users share same frequency, but each user has own </a:t>
            </a:r>
            <a:r>
              <a:rPr lang="ja-JP" altLang="en-US">
                <a:latin typeface="Gill Sans MT" charset="0"/>
              </a:rPr>
              <a:t>“</a:t>
            </a:r>
            <a:r>
              <a:rPr lang="en-US" dirty="0">
                <a:latin typeface="Gill Sans MT" charset="0"/>
              </a:rPr>
              <a:t>chipping</a:t>
            </a:r>
            <a:r>
              <a:rPr lang="ja-JP" altLang="en-US">
                <a:latin typeface="Gill Sans MT" charset="0"/>
              </a:rPr>
              <a:t>”</a:t>
            </a:r>
            <a:r>
              <a:rPr lang="en-US" dirty="0">
                <a:latin typeface="Gill Sans MT" charset="0"/>
              </a:rPr>
              <a:t> sequence (i.e., code) to encode data</a:t>
            </a:r>
          </a:p>
          <a:p>
            <a:pPr lvl="1">
              <a:lnSpc>
                <a:spcPct val="80000"/>
              </a:lnSpc>
              <a:defRPr/>
            </a:pPr>
            <a:r>
              <a:rPr lang="en-US" dirty="0">
                <a:latin typeface="Gill Sans MT" charset="0"/>
              </a:rPr>
              <a:t>allows multiple users to </a:t>
            </a:r>
            <a:r>
              <a:rPr lang="ja-JP" altLang="en-US">
                <a:latin typeface="Gill Sans MT" charset="0"/>
              </a:rPr>
              <a:t>“</a:t>
            </a:r>
            <a:r>
              <a:rPr lang="en-US" dirty="0">
                <a:latin typeface="Gill Sans MT" charset="0"/>
              </a:rPr>
              <a:t>coexist</a:t>
            </a:r>
            <a:r>
              <a:rPr lang="ja-JP" altLang="en-US">
                <a:latin typeface="Gill Sans MT" charset="0"/>
              </a:rPr>
              <a:t>”</a:t>
            </a:r>
            <a:r>
              <a:rPr lang="en-US" dirty="0">
                <a:latin typeface="Gill Sans MT" charset="0"/>
              </a:rPr>
              <a:t> and transmit simultaneously with minimal interference (if codes are </a:t>
            </a:r>
            <a:r>
              <a:rPr lang="ja-JP" altLang="en-US">
                <a:latin typeface="Gill Sans MT" charset="0"/>
              </a:rPr>
              <a:t>“</a:t>
            </a:r>
            <a:r>
              <a:rPr lang="en-US" dirty="0">
                <a:latin typeface="Gill Sans MT" charset="0"/>
              </a:rPr>
              <a:t>orthogonal</a:t>
            </a:r>
            <a:r>
              <a:rPr lang="ja-JP" altLang="en-US">
                <a:latin typeface="Gill Sans MT" charset="0"/>
              </a:rPr>
              <a:t>”</a:t>
            </a:r>
            <a:r>
              <a:rPr lang="en-US" dirty="0">
                <a:latin typeface="Gill Sans MT" charset="0"/>
              </a:rPr>
              <a:t>)</a:t>
            </a:r>
          </a:p>
          <a:p>
            <a:pPr>
              <a:lnSpc>
                <a:spcPct val="80000"/>
              </a:lnSpc>
              <a:defRPr/>
            </a:pPr>
            <a:r>
              <a:rPr lang="en-US" i="1" dirty="0">
                <a:solidFill>
                  <a:srgbClr val="C00000"/>
                </a:solidFill>
                <a:latin typeface="Gill Sans MT" charset="0"/>
                <a:cs typeface="+mn-cs"/>
              </a:rPr>
              <a:t>encoded signal</a:t>
            </a:r>
            <a:r>
              <a:rPr lang="en-US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= (original data) X (chipping sequence)</a:t>
            </a:r>
          </a:p>
          <a:p>
            <a:pPr>
              <a:lnSpc>
                <a:spcPct val="80000"/>
              </a:lnSpc>
              <a:defRPr/>
            </a:pPr>
            <a:r>
              <a:rPr lang="en-US" i="1" dirty="0">
                <a:solidFill>
                  <a:srgbClr val="C00000"/>
                </a:solidFill>
                <a:latin typeface="Gill Sans MT" charset="0"/>
                <a:cs typeface="+mn-cs"/>
              </a:rPr>
              <a:t>decoding:</a:t>
            </a:r>
            <a:r>
              <a:rPr lang="en-US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inner-product of encoded signal and chipping sequence</a:t>
            </a:r>
          </a:p>
          <a:p>
            <a:pPr>
              <a:lnSpc>
                <a:spcPct val="80000"/>
              </a:lnSpc>
              <a:defRPr/>
            </a:pPr>
            <a:endParaRPr lang="en-US" sz="3200" dirty="0">
              <a:latin typeface="Gill Sans MT" charset="0"/>
              <a:cs typeface="+mn-cs"/>
            </a:endParaRPr>
          </a:p>
        </p:txBody>
      </p:sp>
      <p:pic>
        <p:nvPicPr>
          <p:cNvPr id="46085" name="Picture 1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876300"/>
            <a:ext cx="7769225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16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881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320675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CDMA encode/decode</a:t>
            </a:r>
          </a:p>
        </p:txBody>
      </p:sp>
      <p:sp>
        <p:nvSpPr>
          <p:cNvPr id="17413" name="Line 6"/>
          <p:cNvSpPr>
            <a:spLocks noChangeShapeType="1"/>
          </p:cNvSpPr>
          <p:nvPr/>
        </p:nvSpPr>
        <p:spPr bwMode="auto">
          <a:xfrm>
            <a:off x="3219450" y="1552575"/>
            <a:ext cx="0" cy="1624013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14" name="Line 9"/>
          <p:cNvSpPr>
            <a:spLocks noChangeShapeType="1"/>
          </p:cNvSpPr>
          <p:nvPr/>
        </p:nvSpPr>
        <p:spPr bwMode="auto">
          <a:xfrm>
            <a:off x="4276725" y="1528763"/>
            <a:ext cx="0" cy="1624012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15" name="Text Box 10"/>
          <p:cNvSpPr txBox="1">
            <a:spLocks noChangeArrowheads="1"/>
          </p:cNvSpPr>
          <p:nvPr/>
        </p:nvSpPr>
        <p:spPr bwMode="auto">
          <a:xfrm>
            <a:off x="2389188" y="2960688"/>
            <a:ext cx="6699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slot 1</a:t>
            </a:r>
          </a:p>
        </p:txBody>
      </p:sp>
      <p:sp>
        <p:nvSpPr>
          <p:cNvPr id="17416" name="Text Box 11"/>
          <p:cNvSpPr txBox="1">
            <a:spLocks noChangeArrowheads="1"/>
          </p:cNvSpPr>
          <p:nvPr/>
        </p:nvSpPr>
        <p:spPr bwMode="auto">
          <a:xfrm>
            <a:off x="3408363" y="2965450"/>
            <a:ext cx="6699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slot 0</a:t>
            </a:r>
          </a:p>
        </p:txBody>
      </p:sp>
      <p:grpSp>
        <p:nvGrpSpPr>
          <p:cNvPr id="404630" name="Group 150"/>
          <p:cNvGrpSpPr>
            <a:grpSpLocks/>
          </p:cNvGrpSpPr>
          <p:nvPr/>
        </p:nvGrpSpPr>
        <p:grpSpPr bwMode="auto">
          <a:xfrm>
            <a:off x="2084388" y="1462088"/>
            <a:ext cx="1254125" cy="1624012"/>
            <a:chOff x="1313" y="921"/>
            <a:chExt cx="790" cy="1023"/>
          </a:xfrm>
        </p:grpSpPr>
        <p:sp>
          <p:nvSpPr>
            <p:cNvPr id="17669" name="Line 5"/>
            <p:cNvSpPr>
              <a:spLocks noChangeShapeType="1"/>
            </p:cNvSpPr>
            <p:nvPr/>
          </p:nvSpPr>
          <p:spPr bwMode="auto">
            <a:xfrm>
              <a:off x="1350" y="921"/>
              <a:ext cx="0" cy="1023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7670" name="Rectangle 12"/>
            <p:cNvSpPr>
              <a:spLocks noChangeArrowheads="1"/>
            </p:cNvSpPr>
            <p:nvPr/>
          </p:nvSpPr>
          <p:spPr bwMode="auto">
            <a:xfrm>
              <a:off x="1350" y="1218"/>
              <a:ext cx="678" cy="13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7671" name="Text Box 15"/>
            <p:cNvSpPr txBox="1">
              <a:spLocks noChangeArrowheads="1"/>
            </p:cNvSpPr>
            <p:nvPr/>
          </p:nvSpPr>
          <p:spPr bwMode="auto">
            <a:xfrm>
              <a:off x="1436" y="1194"/>
              <a:ext cx="40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dirty="0" smtClean="0">
                  <a:latin typeface="Arial" charset="0"/>
                  <a:cs typeface="Arial" charset="0"/>
                </a:rPr>
                <a:t>d</a:t>
              </a:r>
              <a:r>
                <a:rPr lang="en-US" sz="1200" baseline="-25000" dirty="0" smtClean="0">
                  <a:latin typeface="Arial" charset="0"/>
                  <a:cs typeface="Arial" charset="0"/>
                </a:rPr>
                <a:t>1</a:t>
              </a:r>
              <a:r>
                <a:rPr lang="en-US" sz="1200" dirty="0" smtClean="0">
                  <a:latin typeface="Arial" charset="0"/>
                  <a:cs typeface="Arial" charset="0"/>
                </a:rPr>
                <a:t> = -1</a:t>
              </a:r>
            </a:p>
          </p:txBody>
        </p:sp>
        <p:grpSp>
          <p:nvGrpSpPr>
            <p:cNvPr id="48391" name="Group 44"/>
            <p:cNvGrpSpPr>
              <a:grpSpLocks/>
            </p:cNvGrpSpPr>
            <p:nvPr/>
          </p:nvGrpSpPr>
          <p:grpSpPr bwMode="auto">
            <a:xfrm>
              <a:off x="1313" y="1534"/>
              <a:ext cx="790" cy="307"/>
              <a:chOff x="1313" y="1534"/>
              <a:chExt cx="790" cy="307"/>
            </a:xfrm>
          </p:grpSpPr>
          <p:sp>
            <p:nvSpPr>
              <p:cNvPr id="17673" name="Text Box 17"/>
              <p:cNvSpPr txBox="1">
                <a:spLocks noChangeArrowheads="1"/>
              </p:cNvSpPr>
              <p:nvPr/>
            </p:nvSpPr>
            <p:spPr bwMode="auto">
              <a:xfrm>
                <a:off x="1313" y="1534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grpSp>
            <p:nvGrpSpPr>
              <p:cNvPr id="48393" name="Group 22"/>
              <p:cNvGrpSpPr>
                <a:grpSpLocks/>
              </p:cNvGrpSpPr>
              <p:nvPr/>
            </p:nvGrpSpPr>
            <p:grpSpPr bwMode="auto">
              <a:xfrm>
                <a:off x="1353" y="1539"/>
                <a:ext cx="258" cy="147"/>
                <a:chOff x="1353" y="1539"/>
                <a:chExt cx="258" cy="144"/>
              </a:xfrm>
            </p:grpSpPr>
            <p:sp>
              <p:nvSpPr>
                <p:cNvPr id="17696" name="Rectangle 18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697" name="Line 20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698" name="Line 21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48394" name="Group 23"/>
              <p:cNvGrpSpPr>
                <a:grpSpLocks/>
              </p:cNvGrpSpPr>
              <p:nvPr/>
            </p:nvGrpSpPr>
            <p:grpSpPr bwMode="auto">
              <a:xfrm>
                <a:off x="1773" y="1686"/>
                <a:ext cx="258" cy="144"/>
                <a:chOff x="1353" y="1539"/>
                <a:chExt cx="258" cy="144"/>
              </a:xfrm>
            </p:grpSpPr>
            <p:sp>
              <p:nvSpPr>
                <p:cNvPr id="17693" name="Rectangle 24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694" name="Line 25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695" name="Line 26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sp>
            <p:nvSpPr>
              <p:cNvPr id="17676" name="Rectangle 27"/>
              <p:cNvSpPr>
                <a:spLocks noChangeArrowheads="1"/>
              </p:cNvSpPr>
              <p:nvPr/>
            </p:nvSpPr>
            <p:spPr bwMode="auto">
              <a:xfrm>
                <a:off x="1611" y="1686"/>
                <a:ext cx="81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17677" name="Rectangle 28"/>
              <p:cNvSpPr>
                <a:spLocks noChangeArrowheads="1"/>
              </p:cNvSpPr>
              <p:nvPr/>
            </p:nvSpPr>
            <p:spPr bwMode="auto">
              <a:xfrm>
                <a:off x="1692" y="1536"/>
                <a:ext cx="81" cy="15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17678" name="Text Box 29"/>
              <p:cNvSpPr txBox="1">
                <a:spLocks noChangeArrowheads="1"/>
              </p:cNvSpPr>
              <p:nvPr/>
            </p:nvSpPr>
            <p:spPr bwMode="auto">
              <a:xfrm>
                <a:off x="1391" y="1534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7679" name="Text Box 30"/>
              <p:cNvSpPr txBox="1">
                <a:spLocks noChangeArrowheads="1"/>
              </p:cNvSpPr>
              <p:nvPr/>
            </p:nvSpPr>
            <p:spPr bwMode="auto">
              <a:xfrm>
                <a:off x="1478" y="1534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7680" name="Text Box 31"/>
              <p:cNvSpPr txBox="1">
                <a:spLocks noChangeArrowheads="1"/>
              </p:cNvSpPr>
              <p:nvPr/>
            </p:nvSpPr>
            <p:spPr bwMode="auto">
              <a:xfrm>
                <a:off x="1652" y="1540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grpSp>
            <p:nvGrpSpPr>
              <p:cNvPr id="48400" name="Group 34"/>
              <p:cNvGrpSpPr>
                <a:grpSpLocks/>
              </p:cNvGrpSpPr>
              <p:nvPr/>
            </p:nvGrpSpPr>
            <p:grpSpPr bwMode="auto">
              <a:xfrm>
                <a:off x="1565" y="1684"/>
                <a:ext cx="211" cy="157"/>
                <a:chOff x="857" y="1909"/>
                <a:chExt cx="211" cy="157"/>
              </a:xfrm>
            </p:grpSpPr>
            <p:sp>
              <p:nvSpPr>
                <p:cNvPr id="17691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692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  <p:grpSp>
            <p:nvGrpSpPr>
              <p:cNvPr id="48401" name="Group 35"/>
              <p:cNvGrpSpPr>
                <a:grpSpLocks/>
              </p:cNvGrpSpPr>
              <p:nvPr/>
            </p:nvGrpSpPr>
            <p:grpSpPr bwMode="auto">
              <a:xfrm>
                <a:off x="1730" y="1684"/>
                <a:ext cx="211" cy="157"/>
                <a:chOff x="857" y="1909"/>
                <a:chExt cx="211" cy="157"/>
              </a:xfrm>
            </p:grpSpPr>
            <p:sp>
              <p:nvSpPr>
                <p:cNvPr id="17689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690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  <p:grpSp>
            <p:nvGrpSpPr>
              <p:cNvPr id="48402" name="Group 38"/>
              <p:cNvGrpSpPr>
                <a:grpSpLocks/>
              </p:cNvGrpSpPr>
              <p:nvPr/>
            </p:nvGrpSpPr>
            <p:grpSpPr bwMode="auto">
              <a:xfrm>
                <a:off x="1808" y="1684"/>
                <a:ext cx="211" cy="157"/>
                <a:chOff x="857" y="1909"/>
                <a:chExt cx="211" cy="157"/>
              </a:xfrm>
            </p:grpSpPr>
            <p:sp>
              <p:nvSpPr>
                <p:cNvPr id="17687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68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  <p:grpSp>
            <p:nvGrpSpPr>
              <p:cNvPr id="48403" name="Group 41"/>
              <p:cNvGrpSpPr>
                <a:grpSpLocks/>
              </p:cNvGrpSpPr>
              <p:nvPr/>
            </p:nvGrpSpPr>
            <p:grpSpPr bwMode="auto">
              <a:xfrm>
                <a:off x="1892" y="1681"/>
                <a:ext cx="211" cy="157"/>
                <a:chOff x="857" y="1909"/>
                <a:chExt cx="211" cy="157"/>
              </a:xfrm>
            </p:grpSpPr>
            <p:sp>
              <p:nvSpPr>
                <p:cNvPr id="17685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686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</p:grpSp>
      </p:grpSp>
      <p:sp>
        <p:nvSpPr>
          <p:cNvPr id="17418" name="Oval 74"/>
          <p:cNvSpPr>
            <a:spLocks noChangeArrowheads="1"/>
          </p:cNvSpPr>
          <p:nvPr/>
        </p:nvSpPr>
        <p:spPr bwMode="auto">
          <a:xfrm>
            <a:off x="4672013" y="1855788"/>
            <a:ext cx="419100" cy="4238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19" name="Text Box 75"/>
          <p:cNvSpPr txBox="1">
            <a:spLocks noChangeArrowheads="1"/>
          </p:cNvSpPr>
          <p:nvPr/>
        </p:nvSpPr>
        <p:spPr bwMode="auto">
          <a:xfrm>
            <a:off x="4298950" y="1444625"/>
            <a:ext cx="11977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Z</a:t>
            </a:r>
            <a:r>
              <a:rPr lang="en-US" baseline="-25000" dirty="0" smtClean="0">
                <a:latin typeface="Arial" charset="0"/>
                <a:cs typeface="Arial" charset="0"/>
              </a:rPr>
              <a:t>i,m</a:t>
            </a:r>
            <a:r>
              <a:rPr lang="en-US" dirty="0" smtClean="0">
                <a:latin typeface="Arial" charset="0"/>
                <a:cs typeface="Arial" charset="0"/>
              </a:rPr>
              <a:t>= d</a:t>
            </a:r>
            <a:r>
              <a:rPr lang="en-US" baseline="-25000" dirty="0" smtClean="0">
                <a:latin typeface="Arial" charset="0"/>
                <a:cs typeface="Arial" charset="0"/>
              </a:rPr>
              <a:t>i</a:t>
            </a:r>
            <a:r>
              <a:rPr lang="en-US" sz="2400" baseline="30000" dirty="0" smtClean="0">
                <a:latin typeface="Arial" charset="0"/>
                <a:cs typeface="Arial" charset="0"/>
              </a:rPr>
              <a:t>.</a:t>
            </a:r>
            <a:r>
              <a:rPr lang="en-US" dirty="0" smtClean="0">
                <a:latin typeface="Arial" charset="0"/>
                <a:cs typeface="Arial" charset="0"/>
              </a:rPr>
              <a:t>c</a:t>
            </a:r>
            <a:r>
              <a:rPr lang="en-US" baseline="-25000" dirty="0" smtClean="0">
                <a:latin typeface="Arial" charset="0"/>
                <a:cs typeface="Arial" charset="0"/>
              </a:rPr>
              <a:t>m</a:t>
            </a:r>
          </a:p>
        </p:txBody>
      </p:sp>
      <p:sp>
        <p:nvSpPr>
          <p:cNvPr id="17420" name="Line 72"/>
          <p:cNvSpPr>
            <a:spLocks noChangeShapeType="1"/>
          </p:cNvSpPr>
          <p:nvPr/>
        </p:nvSpPr>
        <p:spPr bwMode="auto">
          <a:xfrm>
            <a:off x="4319588" y="1985963"/>
            <a:ext cx="319087" cy="47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21" name="Line 73"/>
          <p:cNvSpPr>
            <a:spLocks noChangeShapeType="1"/>
          </p:cNvSpPr>
          <p:nvPr/>
        </p:nvSpPr>
        <p:spPr bwMode="auto">
          <a:xfrm flipV="1">
            <a:off x="4333875" y="2251075"/>
            <a:ext cx="403225" cy="4302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404629" name="Group 149"/>
          <p:cNvGrpSpPr>
            <a:grpSpLocks/>
          </p:cNvGrpSpPr>
          <p:nvPr/>
        </p:nvGrpSpPr>
        <p:grpSpPr bwMode="auto">
          <a:xfrm>
            <a:off x="3141663" y="1695450"/>
            <a:ext cx="1254125" cy="1236663"/>
            <a:chOff x="1979" y="1068"/>
            <a:chExt cx="790" cy="779"/>
          </a:xfrm>
        </p:grpSpPr>
        <p:sp>
          <p:nvSpPr>
            <p:cNvPr id="17640" name="Rectangle 13"/>
            <p:cNvSpPr>
              <a:spLocks noChangeArrowheads="1"/>
            </p:cNvSpPr>
            <p:nvPr/>
          </p:nvSpPr>
          <p:spPr bwMode="auto">
            <a:xfrm>
              <a:off x="2028" y="1092"/>
              <a:ext cx="669" cy="13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7641" name="Text Box 16"/>
            <p:cNvSpPr txBox="1">
              <a:spLocks noChangeArrowheads="1"/>
            </p:cNvSpPr>
            <p:nvPr/>
          </p:nvSpPr>
          <p:spPr bwMode="auto">
            <a:xfrm>
              <a:off x="2186" y="1068"/>
              <a:ext cx="36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dirty="0" smtClean="0">
                  <a:latin typeface="Arial" charset="0"/>
                  <a:cs typeface="Arial" charset="0"/>
                </a:rPr>
                <a:t>d</a:t>
              </a:r>
              <a:r>
                <a:rPr lang="en-US" sz="1200" baseline="-25000" dirty="0" smtClean="0">
                  <a:latin typeface="Arial" charset="0"/>
                  <a:cs typeface="Arial" charset="0"/>
                </a:rPr>
                <a:t>0</a:t>
              </a:r>
              <a:r>
                <a:rPr lang="en-US" sz="1200" dirty="0" smtClean="0">
                  <a:latin typeface="Arial" charset="0"/>
                  <a:cs typeface="Arial" charset="0"/>
                </a:rPr>
                <a:t> = 1</a:t>
              </a:r>
            </a:p>
          </p:txBody>
        </p:sp>
        <p:grpSp>
          <p:nvGrpSpPr>
            <p:cNvPr id="48361" name="Group 45"/>
            <p:cNvGrpSpPr>
              <a:grpSpLocks/>
            </p:cNvGrpSpPr>
            <p:nvPr/>
          </p:nvGrpSpPr>
          <p:grpSpPr bwMode="auto">
            <a:xfrm>
              <a:off x="1979" y="1540"/>
              <a:ext cx="790" cy="307"/>
              <a:chOff x="1313" y="1534"/>
              <a:chExt cx="790" cy="307"/>
            </a:xfrm>
          </p:grpSpPr>
          <p:sp>
            <p:nvSpPr>
              <p:cNvPr id="17643" name="Text Box 46"/>
              <p:cNvSpPr txBox="1">
                <a:spLocks noChangeArrowheads="1"/>
              </p:cNvSpPr>
              <p:nvPr/>
            </p:nvSpPr>
            <p:spPr bwMode="auto">
              <a:xfrm>
                <a:off x="1313" y="1534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grpSp>
            <p:nvGrpSpPr>
              <p:cNvPr id="48363" name="Group 47"/>
              <p:cNvGrpSpPr>
                <a:grpSpLocks/>
              </p:cNvGrpSpPr>
              <p:nvPr/>
            </p:nvGrpSpPr>
            <p:grpSpPr bwMode="auto">
              <a:xfrm>
                <a:off x="1353" y="1539"/>
                <a:ext cx="258" cy="147"/>
                <a:chOff x="1353" y="1539"/>
                <a:chExt cx="258" cy="144"/>
              </a:xfrm>
            </p:grpSpPr>
            <p:sp>
              <p:nvSpPr>
                <p:cNvPr id="17666" name="Rectangle 48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667" name="Line 49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668" name="Line 50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48364" name="Group 51"/>
              <p:cNvGrpSpPr>
                <a:grpSpLocks/>
              </p:cNvGrpSpPr>
              <p:nvPr/>
            </p:nvGrpSpPr>
            <p:grpSpPr bwMode="auto">
              <a:xfrm>
                <a:off x="1773" y="1686"/>
                <a:ext cx="258" cy="144"/>
                <a:chOff x="1353" y="1539"/>
                <a:chExt cx="258" cy="144"/>
              </a:xfrm>
            </p:grpSpPr>
            <p:sp>
              <p:nvSpPr>
                <p:cNvPr id="17663" name="Rectangle 52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664" name="Line 53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665" name="Line 54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sp>
            <p:nvSpPr>
              <p:cNvPr id="17646" name="Rectangle 55"/>
              <p:cNvSpPr>
                <a:spLocks noChangeArrowheads="1"/>
              </p:cNvSpPr>
              <p:nvPr/>
            </p:nvSpPr>
            <p:spPr bwMode="auto">
              <a:xfrm>
                <a:off x="1611" y="1686"/>
                <a:ext cx="81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17647" name="Rectangle 56"/>
              <p:cNvSpPr>
                <a:spLocks noChangeArrowheads="1"/>
              </p:cNvSpPr>
              <p:nvPr/>
            </p:nvSpPr>
            <p:spPr bwMode="auto">
              <a:xfrm>
                <a:off x="1692" y="1536"/>
                <a:ext cx="81" cy="15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17648" name="Text Box 57"/>
              <p:cNvSpPr txBox="1">
                <a:spLocks noChangeArrowheads="1"/>
              </p:cNvSpPr>
              <p:nvPr/>
            </p:nvSpPr>
            <p:spPr bwMode="auto">
              <a:xfrm>
                <a:off x="1391" y="1534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7649" name="Text Box 58"/>
              <p:cNvSpPr txBox="1">
                <a:spLocks noChangeArrowheads="1"/>
              </p:cNvSpPr>
              <p:nvPr/>
            </p:nvSpPr>
            <p:spPr bwMode="auto">
              <a:xfrm>
                <a:off x="1478" y="1534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7650" name="Text Box 59"/>
              <p:cNvSpPr txBox="1">
                <a:spLocks noChangeArrowheads="1"/>
              </p:cNvSpPr>
              <p:nvPr/>
            </p:nvSpPr>
            <p:spPr bwMode="auto">
              <a:xfrm>
                <a:off x="1652" y="1540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grpSp>
            <p:nvGrpSpPr>
              <p:cNvPr id="48370" name="Group 60"/>
              <p:cNvGrpSpPr>
                <a:grpSpLocks/>
              </p:cNvGrpSpPr>
              <p:nvPr/>
            </p:nvGrpSpPr>
            <p:grpSpPr bwMode="auto">
              <a:xfrm>
                <a:off x="1565" y="1684"/>
                <a:ext cx="211" cy="157"/>
                <a:chOff x="857" y="1909"/>
                <a:chExt cx="211" cy="157"/>
              </a:xfrm>
            </p:grpSpPr>
            <p:sp>
              <p:nvSpPr>
                <p:cNvPr id="17661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662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  <p:grpSp>
            <p:nvGrpSpPr>
              <p:cNvPr id="48371" name="Group 63"/>
              <p:cNvGrpSpPr>
                <a:grpSpLocks/>
              </p:cNvGrpSpPr>
              <p:nvPr/>
            </p:nvGrpSpPr>
            <p:grpSpPr bwMode="auto">
              <a:xfrm>
                <a:off x="1730" y="1684"/>
                <a:ext cx="211" cy="157"/>
                <a:chOff x="857" y="1909"/>
                <a:chExt cx="211" cy="157"/>
              </a:xfrm>
            </p:grpSpPr>
            <p:sp>
              <p:nvSpPr>
                <p:cNvPr id="17659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660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  <p:grpSp>
            <p:nvGrpSpPr>
              <p:cNvPr id="48372" name="Group 66"/>
              <p:cNvGrpSpPr>
                <a:grpSpLocks/>
              </p:cNvGrpSpPr>
              <p:nvPr/>
            </p:nvGrpSpPr>
            <p:grpSpPr bwMode="auto">
              <a:xfrm>
                <a:off x="1808" y="1684"/>
                <a:ext cx="211" cy="157"/>
                <a:chOff x="857" y="1909"/>
                <a:chExt cx="211" cy="157"/>
              </a:xfrm>
            </p:grpSpPr>
            <p:sp>
              <p:nvSpPr>
                <p:cNvPr id="17657" name="Text Box 67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658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  <p:grpSp>
            <p:nvGrpSpPr>
              <p:cNvPr id="48373" name="Group 69"/>
              <p:cNvGrpSpPr>
                <a:grpSpLocks/>
              </p:cNvGrpSpPr>
              <p:nvPr/>
            </p:nvGrpSpPr>
            <p:grpSpPr bwMode="auto">
              <a:xfrm>
                <a:off x="1892" y="1681"/>
                <a:ext cx="211" cy="157"/>
                <a:chOff x="857" y="1909"/>
                <a:chExt cx="211" cy="157"/>
              </a:xfrm>
            </p:grpSpPr>
            <p:sp>
              <p:nvSpPr>
                <p:cNvPr id="17655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656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</p:grpSp>
      </p:grpSp>
      <p:grpSp>
        <p:nvGrpSpPr>
          <p:cNvPr id="404556" name="Group 76"/>
          <p:cNvGrpSpPr>
            <a:grpSpLocks/>
          </p:cNvGrpSpPr>
          <p:nvPr/>
        </p:nvGrpSpPr>
        <p:grpSpPr bwMode="auto">
          <a:xfrm>
            <a:off x="6461125" y="1830388"/>
            <a:ext cx="1254125" cy="487362"/>
            <a:chOff x="1313" y="1534"/>
            <a:chExt cx="790" cy="307"/>
          </a:xfrm>
        </p:grpSpPr>
        <p:sp>
          <p:nvSpPr>
            <p:cNvPr id="17614" name="Text Box 77"/>
            <p:cNvSpPr txBox="1">
              <a:spLocks noChangeArrowheads="1"/>
            </p:cNvSpPr>
            <p:nvPr/>
          </p:nvSpPr>
          <p:spPr bwMode="auto">
            <a:xfrm>
              <a:off x="1313" y="1534"/>
              <a:ext cx="196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latin typeface="Arial" charset="0"/>
                  <a:cs typeface="Arial" charset="0"/>
                </a:rPr>
                <a:t>1</a:t>
              </a:r>
            </a:p>
          </p:txBody>
        </p:sp>
        <p:grpSp>
          <p:nvGrpSpPr>
            <p:cNvPr id="48334" name="Group 78"/>
            <p:cNvGrpSpPr>
              <a:grpSpLocks/>
            </p:cNvGrpSpPr>
            <p:nvPr/>
          </p:nvGrpSpPr>
          <p:grpSpPr bwMode="auto">
            <a:xfrm>
              <a:off x="1353" y="1539"/>
              <a:ext cx="258" cy="147"/>
              <a:chOff x="1353" y="1539"/>
              <a:chExt cx="258" cy="144"/>
            </a:xfrm>
          </p:grpSpPr>
          <p:sp>
            <p:nvSpPr>
              <p:cNvPr id="17637" name="Rectangle 79"/>
              <p:cNvSpPr>
                <a:spLocks noChangeArrowheads="1"/>
              </p:cNvSpPr>
              <p:nvPr/>
            </p:nvSpPr>
            <p:spPr bwMode="auto">
              <a:xfrm>
                <a:off x="1353" y="1539"/>
                <a:ext cx="258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17638" name="Line 80"/>
              <p:cNvSpPr>
                <a:spLocks noChangeShapeType="1"/>
              </p:cNvSpPr>
              <p:nvPr/>
            </p:nvSpPr>
            <p:spPr bwMode="auto">
              <a:xfrm>
                <a:off x="1521" y="1542"/>
                <a:ext cx="0" cy="1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17639" name="Line 81"/>
              <p:cNvSpPr>
                <a:spLocks noChangeShapeType="1"/>
              </p:cNvSpPr>
              <p:nvPr/>
            </p:nvSpPr>
            <p:spPr bwMode="auto">
              <a:xfrm>
                <a:off x="1437" y="1545"/>
                <a:ext cx="0" cy="1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48335" name="Group 82"/>
            <p:cNvGrpSpPr>
              <a:grpSpLocks/>
            </p:cNvGrpSpPr>
            <p:nvPr/>
          </p:nvGrpSpPr>
          <p:grpSpPr bwMode="auto">
            <a:xfrm>
              <a:off x="1773" y="1686"/>
              <a:ext cx="258" cy="144"/>
              <a:chOff x="1353" y="1539"/>
              <a:chExt cx="258" cy="144"/>
            </a:xfrm>
          </p:grpSpPr>
          <p:sp>
            <p:nvSpPr>
              <p:cNvPr id="17634" name="Rectangle 83"/>
              <p:cNvSpPr>
                <a:spLocks noChangeArrowheads="1"/>
              </p:cNvSpPr>
              <p:nvPr/>
            </p:nvSpPr>
            <p:spPr bwMode="auto">
              <a:xfrm>
                <a:off x="1353" y="1539"/>
                <a:ext cx="258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17635" name="Line 84"/>
              <p:cNvSpPr>
                <a:spLocks noChangeShapeType="1"/>
              </p:cNvSpPr>
              <p:nvPr/>
            </p:nvSpPr>
            <p:spPr bwMode="auto">
              <a:xfrm>
                <a:off x="1521" y="1542"/>
                <a:ext cx="0" cy="1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17636" name="Line 85"/>
              <p:cNvSpPr>
                <a:spLocks noChangeShapeType="1"/>
              </p:cNvSpPr>
              <p:nvPr/>
            </p:nvSpPr>
            <p:spPr bwMode="auto">
              <a:xfrm>
                <a:off x="1437" y="1545"/>
                <a:ext cx="0" cy="1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17617" name="Rectangle 86"/>
            <p:cNvSpPr>
              <a:spLocks noChangeArrowheads="1"/>
            </p:cNvSpPr>
            <p:nvPr/>
          </p:nvSpPr>
          <p:spPr bwMode="auto">
            <a:xfrm>
              <a:off x="1611" y="1686"/>
              <a:ext cx="81" cy="14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7618" name="Rectangle 87"/>
            <p:cNvSpPr>
              <a:spLocks noChangeArrowheads="1"/>
            </p:cNvSpPr>
            <p:nvPr/>
          </p:nvSpPr>
          <p:spPr bwMode="auto">
            <a:xfrm>
              <a:off x="1692" y="1536"/>
              <a:ext cx="81" cy="1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7619" name="Text Box 88"/>
            <p:cNvSpPr txBox="1">
              <a:spLocks noChangeArrowheads="1"/>
            </p:cNvSpPr>
            <p:nvPr/>
          </p:nvSpPr>
          <p:spPr bwMode="auto">
            <a:xfrm>
              <a:off x="1391" y="1534"/>
              <a:ext cx="196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latin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17620" name="Text Box 89"/>
            <p:cNvSpPr txBox="1">
              <a:spLocks noChangeArrowheads="1"/>
            </p:cNvSpPr>
            <p:nvPr/>
          </p:nvSpPr>
          <p:spPr bwMode="auto">
            <a:xfrm>
              <a:off x="1478" y="1534"/>
              <a:ext cx="196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latin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17621" name="Text Box 90"/>
            <p:cNvSpPr txBox="1">
              <a:spLocks noChangeArrowheads="1"/>
            </p:cNvSpPr>
            <p:nvPr/>
          </p:nvSpPr>
          <p:spPr bwMode="auto">
            <a:xfrm>
              <a:off x="1652" y="1540"/>
              <a:ext cx="196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000" dirty="0" smtClean="0">
                  <a:latin typeface="Arial" charset="0"/>
                  <a:cs typeface="Arial" charset="0"/>
                </a:rPr>
                <a:t>1</a:t>
              </a:r>
            </a:p>
          </p:txBody>
        </p:sp>
        <p:grpSp>
          <p:nvGrpSpPr>
            <p:cNvPr id="48341" name="Group 91"/>
            <p:cNvGrpSpPr>
              <a:grpSpLocks/>
            </p:cNvGrpSpPr>
            <p:nvPr/>
          </p:nvGrpSpPr>
          <p:grpSpPr bwMode="auto">
            <a:xfrm>
              <a:off x="1565" y="1684"/>
              <a:ext cx="211" cy="157"/>
              <a:chOff x="857" y="1909"/>
              <a:chExt cx="211" cy="157"/>
            </a:xfrm>
          </p:grpSpPr>
          <p:sp>
            <p:nvSpPr>
              <p:cNvPr id="17632" name="Text Box 92"/>
              <p:cNvSpPr txBox="1">
                <a:spLocks noChangeArrowheads="1"/>
              </p:cNvSpPr>
              <p:nvPr/>
            </p:nvSpPr>
            <p:spPr bwMode="auto">
              <a:xfrm>
                <a:off x="872" y="1912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7633" name="Text Box 93"/>
              <p:cNvSpPr txBox="1">
                <a:spLocks noChangeArrowheads="1"/>
              </p:cNvSpPr>
              <p:nvPr/>
            </p:nvSpPr>
            <p:spPr bwMode="auto">
              <a:xfrm>
                <a:off x="857" y="1909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grpSp>
          <p:nvGrpSpPr>
            <p:cNvPr id="48342" name="Group 94"/>
            <p:cNvGrpSpPr>
              <a:grpSpLocks/>
            </p:cNvGrpSpPr>
            <p:nvPr/>
          </p:nvGrpSpPr>
          <p:grpSpPr bwMode="auto">
            <a:xfrm>
              <a:off x="1730" y="1684"/>
              <a:ext cx="211" cy="157"/>
              <a:chOff x="857" y="1909"/>
              <a:chExt cx="211" cy="157"/>
            </a:xfrm>
          </p:grpSpPr>
          <p:sp>
            <p:nvSpPr>
              <p:cNvPr id="17630" name="Text Box 95"/>
              <p:cNvSpPr txBox="1">
                <a:spLocks noChangeArrowheads="1"/>
              </p:cNvSpPr>
              <p:nvPr/>
            </p:nvSpPr>
            <p:spPr bwMode="auto">
              <a:xfrm>
                <a:off x="872" y="1912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7631" name="Text Box 96"/>
              <p:cNvSpPr txBox="1">
                <a:spLocks noChangeArrowheads="1"/>
              </p:cNvSpPr>
              <p:nvPr/>
            </p:nvSpPr>
            <p:spPr bwMode="auto">
              <a:xfrm>
                <a:off x="857" y="1909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grpSp>
          <p:nvGrpSpPr>
            <p:cNvPr id="48343" name="Group 97"/>
            <p:cNvGrpSpPr>
              <a:grpSpLocks/>
            </p:cNvGrpSpPr>
            <p:nvPr/>
          </p:nvGrpSpPr>
          <p:grpSpPr bwMode="auto">
            <a:xfrm>
              <a:off x="1808" y="1684"/>
              <a:ext cx="211" cy="157"/>
              <a:chOff x="857" y="1909"/>
              <a:chExt cx="211" cy="157"/>
            </a:xfrm>
          </p:grpSpPr>
          <p:sp>
            <p:nvSpPr>
              <p:cNvPr id="17628" name="Text Box 98"/>
              <p:cNvSpPr txBox="1">
                <a:spLocks noChangeArrowheads="1"/>
              </p:cNvSpPr>
              <p:nvPr/>
            </p:nvSpPr>
            <p:spPr bwMode="auto">
              <a:xfrm>
                <a:off x="872" y="1912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7629" name="Text Box 99"/>
              <p:cNvSpPr txBox="1">
                <a:spLocks noChangeArrowheads="1"/>
              </p:cNvSpPr>
              <p:nvPr/>
            </p:nvSpPr>
            <p:spPr bwMode="auto">
              <a:xfrm>
                <a:off x="857" y="1909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  <p:grpSp>
          <p:nvGrpSpPr>
            <p:cNvPr id="48344" name="Group 100"/>
            <p:cNvGrpSpPr>
              <a:grpSpLocks/>
            </p:cNvGrpSpPr>
            <p:nvPr/>
          </p:nvGrpSpPr>
          <p:grpSpPr bwMode="auto">
            <a:xfrm>
              <a:off x="1892" y="1681"/>
              <a:ext cx="211" cy="157"/>
              <a:chOff x="857" y="1909"/>
              <a:chExt cx="211" cy="157"/>
            </a:xfrm>
          </p:grpSpPr>
          <p:sp>
            <p:nvSpPr>
              <p:cNvPr id="17626" name="Text Box 101"/>
              <p:cNvSpPr txBox="1">
                <a:spLocks noChangeArrowheads="1"/>
              </p:cNvSpPr>
              <p:nvPr/>
            </p:nvSpPr>
            <p:spPr bwMode="auto">
              <a:xfrm>
                <a:off x="872" y="1912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7627" name="Text Box 102"/>
              <p:cNvSpPr txBox="1">
                <a:spLocks noChangeArrowheads="1"/>
              </p:cNvSpPr>
              <p:nvPr/>
            </p:nvSpPr>
            <p:spPr bwMode="auto">
              <a:xfrm>
                <a:off x="857" y="1909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-</a:t>
                </a:r>
              </a:p>
            </p:txBody>
          </p:sp>
        </p:grpSp>
      </p:grpSp>
      <p:grpSp>
        <p:nvGrpSpPr>
          <p:cNvPr id="404616" name="Group 136"/>
          <p:cNvGrpSpPr>
            <a:grpSpLocks/>
          </p:cNvGrpSpPr>
          <p:nvPr/>
        </p:nvGrpSpPr>
        <p:grpSpPr bwMode="auto">
          <a:xfrm>
            <a:off x="5360988" y="1830388"/>
            <a:ext cx="1249362" cy="487362"/>
            <a:chOff x="4928" y="1534"/>
            <a:chExt cx="787" cy="307"/>
          </a:xfrm>
        </p:grpSpPr>
        <p:grpSp>
          <p:nvGrpSpPr>
            <p:cNvPr id="48302" name="Group 134"/>
            <p:cNvGrpSpPr>
              <a:grpSpLocks/>
            </p:cNvGrpSpPr>
            <p:nvPr/>
          </p:nvGrpSpPr>
          <p:grpSpPr bwMode="auto">
            <a:xfrm>
              <a:off x="5354" y="1534"/>
              <a:ext cx="361" cy="154"/>
              <a:chOff x="5009" y="1132"/>
              <a:chExt cx="361" cy="154"/>
            </a:xfrm>
          </p:grpSpPr>
          <p:sp>
            <p:nvSpPr>
              <p:cNvPr id="17607" name="Text Box 104"/>
              <p:cNvSpPr txBox="1">
                <a:spLocks noChangeArrowheads="1"/>
              </p:cNvSpPr>
              <p:nvPr/>
            </p:nvSpPr>
            <p:spPr bwMode="auto">
              <a:xfrm>
                <a:off x="5009" y="1132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grpSp>
            <p:nvGrpSpPr>
              <p:cNvPr id="48327" name="Group 105"/>
              <p:cNvGrpSpPr>
                <a:grpSpLocks/>
              </p:cNvGrpSpPr>
              <p:nvPr/>
            </p:nvGrpSpPr>
            <p:grpSpPr bwMode="auto">
              <a:xfrm>
                <a:off x="5049" y="1137"/>
                <a:ext cx="258" cy="147"/>
                <a:chOff x="1353" y="1539"/>
                <a:chExt cx="258" cy="144"/>
              </a:xfrm>
            </p:grpSpPr>
            <p:sp>
              <p:nvSpPr>
                <p:cNvPr id="17611" name="Rectangle 106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612" name="Line 107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613" name="Line 108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sp>
            <p:nvSpPr>
              <p:cNvPr id="17609" name="Text Box 115"/>
              <p:cNvSpPr txBox="1">
                <a:spLocks noChangeArrowheads="1"/>
              </p:cNvSpPr>
              <p:nvPr/>
            </p:nvSpPr>
            <p:spPr bwMode="auto">
              <a:xfrm>
                <a:off x="5087" y="1132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7610" name="Text Box 116"/>
              <p:cNvSpPr txBox="1">
                <a:spLocks noChangeArrowheads="1"/>
              </p:cNvSpPr>
              <p:nvPr/>
            </p:nvSpPr>
            <p:spPr bwMode="auto">
              <a:xfrm>
                <a:off x="5174" y="1132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</p:grpSp>
        <p:grpSp>
          <p:nvGrpSpPr>
            <p:cNvPr id="48303" name="Group 135"/>
            <p:cNvGrpSpPr>
              <a:grpSpLocks/>
            </p:cNvGrpSpPr>
            <p:nvPr/>
          </p:nvGrpSpPr>
          <p:grpSpPr bwMode="auto">
            <a:xfrm>
              <a:off x="4928" y="1536"/>
              <a:ext cx="550" cy="305"/>
              <a:chOff x="5114" y="1518"/>
              <a:chExt cx="550" cy="305"/>
            </a:xfrm>
          </p:grpSpPr>
          <p:grpSp>
            <p:nvGrpSpPr>
              <p:cNvPr id="48304" name="Group 133"/>
              <p:cNvGrpSpPr>
                <a:grpSpLocks/>
              </p:cNvGrpSpPr>
              <p:nvPr/>
            </p:nvGrpSpPr>
            <p:grpSpPr bwMode="auto">
              <a:xfrm>
                <a:off x="5375" y="1518"/>
                <a:ext cx="196" cy="158"/>
                <a:chOff x="5378" y="1518"/>
                <a:chExt cx="196" cy="158"/>
              </a:xfrm>
            </p:grpSpPr>
            <p:sp>
              <p:nvSpPr>
                <p:cNvPr id="17605" name="Rectangle 114"/>
                <p:cNvSpPr>
                  <a:spLocks noChangeArrowheads="1"/>
                </p:cNvSpPr>
                <p:nvPr/>
              </p:nvSpPr>
              <p:spPr bwMode="auto">
                <a:xfrm>
                  <a:off x="5418" y="1518"/>
                  <a:ext cx="81" cy="150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606" name="Text Box 117"/>
                <p:cNvSpPr txBox="1">
                  <a:spLocks noChangeArrowheads="1"/>
                </p:cNvSpPr>
                <p:nvPr/>
              </p:nvSpPr>
              <p:spPr bwMode="auto">
                <a:xfrm>
                  <a:off x="5378" y="152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</p:grpSp>
          <p:grpSp>
            <p:nvGrpSpPr>
              <p:cNvPr id="48305" name="Group 132"/>
              <p:cNvGrpSpPr>
                <a:grpSpLocks/>
              </p:cNvGrpSpPr>
              <p:nvPr/>
            </p:nvGrpSpPr>
            <p:grpSpPr bwMode="auto">
              <a:xfrm>
                <a:off x="5453" y="1666"/>
                <a:ext cx="211" cy="157"/>
                <a:chOff x="5261" y="1282"/>
                <a:chExt cx="211" cy="157"/>
              </a:xfrm>
            </p:grpSpPr>
            <p:sp>
              <p:nvSpPr>
                <p:cNvPr id="17601" name="Rectangle 113"/>
                <p:cNvSpPr>
                  <a:spLocks noChangeArrowheads="1"/>
                </p:cNvSpPr>
                <p:nvPr/>
              </p:nvSpPr>
              <p:spPr bwMode="auto">
                <a:xfrm>
                  <a:off x="5307" y="1284"/>
                  <a:ext cx="81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grpSp>
              <p:nvGrpSpPr>
                <p:cNvPr id="48321" name="Group 118"/>
                <p:cNvGrpSpPr>
                  <a:grpSpLocks/>
                </p:cNvGrpSpPr>
                <p:nvPr/>
              </p:nvGrpSpPr>
              <p:grpSpPr bwMode="auto">
                <a:xfrm>
                  <a:off x="5261" y="1282"/>
                  <a:ext cx="211" cy="157"/>
                  <a:chOff x="857" y="1909"/>
                  <a:chExt cx="211" cy="157"/>
                </a:xfrm>
              </p:grpSpPr>
              <p:sp>
                <p:nvSpPr>
                  <p:cNvPr id="17603" name="Text Box 1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72" y="1912"/>
                    <a:ext cx="196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dirty="0" smtClean="0">
                        <a:latin typeface="Arial" charset="0"/>
                        <a:cs typeface="Arial" charset="0"/>
                      </a:rPr>
                      <a:t>1</a:t>
                    </a:r>
                  </a:p>
                </p:txBody>
              </p:sp>
              <p:sp>
                <p:nvSpPr>
                  <p:cNvPr id="17604" name="Text Box 12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57" y="1909"/>
                    <a:ext cx="196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dirty="0" smtClean="0">
                        <a:latin typeface="Arial" charset="0"/>
                        <a:cs typeface="Arial" charset="0"/>
                      </a:rPr>
                      <a:t>-</a:t>
                    </a:r>
                  </a:p>
                </p:txBody>
              </p:sp>
            </p:grpSp>
          </p:grpSp>
          <p:grpSp>
            <p:nvGrpSpPr>
              <p:cNvPr id="48306" name="Group 131"/>
              <p:cNvGrpSpPr>
                <a:grpSpLocks/>
              </p:cNvGrpSpPr>
              <p:nvPr/>
            </p:nvGrpSpPr>
            <p:grpSpPr bwMode="auto">
              <a:xfrm>
                <a:off x="5114" y="1663"/>
                <a:ext cx="373" cy="160"/>
                <a:chOff x="5426" y="1279"/>
                <a:chExt cx="373" cy="160"/>
              </a:xfrm>
            </p:grpSpPr>
            <p:grpSp>
              <p:nvGrpSpPr>
                <p:cNvPr id="48307" name="Group 109"/>
                <p:cNvGrpSpPr>
                  <a:grpSpLocks/>
                </p:cNvGrpSpPr>
                <p:nvPr/>
              </p:nvGrpSpPr>
              <p:grpSpPr bwMode="auto">
                <a:xfrm>
                  <a:off x="5469" y="1284"/>
                  <a:ext cx="258" cy="144"/>
                  <a:chOff x="1353" y="1539"/>
                  <a:chExt cx="258" cy="144"/>
                </a:xfrm>
              </p:grpSpPr>
              <p:sp>
                <p:nvSpPr>
                  <p:cNvPr id="17598" name="Rectangle 110"/>
                  <p:cNvSpPr>
                    <a:spLocks noChangeArrowheads="1"/>
                  </p:cNvSpPr>
                  <p:nvPr/>
                </p:nvSpPr>
                <p:spPr bwMode="auto">
                  <a:xfrm>
                    <a:off x="1353" y="1539"/>
                    <a:ext cx="258" cy="144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17599" name="Line 111"/>
                  <p:cNvSpPr>
                    <a:spLocks noChangeShapeType="1"/>
                  </p:cNvSpPr>
                  <p:nvPr/>
                </p:nvSpPr>
                <p:spPr bwMode="auto">
                  <a:xfrm>
                    <a:off x="1521" y="1542"/>
                    <a:ext cx="0" cy="13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17600" name="Line 112"/>
                  <p:cNvSpPr>
                    <a:spLocks noChangeShapeType="1"/>
                  </p:cNvSpPr>
                  <p:nvPr/>
                </p:nvSpPr>
                <p:spPr bwMode="auto">
                  <a:xfrm>
                    <a:off x="1437" y="1545"/>
                    <a:ext cx="0" cy="13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grpSp>
              <p:nvGrpSpPr>
                <p:cNvPr id="48308" name="Group 121"/>
                <p:cNvGrpSpPr>
                  <a:grpSpLocks/>
                </p:cNvGrpSpPr>
                <p:nvPr/>
              </p:nvGrpSpPr>
              <p:grpSpPr bwMode="auto">
                <a:xfrm>
                  <a:off x="5426" y="1282"/>
                  <a:ext cx="211" cy="157"/>
                  <a:chOff x="857" y="1909"/>
                  <a:chExt cx="211" cy="157"/>
                </a:xfrm>
              </p:grpSpPr>
              <p:sp>
                <p:nvSpPr>
                  <p:cNvPr id="17596" name="Text Box 1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72" y="1912"/>
                    <a:ext cx="196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dirty="0" smtClean="0">
                        <a:latin typeface="Arial" charset="0"/>
                        <a:cs typeface="Arial" charset="0"/>
                      </a:rPr>
                      <a:t>1</a:t>
                    </a:r>
                  </a:p>
                </p:txBody>
              </p:sp>
              <p:sp>
                <p:nvSpPr>
                  <p:cNvPr id="17597" name="Text Box 1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57" y="1909"/>
                    <a:ext cx="196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dirty="0" smtClean="0">
                        <a:latin typeface="Arial" charset="0"/>
                        <a:cs typeface="Arial" charset="0"/>
                      </a:rPr>
                      <a:t>-</a:t>
                    </a:r>
                  </a:p>
                </p:txBody>
              </p:sp>
            </p:grpSp>
            <p:grpSp>
              <p:nvGrpSpPr>
                <p:cNvPr id="48309" name="Group 124"/>
                <p:cNvGrpSpPr>
                  <a:grpSpLocks/>
                </p:cNvGrpSpPr>
                <p:nvPr/>
              </p:nvGrpSpPr>
              <p:grpSpPr bwMode="auto">
                <a:xfrm>
                  <a:off x="5504" y="1282"/>
                  <a:ext cx="211" cy="157"/>
                  <a:chOff x="857" y="1909"/>
                  <a:chExt cx="211" cy="157"/>
                </a:xfrm>
              </p:grpSpPr>
              <p:sp>
                <p:nvSpPr>
                  <p:cNvPr id="17594" name="Text Box 1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72" y="1912"/>
                    <a:ext cx="196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dirty="0" smtClean="0">
                        <a:latin typeface="Arial" charset="0"/>
                        <a:cs typeface="Arial" charset="0"/>
                      </a:rPr>
                      <a:t>1</a:t>
                    </a:r>
                  </a:p>
                </p:txBody>
              </p:sp>
              <p:sp>
                <p:nvSpPr>
                  <p:cNvPr id="17595" name="Text Box 1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57" y="1909"/>
                    <a:ext cx="196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dirty="0" smtClean="0">
                        <a:latin typeface="Arial" charset="0"/>
                        <a:cs typeface="Arial" charset="0"/>
                      </a:rPr>
                      <a:t>-</a:t>
                    </a:r>
                  </a:p>
                </p:txBody>
              </p:sp>
            </p:grpSp>
            <p:grpSp>
              <p:nvGrpSpPr>
                <p:cNvPr id="48310" name="Group 127"/>
                <p:cNvGrpSpPr>
                  <a:grpSpLocks/>
                </p:cNvGrpSpPr>
                <p:nvPr/>
              </p:nvGrpSpPr>
              <p:grpSpPr bwMode="auto">
                <a:xfrm>
                  <a:off x="5588" y="1279"/>
                  <a:ext cx="211" cy="157"/>
                  <a:chOff x="857" y="1909"/>
                  <a:chExt cx="211" cy="157"/>
                </a:xfrm>
              </p:grpSpPr>
              <p:sp>
                <p:nvSpPr>
                  <p:cNvPr id="17592" name="Text Box 1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72" y="1912"/>
                    <a:ext cx="196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dirty="0" smtClean="0">
                        <a:latin typeface="Arial" charset="0"/>
                        <a:cs typeface="Arial" charset="0"/>
                      </a:rPr>
                      <a:t>1</a:t>
                    </a:r>
                  </a:p>
                </p:txBody>
              </p:sp>
              <p:sp>
                <p:nvSpPr>
                  <p:cNvPr id="17593" name="Text Box 1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57" y="1909"/>
                    <a:ext cx="196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dirty="0" smtClean="0">
                        <a:latin typeface="Arial" charset="0"/>
                        <a:cs typeface="Arial" charset="0"/>
                      </a:rPr>
                      <a:t>-</a:t>
                    </a:r>
                  </a:p>
                </p:txBody>
              </p:sp>
            </p:grpSp>
          </p:grpSp>
        </p:grpSp>
      </p:grpSp>
      <p:sp>
        <p:nvSpPr>
          <p:cNvPr id="17425" name="Text Box 137"/>
          <p:cNvSpPr txBox="1">
            <a:spLocks noChangeArrowheads="1"/>
          </p:cNvSpPr>
          <p:nvPr/>
        </p:nvSpPr>
        <p:spPr bwMode="auto">
          <a:xfrm>
            <a:off x="6556375" y="2308225"/>
            <a:ext cx="89376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slot 0</a:t>
            </a:r>
          </a:p>
          <a:p>
            <a:pPr algn="ct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channel</a:t>
            </a:r>
          </a:p>
          <a:p>
            <a:pPr algn="ct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output</a:t>
            </a:r>
          </a:p>
        </p:txBody>
      </p:sp>
      <p:sp>
        <p:nvSpPr>
          <p:cNvPr id="17426" name="Text Box 138"/>
          <p:cNvSpPr txBox="1">
            <a:spLocks noChangeArrowheads="1"/>
          </p:cNvSpPr>
          <p:nvPr/>
        </p:nvSpPr>
        <p:spPr bwMode="auto">
          <a:xfrm>
            <a:off x="5513388" y="2327275"/>
            <a:ext cx="893762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slot 1</a:t>
            </a:r>
          </a:p>
          <a:p>
            <a:pPr algn="ct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channel</a:t>
            </a:r>
          </a:p>
          <a:p>
            <a:pPr algn="ct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output</a:t>
            </a:r>
          </a:p>
        </p:txBody>
      </p:sp>
      <p:sp>
        <p:nvSpPr>
          <p:cNvPr id="17427" name="Line 139"/>
          <p:cNvSpPr>
            <a:spLocks noChangeShapeType="1"/>
          </p:cNvSpPr>
          <p:nvPr/>
        </p:nvSpPr>
        <p:spPr bwMode="auto">
          <a:xfrm flipH="1">
            <a:off x="5438775" y="1666875"/>
            <a:ext cx="9525" cy="947738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28" name="Line 140"/>
          <p:cNvSpPr>
            <a:spLocks noChangeShapeType="1"/>
          </p:cNvSpPr>
          <p:nvPr/>
        </p:nvSpPr>
        <p:spPr bwMode="auto">
          <a:xfrm flipH="1">
            <a:off x="6510338" y="1647825"/>
            <a:ext cx="9525" cy="947738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29" name="Line 141"/>
          <p:cNvSpPr>
            <a:spLocks noChangeShapeType="1"/>
          </p:cNvSpPr>
          <p:nvPr/>
        </p:nvSpPr>
        <p:spPr bwMode="auto">
          <a:xfrm flipH="1">
            <a:off x="7624763" y="1657350"/>
            <a:ext cx="9525" cy="947738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30" name="Text Box 142"/>
          <p:cNvSpPr txBox="1">
            <a:spLocks noChangeArrowheads="1"/>
          </p:cNvSpPr>
          <p:nvPr/>
        </p:nvSpPr>
        <p:spPr bwMode="auto">
          <a:xfrm>
            <a:off x="5418138" y="1184275"/>
            <a:ext cx="2427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000" dirty="0" smtClean="0">
                <a:latin typeface="Arial" charset="0"/>
                <a:cs typeface="Arial" charset="0"/>
              </a:rPr>
              <a:t>channel output Z</a:t>
            </a:r>
            <a:r>
              <a:rPr lang="en-US" sz="2000" baseline="-25000" dirty="0" smtClean="0">
                <a:latin typeface="Arial" charset="0"/>
                <a:cs typeface="Arial" charset="0"/>
              </a:rPr>
              <a:t>i,m</a:t>
            </a:r>
          </a:p>
        </p:txBody>
      </p:sp>
      <p:sp>
        <p:nvSpPr>
          <p:cNvPr id="17431" name="Text Box 143"/>
          <p:cNvSpPr txBox="1">
            <a:spLocks noChangeArrowheads="1"/>
          </p:cNvSpPr>
          <p:nvPr/>
        </p:nvSpPr>
        <p:spPr bwMode="auto">
          <a:xfrm>
            <a:off x="315913" y="2103438"/>
            <a:ext cx="9921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sender</a:t>
            </a:r>
          </a:p>
        </p:txBody>
      </p:sp>
      <p:sp>
        <p:nvSpPr>
          <p:cNvPr id="17432" name="Text Box 144"/>
          <p:cNvSpPr txBox="1">
            <a:spLocks noChangeArrowheads="1"/>
          </p:cNvSpPr>
          <p:nvPr/>
        </p:nvSpPr>
        <p:spPr bwMode="auto">
          <a:xfrm>
            <a:off x="1485900" y="2454275"/>
            <a:ext cx="679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code</a:t>
            </a:r>
          </a:p>
        </p:txBody>
      </p:sp>
      <p:sp>
        <p:nvSpPr>
          <p:cNvPr id="17433" name="Text Box 145"/>
          <p:cNvSpPr txBox="1">
            <a:spLocks noChangeArrowheads="1"/>
          </p:cNvSpPr>
          <p:nvPr/>
        </p:nvSpPr>
        <p:spPr bwMode="auto">
          <a:xfrm>
            <a:off x="1525588" y="1679575"/>
            <a:ext cx="628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data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bits</a:t>
            </a:r>
          </a:p>
        </p:txBody>
      </p:sp>
      <p:sp>
        <p:nvSpPr>
          <p:cNvPr id="17434" name="Line 146"/>
          <p:cNvSpPr>
            <a:spLocks noChangeShapeType="1"/>
          </p:cNvSpPr>
          <p:nvPr/>
        </p:nvSpPr>
        <p:spPr bwMode="auto">
          <a:xfrm>
            <a:off x="5132388" y="2054225"/>
            <a:ext cx="319087" cy="47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35" name="Line 151"/>
          <p:cNvSpPr>
            <a:spLocks noChangeShapeType="1"/>
          </p:cNvSpPr>
          <p:nvPr/>
        </p:nvSpPr>
        <p:spPr bwMode="auto">
          <a:xfrm>
            <a:off x="4033838" y="4167188"/>
            <a:ext cx="0" cy="1624012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36" name="Line 152"/>
          <p:cNvSpPr>
            <a:spLocks noChangeShapeType="1"/>
          </p:cNvSpPr>
          <p:nvPr/>
        </p:nvSpPr>
        <p:spPr bwMode="auto">
          <a:xfrm>
            <a:off x="5110163" y="4143375"/>
            <a:ext cx="0" cy="1624013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37" name="Text Box 153"/>
          <p:cNvSpPr txBox="1">
            <a:spLocks noChangeArrowheads="1"/>
          </p:cNvSpPr>
          <p:nvPr/>
        </p:nvSpPr>
        <p:spPr bwMode="auto">
          <a:xfrm>
            <a:off x="3222625" y="5575300"/>
            <a:ext cx="6699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slot 1</a:t>
            </a:r>
          </a:p>
        </p:txBody>
      </p:sp>
      <p:sp>
        <p:nvSpPr>
          <p:cNvPr id="17438" name="Text Box 154"/>
          <p:cNvSpPr txBox="1">
            <a:spLocks noChangeArrowheads="1"/>
          </p:cNvSpPr>
          <p:nvPr/>
        </p:nvSpPr>
        <p:spPr bwMode="auto">
          <a:xfrm>
            <a:off x="4241800" y="5580063"/>
            <a:ext cx="6699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slot 0</a:t>
            </a:r>
          </a:p>
        </p:txBody>
      </p:sp>
      <p:sp>
        <p:nvSpPr>
          <p:cNvPr id="17439" name="Line 156"/>
          <p:cNvSpPr>
            <a:spLocks noChangeShapeType="1"/>
          </p:cNvSpPr>
          <p:nvPr/>
        </p:nvSpPr>
        <p:spPr bwMode="auto">
          <a:xfrm>
            <a:off x="2957513" y="4206875"/>
            <a:ext cx="0" cy="1624013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404778" name="Group 298"/>
          <p:cNvGrpSpPr>
            <a:grpSpLocks/>
          </p:cNvGrpSpPr>
          <p:nvPr/>
        </p:nvGrpSpPr>
        <p:grpSpPr bwMode="auto">
          <a:xfrm>
            <a:off x="6289675" y="4638675"/>
            <a:ext cx="1076325" cy="274638"/>
            <a:chOff x="3962" y="2922"/>
            <a:chExt cx="678" cy="173"/>
          </a:xfrm>
        </p:grpSpPr>
        <p:sp>
          <p:nvSpPr>
            <p:cNvPr id="17581" name="Rectangle 157"/>
            <p:cNvSpPr>
              <a:spLocks noChangeArrowheads="1"/>
            </p:cNvSpPr>
            <p:nvPr/>
          </p:nvSpPr>
          <p:spPr bwMode="auto">
            <a:xfrm>
              <a:off x="3962" y="2946"/>
              <a:ext cx="678" cy="13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7582" name="Text Box 158"/>
            <p:cNvSpPr txBox="1">
              <a:spLocks noChangeArrowheads="1"/>
            </p:cNvSpPr>
            <p:nvPr/>
          </p:nvSpPr>
          <p:spPr bwMode="auto">
            <a:xfrm>
              <a:off x="4048" y="2922"/>
              <a:ext cx="40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dirty="0" smtClean="0">
                  <a:latin typeface="Arial" charset="0"/>
                  <a:cs typeface="Arial" charset="0"/>
                </a:rPr>
                <a:t>d</a:t>
              </a:r>
              <a:r>
                <a:rPr lang="en-US" sz="1200" baseline="-25000" dirty="0" smtClean="0">
                  <a:latin typeface="Arial" charset="0"/>
                  <a:cs typeface="Arial" charset="0"/>
                </a:rPr>
                <a:t>1</a:t>
              </a:r>
              <a:r>
                <a:rPr lang="en-US" sz="1200" dirty="0" smtClean="0">
                  <a:latin typeface="Arial" charset="0"/>
                  <a:cs typeface="Arial" charset="0"/>
                </a:rPr>
                <a:t> = -1</a:t>
              </a:r>
            </a:p>
          </p:txBody>
        </p:sp>
      </p:grpSp>
      <p:sp>
        <p:nvSpPr>
          <p:cNvPr id="17441" name="Oval 186"/>
          <p:cNvSpPr>
            <a:spLocks noChangeArrowheads="1"/>
          </p:cNvSpPr>
          <p:nvPr/>
        </p:nvSpPr>
        <p:spPr bwMode="auto">
          <a:xfrm>
            <a:off x="5505450" y="4470400"/>
            <a:ext cx="419100" cy="4238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42" name="Line 188"/>
          <p:cNvSpPr>
            <a:spLocks noChangeShapeType="1"/>
          </p:cNvSpPr>
          <p:nvPr/>
        </p:nvSpPr>
        <p:spPr bwMode="auto">
          <a:xfrm>
            <a:off x="5153025" y="4600575"/>
            <a:ext cx="319088" cy="47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43" name="Line 189"/>
          <p:cNvSpPr>
            <a:spLocks noChangeShapeType="1"/>
          </p:cNvSpPr>
          <p:nvPr/>
        </p:nvSpPr>
        <p:spPr bwMode="auto">
          <a:xfrm flipV="1">
            <a:off x="5167313" y="4865688"/>
            <a:ext cx="403225" cy="4302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404776" name="Group 296"/>
          <p:cNvGrpSpPr>
            <a:grpSpLocks/>
          </p:cNvGrpSpPr>
          <p:nvPr/>
        </p:nvGrpSpPr>
        <p:grpSpPr bwMode="auto">
          <a:xfrm>
            <a:off x="7366000" y="4438650"/>
            <a:ext cx="1062038" cy="274638"/>
            <a:chOff x="4640" y="2796"/>
            <a:chExt cx="669" cy="173"/>
          </a:xfrm>
        </p:grpSpPr>
        <p:sp>
          <p:nvSpPr>
            <p:cNvPr id="17579" name="Rectangle 191"/>
            <p:cNvSpPr>
              <a:spLocks noChangeArrowheads="1"/>
            </p:cNvSpPr>
            <p:nvPr/>
          </p:nvSpPr>
          <p:spPr bwMode="auto">
            <a:xfrm>
              <a:off x="4640" y="2820"/>
              <a:ext cx="669" cy="13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7580" name="Text Box 192"/>
            <p:cNvSpPr txBox="1">
              <a:spLocks noChangeArrowheads="1"/>
            </p:cNvSpPr>
            <p:nvPr/>
          </p:nvSpPr>
          <p:spPr bwMode="auto">
            <a:xfrm>
              <a:off x="4798" y="2796"/>
              <a:ext cx="36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dirty="0" smtClean="0">
                  <a:latin typeface="Arial" charset="0"/>
                  <a:cs typeface="Arial" charset="0"/>
                </a:rPr>
                <a:t>d</a:t>
              </a:r>
              <a:r>
                <a:rPr lang="en-US" sz="1200" baseline="-25000" dirty="0" smtClean="0">
                  <a:latin typeface="Arial" charset="0"/>
                  <a:cs typeface="Arial" charset="0"/>
                </a:rPr>
                <a:t>0</a:t>
              </a:r>
              <a:r>
                <a:rPr lang="en-US" sz="1200" dirty="0" smtClean="0">
                  <a:latin typeface="Arial" charset="0"/>
                  <a:cs typeface="Arial" charset="0"/>
                </a:rPr>
                <a:t> = 1</a:t>
              </a:r>
            </a:p>
          </p:txBody>
        </p:sp>
      </p:grpSp>
      <p:grpSp>
        <p:nvGrpSpPr>
          <p:cNvPr id="404775" name="Group 295"/>
          <p:cNvGrpSpPr>
            <a:grpSpLocks/>
          </p:cNvGrpSpPr>
          <p:nvPr/>
        </p:nvGrpSpPr>
        <p:grpSpPr bwMode="auto">
          <a:xfrm>
            <a:off x="3965575" y="4362450"/>
            <a:ext cx="1263650" cy="1184275"/>
            <a:chOff x="2498" y="2748"/>
            <a:chExt cx="796" cy="746"/>
          </a:xfrm>
        </p:grpSpPr>
        <p:grpSp>
          <p:nvGrpSpPr>
            <p:cNvPr id="48244" name="Group 193"/>
            <p:cNvGrpSpPr>
              <a:grpSpLocks/>
            </p:cNvGrpSpPr>
            <p:nvPr/>
          </p:nvGrpSpPr>
          <p:grpSpPr bwMode="auto">
            <a:xfrm>
              <a:off x="2504" y="3187"/>
              <a:ext cx="790" cy="307"/>
              <a:chOff x="1313" y="1534"/>
              <a:chExt cx="790" cy="307"/>
            </a:xfrm>
          </p:grpSpPr>
          <p:sp>
            <p:nvSpPr>
              <p:cNvPr id="17553" name="Text Box 194"/>
              <p:cNvSpPr txBox="1">
                <a:spLocks noChangeArrowheads="1"/>
              </p:cNvSpPr>
              <p:nvPr/>
            </p:nvSpPr>
            <p:spPr bwMode="auto">
              <a:xfrm>
                <a:off x="1313" y="1534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grpSp>
            <p:nvGrpSpPr>
              <p:cNvPr id="48273" name="Group 195"/>
              <p:cNvGrpSpPr>
                <a:grpSpLocks/>
              </p:cNvGrpSpPr>
              <p:nvPr/>
            </p:nvGrpSpPr>
            <p:grpSpPr bwMode="auto">
              <a:xfrm>
                <a:off x="1353" y="1539"/>
                <a:ext cx="258" cy="147"/>
                <a:chOff x="1353" y="1539"/>
                <a:chExt cx="258" cy="144"/>
              </a:xfrm>
            </p:grpSpPr>
            <p:sp>
              <p:nvSpPr>
                <p:cNvPr id="17576" name="Rectangle 196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577" name="Line 197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578" name="Line 198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48274" name="Group 199"/>
              <p:cNvGrpSpPr>
                <a:grpSpLocks/>
              </p:cNvGrpSpPr>
              <p:nvPr/>
            </p:nvGrpSpPr>
            <p:grpSpPr bwMode="auto">
              <a:xfrm>
                <a:off x="1773" y="1686"/>
                <a:ext cx="258" cy="144"/>
                <a:chOff x="1353" y="1539"/>
                <a:chExt cx="258" cy="144"/>
              </a:xfrm>
            </p:grpSpPr>
            <p:sp>
              <p:nvSpPr>
                <p:cNvPr id="17573" name="Rectangle 200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574" name="Line 201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575" name="Line 202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sp>
            <p:nvSpPr>
              <p:cNvPr id="17556" name="Rectangle 203"/>
              <p:cNvSpPr>
                <a:spLocks noChangeArrowheads="1"/>
              </p:cNvSpPr>
              <p:nvPr/>
            </p:nvSpPr>
            <p:spPr bwMode="auto">
              <a:xfrm>
                <a:off x="1611" y="1686"/>
                <a:ext cx="81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17557" name="Rectangle 204"/>
              <p:cNvSpPr>
                <a:spLocks noChangeArrowheads="1"/>
              </p:cNvSpPr>
              <p:nvPr/>
            </p:nvSpPr>
            <p:spPr bwMode="auto">
              <a:xfrm>
                <a:off x="1692" y="1536"/>
                <a:ext cx="81" cy="15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17558" name="Text Box 205"/>
              <p:cNvSpPr txBox="1">
                <a:spLocks noChangeArrowheads="1"/>
              </p:cNvSpPr>
              <p:nvPr/>
            </p:nvSpPr>
            <p:spPr bwMode="auto">
              <a:xfrm>
                <a:off x="1391" y="1534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7559" name="Text Box 206"/>
              <p:cNvSpPr txBox="1">
                <a:spLocks noChangeArrowheads="1"/>
              </p:cNvSpPr>
              <p:nvPr/>
            </p:nvSpPr>
            <p:spPr bwMode="auto">
              <a:xfrm>
                <a:off x="1478" y="1534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7560" name="Text Box 207"/>
              <p:cNvSpPr txBox="1">
                <a:spLocks noChangeArrowheads="1"/>
              </p:cNvSpPr>
              <p:nvPr/>
            </p:nvSpPr>
            <p:spPr bwMode="auto">
              <a:xfrm>
                <a:off x="1652" y="1540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grpSp>
            <p:nvGrpSpPr>
              <p:cNvPr id="48280" name="Group 208"/>
              <p:cNvGrpSpPr>
                <a:grpSpLocks/>
              </p:cNvGrpSpPr>
              <p:nvPr/>
            </p:nvGrpSpPr>
            <p:grpSpPr bwMode="auto">
              <a:xfrm>
                <a:off x="1565" y="1684"/>
                <a:ext cx="211" cy="157"/>
                <a:chOff x="857" y="1909"/>
                <a:chExt cx="211" cy="157"/>
              </a:xfrm>
            </p:grpSpPr>
            <p:sp>
              <p:nvSpPr>
                <p:cNvPr id="17571" name="Text Box 209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572" name="Text Box 210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  <p:grpSp>
            <p:nvGrpSpPr>
              <p:cNvPr id="48281" name="Group 211"/>
              <p:cNvGrpSpPr>
                <a:grpSpLocks/>
              </p:cNvGrpSpPr>
              <p:nvPr/>
            </p:nvGrpSpPr>
            <p:grpSpPr bwMode="auto">
              <a:xfrm>
                <a:off x="1730" y="1684"/>
                <a:ext cx="211" cy="157"/>
                <a:chOff x="857" y="1909"/>
                <a:chExt cx="211" cy="157"/>
              </a:xfrm>
            </p:grpSpPr>
            <p:sp>
              <p:nvSpPr>
                <p:cNvPr id="17569" name="Text Box 212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570" name="Text Box 213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  <p:grpSp>
            <p:nvGrpSpPr>
              <p:cNvPr id="48282" name="Group 214"/>
              <p:cNvGrpSpPr>
                <a:grpSpLocks/>
              </p:cNvGrpSpPr>
              <p:nvPr/>
            </p:nvGrpSpPr>
            <p:grpSpPr bwMode="auto">
              <a:xfrm>
                <a:off x="1808" y="1684"/>
                <a:ext cx="211" cy="157"/>
                <a:chOff x="857" y="1909"/>
                <a:chExt cx="211" cy="157"/>
              </a:xfrm>
            </p:grpSpPr>
            <p:sp>
              <p:nvSpPr>
                <p:cNvPr id="17567" name="Text Box 215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568" name="Text Box 216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  <p:grpSp>
            <p:nvGrpSpPr>
              <p:cNvPr id="48283" name="Group 217"/>
              <p:cNvGrpSpPr>
                <a:grpSpLocks/>
              </p:cNvGrpSpPr>
              <p:nvPr/>
            </p:nvGrpSpPr>
            <p:grpSpPr bwMode="auto">
              <a:xfrm>
                <a:off x="1892" y="1681"/>
                <a:ext cx="211" cy="157"/>
                <a:chOff x="857" y="1909"/>
                <a:chExt cx="211" cy="157"/>
              </a:xfrm>
            </p:grpSpPr>
            <p:sp>
              <p:nvSpPr>
                <p:cNvPr id="17565" name="Text Box 218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566" name="Text Box 219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</p:grpSp>
        <p:grpSp>
          <p:nvGrpSpPr>
            <p:cNvPr id="48245" name="Group 220"/>
            <p:cNvGrpSpPr>
              <a:grpSpLocks/>
            </p:cNvGrpSpPr>
            <p:nvPr/>
          </p:nvGrpSpPr>
          <p:grpSpPr bwMode="auto">
            <a:xfrm>
              <a:off x="2498" y="2748"/>
              <a:ext cx="790" cy="307"/>
              <a:chOff x="1313" y="1534"/>
              <a:chExt cx="790" cy="307"/>
            </a:xfrm>
          </p:grpSpPr>
          <p:sp>
            <p:nvSpPr>
              <p:cNvPr id="17527" name="Text Box 221"/>
              <p:cNvSpPr txBox="1">
                <a:spLocks noChangeArrowheads="1"/>
              </p:cNvSpPr>
              <p:nvPr/>
            </p:nvSpPr>
            <p:spPr bwMode="auto">
              <a:xfrm>
                <a:off x="1313" y="1534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grpSp>
            <p:nvGrpSpPr>
              <p:cNvPr id="48247" name="Group 222"/>
              <p:cNvGrpSpPr>
                <a:grpSpLocks/>
              </p:cNvGrpSpPr>
              <p:nvPr/>
            </p:nvGrpSpPr>
            <p:grpSpPr bwMode="auto">
              <a:xfrm>
                <a:off x="1353" y="1539"/>
                <a:ext cx="258" cy="147"/>
                <a:chOff x="1353" y="1539"/>
                <a:chExt cx="258" cy="144"/>
              </a:xfrm>
            </p:grpSpPr>
            <p:sp>
              <p:nvSpPr>
                <p:cNvPr id="17550" name="Rectangle 223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551" name="Line 224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552" name="Line 225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48248" name="Group 226"/>
              <p:cNvGrpSpPr>
                <a:grpSpLocks/>
              </p:cNvGrpSpPr>
              <p:nvPr/>
            </p:nvGrpSpPr>
            <p:grpSpPr bwMode="auto">
              <a:xfrm>
                <a:off x="1773" y="1686"/>
                <a:ext cx="258" cy="144"/>
                <a:chOff x="1353" y="1539"/>
                <a:chExt cx="258" cy="144"/>
              </a:xfrm>
            </p:grpSpPr>
            <p:sp>
              <p:nvSpPr>
                <p:cNvPr id="17547" name="Rectangle 227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548" name="Line 228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549" name="Line 229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sp>
            <p:nvSpPr>
              <p:cNvPr id="17530" name="Rectangle 230"/>
              <p:cNvSpPr>
                <a:spLocks noChangeArrowheads="1"/>
              </p:cNvSpPr>
              <p:nvPr/>
            </p:nvSpPr>
            <p:spPr bwMode="auto">
              <a:xfrm>
                <a:off x="1611" y="1686"/>
                <a:ext cx="81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17531" name="Rectangle 231"/>
              <p:cNvSpPr>
                <a:spLocks noChangeArrowheads="1"/>
              </p:cNvSpPr>
              <p:nvPr/>
            </p:nvSpPr>
            <p:spPr bwMode="auto">
              <a:xfrm>
                <a:off x="1692" y="1536"/>
                <a:ext cx="81" cy="15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17532" name="Text Box 232"/>
              <p:cNvSpPr txBox="1">
                <a:spLocks noChangeArrowheads="1"/>
              </p:cNvSpPr>
              <p:nvPr/>
            </p:nvSpPr>
            <p:spPr bwMode="auto">
              <a:xfrm>
                <a:off x="1391" y="1534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7533" name="Text Box 233"/>
              <p:cNvSpPr txBox="1">
                <a:spLocks noChangeArrowheads="1"/>
              </p:cNvSpPr>
              <p:nvPr/>
            </p:nvSpPr>
            <p:spPr bwMode="auto">
              <a:xfrm>
                <a:off x="1478" y="1534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7534" name="Text Box 234"/>
              <p:cNvSpPr txBox="1">
                <a:spLocks noChangeArrowheads="1"/>
              </p:cNvSpPr>
              <p:nvPr/>
            </p:nvSpPr>
            <p:spPr bwMode="auto">
              <a:xfrm>
                <a:off x="1652" y="1540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grpSp>
            <p:nvGrpSpPr>
              <p:cNvPr id="48254" name="Group 235"/>
              <p:cNvGrpSpPr>
                <a:grpSpLocks/>
              </p:cNvGrpSpPr>
              <p:nvPr/>
            </p:nvGrpSpPr>
            <p:grpSpPr bwMode="auto">
              <a:xfrm>
                <a:off x="1565" y="1684"/>
                <a:ext cx="211" cy="157"/>
                <a:chOff x="857" y="1909"/>
                <a:chExt cx="211" cy="157"/>
              </a:xfrm>
            </p:grpSpPr>
            <p:sp>
              <p:nvSpPr>
                <p:cNvPr id="17545" name="Text Box 236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546" name="Text Box 237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  <p:grpSp>
            <p:nvGrpSpPr>
              <p:cNvPr id="48255" name="Group 238"/>
              <p:cNvGrpSpPr>
                <a:grpSpLocks/>
              </p:cNvGrpSpPr>
              <p:nvPr/>
            </p:nvGrpSpPr>
            <p:grpSpPr bwMode="auto">
              <a:xfrm>
                <a:off x="1730" y="1684"/>
                <a:ext cx="211" cy="157"/>
                <a:chOff x="857" y="1909"/>
                <a:chExt cx="211" cy="157"/>
              </a:xfrm>
            </p:grpSpPr>
            <p:sp>
              <p:nvSpPr>
                <p:cNvPr id="17543" name="Text Box 239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544" name="Text Box 240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  <p:grpSp>
            <p:nvGrpSpPr>
              <p:cNvPr id="48256" name="Group 241"/>
              <p:cNvGrpSpPr>
                <a:grpSpLocks/>
              </p:cNvGrpSpPr>
              <p:nvPr/>
            </p:nvGrpSpPr>
            <p:grpSpPr bwMode="auto">
              <a:xfrm>
                <a:off x="1808" y="1684"/>
                <a:ext cx="211" cy="157"/>
                <a:chOff x="857" y="1909"/>
                <a:chExt cx="211" cy="157"/>
              </a:xfrm>
            </p:grpSpPr>
            <p:sp>
              <p:nvSpPr>
                <p:cNvPr id="17541" name="Text Box 242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542" name="Text Box 243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  <p:grpSp>
            <p:nvGrpSpPr>
              <p:cNvPr id="48257" name="Group 244"/>
              <p:cNvGrpSpPr>
                <a:grpSpLocks/>
              </p:cNvGrpSpPr>
              <p:nvPr/>
            </p:nvGrpSpPr>
            <p:grpSpPr bwMode="auto">
              <a:xfrm>
                <a:off x="1892" y="1681"/>
                <a:ext cx="211" cy="157"/>
                <a:chOff x="857" y="1909"/>
                <a:chExt cx="211" cy="157"/>
              </a:xfrm>
            </p:grpSpPr>
            <p:sp>
              <p:nvSpPr>
                <p:cNvPr id="17539" name="Text Box 245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540" name="Text Box 246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</p:grpSp>
      </p:grpSp>
      <p:grpSp>
        <p:nvGrpSpPr>
          <p:cNvPr id="404777" name="Group 297"/>
          <p:cNvGrpSpPr>
            <a:grpSpLocks/>
          </p:cNvGrpSpPr>
          <p:nvPr/>
        </p:nvGrpSpPr>
        <p:grpSpPr bwMode="auto">
          <a:xfrm>
            <a:off x="2874963" y="4362450"/>
            <a:ext cx="1277937" cy="1174750"/>
            <a:chOff x="1811" y="2748"/>
            <a:chExt cx="805" cy="740"/>
          </a:xfrm>
        </p:grpSpPr>
        <p:grpSp>
          <p:nvGrpSpPr>
            <p:cNvPr id="48185" name="Group 159"/>
            <p:cNvGrpSpPr>
              <a:grpSpLocks/>
            </p:cNvGrpSpPr>
            <p:nvPr/>
          </p:nvGrpSpPr>
          <p:grpSpPr bwMode="auto">
            <a:xfrm>
              <a:off x="1826" y="3181"/>
              <a:ext cx="790" cy="307"/>
              <a:chOff x="1313" y="1534"/>
              <a:chExt cx="790" cy="307"/>
            </a:xfrm>
          </p:grpSpPr>
          <p:sp>
            <p:nvSpPr>
              <p:cNvPr id="17499" name="Text Box 160"/>
              <p:cNvSpPr txBox="1">
                <a:spLocks noChangeArrowheads="1"/>
              </p:cNvSpPr>
              <p:nvPr/>
            </p:nvSpPr>
            <p:spPr bwMode="auto">
              <a:xfrm>
                <a:off x="1313" y="1534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grpSp>
            <p:nvGrpSpPr>
              <p:cNvPr id="48219" name="Group 161"/>
              <p:cNvGrpSpPr>
                <a:grpSpLocks/>
              </p:cNvGrpSpPr>
              <p:nvPr/>
            </p:nvGrpSpPr>
            <p:grpSpPr bwMode="auto">
              <a:xfrm>
                <a:off x="1353" y="1539"/>
                <a:ext cx="258" cy="147"/>
                <a:chOff x="1353" y="1539"/>
                <a:chExt cx="258" cy="144"/>
              </a:xfrm>
            </p:grpSpPr>
            <p:sp>
              <p:nvSpPr>
                <p:cNvPr id="17522" name="Rectangle 162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523" name="Line 163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524" name="Line 164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48220" name="Group 165"/>
              <p:cNvGrpSpPr>
                <a:grpSpLocks/>
              </p:cNvGrpSpPr>
              <p:nvPr/>
            </p:nvGrpSpPr>
            <p:grpSpPr bwMode="auto">
              <a:xfrm>
                <a:off x="1773" y="1686"/>
                <a:ext cx="258" cy="144"/>
                <a:chOff x="1353" y="1539"/>
                <a:chExt cx="258" cy="144"/>
              </a:xfrm>
            </p:grpSpPr>
            <p:sp>
              <p:nvSpPr>
                <p:cNvPr id="17519" name="Rectangle 166"/>
                <p:cNvSpPr>
                  <a:spLocks noChangeArrowheads="1"/>
                </p:cNvSpPr>
                <p:nvPr/>
              </p:nvSpPr>
              <p:spPr bwMode="auto">
                <a:xfrm>
                  <a:off x="1353" y="1539"/>
                  <a:ext cx="258" cy="144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520" name="Line 167"/>
                <p:cNvSpPr>
                  <a:spLocks noChangeShapeType="1"/>
                </p:cNvSpPr>
                <p:nvPr/>
              </p:nvSpPr>
              <p:spPr bwMode="auto">
                <a:xfrm>
                  <a:off x="1521" y="1542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17521" name="Line 168"/>
                <p:cNvSpPr>
                  <a:spLocks noChangeShapeType="1"/>
                </p:cNvSpPr>
                <p:nvPr/>
              </p:nvSpPr>
              <p:spPr bwMode="auto">
                <a:xfrm>
                  <a:off x="1437" y="1545"/>
                  <a:ext cx="0" cy="13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sp>
            <p:nvSpPr>
              <p:cNvPr id="17502" name="Rectangle 169"/>
              <p:cNvSpPr>
                <a:spLocks noChangeArrowheads="1"/>
              </p:cNvSpPr>
              <p:nvPr/>
            </p:nvSpPr>
            <p:spPr bwMode="auto">
              <a:xfrm>
                <a:off x="1611" y="1686"/>
                <a:ext cx="81" cy="14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17503" name="Rectangle 170"/>
              <p:cNvSpPr>
                <a:spLocks noChangeArrowheads="1"/>
              </p:cNvSpPr>
              <p:nvPr/>
            </p:nvSpPr>
            <p:spPr bwMode="auto">
              <a:xfrm>
                <a:off x="1692" y="1536"/>
                <a:ext cx="81" cy="15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17504" name="Text Box 171"/>
              <p:cNvSpPr txBox="1">
                <a:spLocks noChangeArrowheads="1"/>
              </p:cNvSpPr>
              <p:nvPr/>
            </p:nvSpPr>
            <p:spPr bwMode="auto">
              <a:xfrm>
                <a:off x="1391" y="1534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7505" name="Text Box 172"/>
              <p:cNvSpPr txBox="1">
                <a:spLocks noChangeArrowheads="1"/>
              </p:cNvSpPr>
              <p:nvPr/>
            </p:nvSpPr>
            <p:spPr bwMode="auto">
              <a:xfrm>
                <a:off x="1478" y="1534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sp>
            <p:nvSpPr>
              <p:cNvPr id="17506" name="Text Box 173"/>
              <p:cNvSpPr txBox="1">
                <a:spLocks noChangeArrowheads="1"/>
              </p:cNvSpPr>
              <p:nvPr/>
            </p:nvSpPr>
            <p:spPr bwMode="auto">
              <a:xfrm>
                <a:off x="1652" y="1540"/>
                <a:ext cx="19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00" dirty="0" smtClean="0">
                    <a:latin typeface="Arial" charset="0"/>
                    <a:cs typeface="Arial" charset="0"/>
                  </a:rPr>
                  <a:t>1</a:t>
                </a:r>
              </a:p>
            </p:txBody>
          </p:sp>
          <p:grpSp>
            <p:nvGrpSpPr>
              <p:cNvPr id="48226" name="Group 174"/>
              <p:cNvGrpSpPr>
                <a:grpSpLocks/>
              </p:cNvGrpSpPr>
              <p:nvPr/>
            </p:nvGrpSpPr>
            <p:grpSpPr bwMode="auto">
              <a:xfrm>
                <a:off x="1565" y="1684"/>
                <a:ext cx="211" cy="157"/>
                <a:chOff x="857" y="1909"/>
                <a:chExt cx="211" cy="157"/>
              </a:xfrm>
            </p:grpSpPr>
            <p:sp>
              <p:nvSpPr>
                <p:cNvPr id="17517" name="Text Box 175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518" name="Text Box 176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  <p:grpSp>
            <p:nvGrpSpPr>
              <p:cNvPr id="48227" name="Group 177"/>
              <p:cNvGrpSpPr>
                <a:grpSpLocks/>
              </p:cNvGrpSpPr>
              <p:nvPr/>
            </p:nvGrpSpPr>
            <p:grpSpPr bwMode="auto">
              <a:xfrm>
                <a:off x="1730" y="1684"/>
                <a:ext cx="211" cy="157"/>
                <a:chOff x="857" y="1909"/>
                <a:chExt cx="211" cy="157"/>
              </a:xfrm>
            </p:grpSpPr>
            <p:sp>
              <p:nvSpPr>
                <p:cNvPr id="17515" name="Text Box 178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516" name="Text Box 179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  <p:grpSp>
            <p:nvGrpSpPr>
              <p:cNvPr id="48228" name="Group 180"/>
              <p:cNvGrpSpPr>
                <a:grpSpLocks/>
              </p:cNvGrpSpPr>
              <p:nvPr/>
            </p:nvGrpSpPr>
            <p:grpSpPr bwMode="auto">
              <a:xfrm>
                <a:off x="1808" y="1684"/>
                <a:ext cx="211" cy="157"/>
                <a:chOff x="857" y="1909"/>
                <a:chExt cx="211" cy="157"/>
              </a:xfrm>
            </p:grpSpPr>
            <p:sp>
              <p:nvSpPr>
                <p:cNvPr id="17513" name="Text Box 181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514" name="Text Box 182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  <p:grpSp>
            <p:nvGrpSpPr>
              <p:cNvPr id="48229" name="Group 183"/>
              <p:cNvGrpSpPr>
                <a:grpSpLocks/>
              </p:cNvGrpSpPr>
              <p:nvPr/>
            </p:nvGrpSpPr>
            <p:grpSpPr bwMode="auto">
              <a:xfrm>
                <a:off x="1892" y="1681"/>
                <a:ext cx="211" cy="157"/>
                <a:chOff x="857" y="1909"/>
                <a:chExt cx="211" cy="157"/>
              </a:xfrm>
            </p:grpSpPr>
            <p:sp>
              <p:nvSpPr>
                <p:cNvPr id="17511" name="Text Box 184"/>
                <p:cNvSpPr txBox="1">
                  <a:spLocks noChangeArrowheads="1"/>
                </p:cNvSpPr>
                <p:nvPr/>
              </p:nvSpPr>
              <p:spPr bwMode="auto">
                <a:xfrm>
                  <a:off x="872" y="191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512" name="Text Box 185"/>
                <p:cNvSpPr txBox="1">
                  <a:spLocks noChangeArrowheads="1"/>
                </p:cNvSpPr>
                <p:nvPr/>
              </p:nvSpPr>
              <p:spPr bwMode="auto">
                <a:xfrm>
                  <a:off x="857" y="1909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-</a:t>
                  </a:r>
                </a:p>
              </p:txBody>
            </p:sp>
          </p:grpSp>
        </p:grpSp>
        <p:grpSp>
          <p:nvGrpSpPr>
            <p:cNvPr id="48186" name="Group 247"/>
            <p:cNvGrpSpPr>
              <a:grpSpLocks/>
            </p:cNvGrpSpPr>
            <p:nvPr/>
          </p:nvGrpSpPr>
          <p:grpSpPr bwMode="auto">
            <a:xfrm>
              <a:off x="1811" y="2748"/>
              <a:ext cx="787" cy="307"/>
              <a:chOff x="4928" y="1534"/>
              <a:chExt cx="787" cy="307"/>
            </a:xfrm>
          </p:grpSpPr>
          <p:grpSp>
            <p:nvGrpSpPr>
              <p:cNvPr id="48187" name="Group 248"/>
              <p:cNvGrpSpPr>
                <a:grpSpLocks/>
              </p:cNvGrpSpPr>
              <p:nvPr/>
            </p:nvGrpSpPr>
            <p:grpSpPr bwMode="auto">
              <a:xfrm>
                <a:off x="5354" y="1534"/>
                <a:ext cx="361" cy="154"/>
                <a:chOff x="5009" y="1132"/>
                <a:chExt cx="361" cy="154"/>
              </a:xfrm>
            </p:grpSpPr>
            <p:sp>
              <p:nvSpPr>
                <p:cNvPr id="17492" name="Text Box 249"/>
                <p:cNvSpPr txBox="1">
                  <a:spLocks noChangeArrowheads="1"/>
                </p:cNvSpPr>
                <p:nvPr/>
              </p:nvSpPr>
              <p:spPr bwMode="auto">
                <a:xfrm>
                  <a:off x="5009" y="113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grpSp>
              <p:nvGrpSpPr>
                <p:cNvPr id="48212" name="Group 250"/>
                <p:cNvGrpSpPr>
                  <a:grpSpLocks/>
                </p:cNvGrpSpPr>
                <p:nvPr/>
              </p:nvGrpSpPr>
              <p:grpSpPr bwMode="auto">
                <a:xfrm>
                  <a:off x="5049" y="1137"/>
                  <a:ext cx="258" cy="147"/>
                  <a:chOff x="1353" y="1539"/>
                  <a:chExt cx="258" cy="144"/>
                </a:xfrm>
              </p:grpSpPr>
              <p:sp>
                <p:nvSpPr>
                  <p:cNvPr id="17496" name="Rectangle 251"/>
                  <p:cNvSpPr>
                    <a:spLocks noChangeArrowheads="1"/>
                  </p:cNvSpPr>
                  <p:nvPr/>
                </p:nvSpPr>
                <p:spPr bwMode="auto">
                  <a:xfrm>
                    <a:off x="1353" y="1539"/>
                    <a:ext cx="258" cy="144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17497" name="Line 252"/>
                  <p:cNvSpPr>
                    <a:spLocks noChangeShapeType="1"/>
                  </p:cNvSpPr>
                  <p:nvPr/>
                </p:nvSpPr>
                <p:spPr bwMode="auto">
                  <a:xfrm>
                    <a:off x="1521" y="1542"/>
                    <a:ext cx="0" cy="13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17498" name="Line 253"/>
                  <p:cNvSpPr>
                    <a:spLocks noChangeShapeType="1"/>
                  </p:cNvSpPr>
                  <p:nvPr/>
                </p:nvSpPr>
                <p:spPr bwMode="auto">
                  <a:xfrm>
                    <a:off x="1437" y="1545"/>
                    <a:ext cx="0" cy="13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sp>
              <p:nvSpPr>
                <p:cNvPr id="17494" name="Text Box 254"/>
                <p:cNvSpPr txBox="1">
                  <a:spLocks noChangeArrowheads="1"/>
                </p:cNvSpPr>
                <p:nvPr/>
              </p:nvSpPr>
              <p:spPr bwMode="auto">
                <a:xfrm>
                  <a:off x="5087" y="113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  <p:sp>
              <p:nvSpPr>
                <p:cNvPr id="17495" name="Text Box 255"/>
                <p:cNvSpPr txBox="1">
                  <a:spLocks noChangeArrowheads="1"/>
                </p:cNvSpPr>
                <p:nvPr/>
              </p:nvSpPr>
              <p:spPr bwMode="auto">
                <a:xfrm>
                  <a:off x="5174" y="1132"/>
                  <a:ext cx="196" cy="1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0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</p:grpSp>
          <p:grpSp>
            <p:nvGrpSpPr>
              <p:cNvPr id="48188" name="Group 256"/>
              <p:cNvGrpSpPr>
                <a:grpSpLocks/>
              </p:cNvGrpSpPr>
              <p:nvPr/>
            </p:nvGrpSpPr>
            <p:grpSpPr bwMode="auto">
              <a:xfrm>
                <a:off x="4928" y="1536"/>
                <a:ext cx="550" cy="305"/>
                <a:chOff x="5114" y="1518"/>
                <a:chExt cx="550" cy="305"/>
              </a:xfrm>
            </p:grpSpPr>
            <p:grpSp>
              <p:nvGrpSpPr>
                <p:cNvPr id="48189" name="Group 257"/>
                <p:cNvGrpSpPr>
                  <a:grpSpLocks/>
                </p:cNvGrpSpPr>
                <p:nvPr/>
              </p:nvGrpSpPr>
              <p:grpSpPr bwMode="auto">
                <a:xfrm>
                  <a:off x="5375" y="1518"/>
                  <a:ext cx="196" cy="158"/>
                  <a:chOff x="5378" y="1518"/>
                  <a:chExt cx="196" cy="158"/>
                </a:xfrm>
              </p:grpSpPr>
              <p:sp>
                <p:nvSpPr>
                  <p:cNvPr id="17490" name="Rectangle 258"/>
                  <p:cNvSpPr>
                    <a:spLocks noChangeArrowheads="1"/>
                  </p:cNvSpPr>
                  <p:nvPr/>
                </p:nvSpPr>
                <p:spPr bwMode="auto">
                  <a:xfrm>
                    <a:off x="5418" y="1518"/>
                    <a:ext cx="81" cy="150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17491" name="Text Box 25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78" y="1522"/>
                    <a:ext cx="196" cy="15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omic Sans MS" charset="0"/>
                        <a:ea typeface="ＭＳ Ｐゴシック" charset="0"/>
                      </a:defRPr>
                    </a:lvl9pPr>
                  </a:lstStyle>
                  <a:p>
                    <a:pPr>
                      <a:defRPr/>
                    </a:pPr>
                    <a:r>
                      <a:rPr lang="en-US" sz="1000" dirty="0" smtClean="0">
                        <a:latin typeface="Arial" charset="0"/>
                        <a:cs typeface="Arial" charset="0"/>
                      </a:rPr>
                      <a:t>1</a:t>
                    </a:r>
                  </a:p>
                </p:txBody>
              </p:sp>
            </p:grpSp>
            <p:grpSp>
              <p:nvGrpSpPr>
                <p:cNvPr id="48190" name="Group 260"/>
                <p:cNvGrpSpPr>
                  <a:grpSpLocks/>
                </p:cNvGrpSpPr>
                <p:nvPr/>
              </p:nvGrpSpPr>
              <p:grpSpPr bwMode="auto">
                <a:xfrm>
                  <a:off x="5453" y="1666"/>
                  <a:ext cx="211" cy="157"/>
                  <a:chOff x="5261" y="1282"/>
                  <a:chExt cx="211" cy="157"/>
                </a:xfrm>
              </p:grpSpPr>
              <p:sp>
                <p:nvSpPr>
                  <p:cNvPr id="17486" name="Rectangle 261"/>
                  <p:cNvSpPr>
                    <a:spLocks noChangeArrowheads="1"/>
                  </p:cNvSpPr>
                  <p:nvPr/>
                </p:nvSpPr>
                <p:spPr bwMode="auto">
                  <a:xfrm>
                    <a:off x="5307" y="1284"/>
                    <a:ext cx="81" cy="144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grpSp>
                <p:nvGrpSpPr>
                  <p:cNvPr id="48206" name="Group 262"/>
                  <p:cNvGrpSpPr>
                    <a:grpSpLocks/>
                  </p:cNvGrpSpPr>
                  <p:nvPr/>
                </p:nvGrpSpPr>
                <p:grpSpPr bwMode="auto">
                  <a:xfrm>
                    <a:off x="5261" y="1282"/>
                    <a:ext cx="211" cy="157"/>
                    <a:chOff x="857" y="1909"/>
                    <a:chExt cx="211" cy="157"/>
                  </a:xfrm>
                </p:grpSpPr>
                <p:sp>
                  <p:nvSpPr>
                    <p:cNvPr id="17488" name="Text Box 26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72" y="1912"/>
                      <a:ext cx="196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en-US" sz="1000" dirty="0" smtClean="0">
                          <a:latin typeface="Arial" charset="0"/>
                          <a:cs typeface="Arial" charset="0"/>
                        </a:rPr>
                        <a:t>1</a:t>
                      </a:r>
                    </a:p>
                  </p:txBody>
                </p:sp>
                <p:sp>
                  <p:nvSpPr>
                    <p:cNvPr id="17489" name="Text Box 26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57" y="1909"/>
                      <a:ext cx="196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en-US" sz="1000" dirty="0" smtClean="0">
                          <a:latin typeface="Arial" charset="0"/>
                          <a:cs typeface="Arial" charset="0"/>
                        </a:rPr>
                        <a:t>-</a:t>
                      </a:r>
                    </a:p>
                  </p:txBody>
                </p:sp>
              </p:grpSp>
            </p:grpSp>
            <p:grpSp>
              <p:nvGrpSpPr>
                <p:cNvPr id="48191" name="Group 265"/>
                <p:cNvGrpSpPr>
                  <a:grpSpLocks/>
                </p:cNvGrpSpPr>
                <p:nvPr/>
              </p:nvGrpSpPr>
              <p:grpSpPr bwMode="auto">
                <a:xfrm>
                  <a:off x="5114" y="1663"/>
                  <a:ext cx="373" cy="160"/>
                  <a:chOff x="5426" y="1279"/>
                  <a:chExt cx="373" cy="160"/>
                </a:xfrm>
              </p:grpSpPr>
              <p:grpSp>
                <p:nvGrpSpPr>
                  <p:cNvPr id="48192" name="Group 266"/>
                  <p:cNvGrpSpPr>
                    <a:grpSpLocks/>
                  </p:cNvGrpSpPr>
                  <p:nvPr/>
                </p:nvGrpSpPr>
                <p:grpSpPr bwMode="auto">
                  <a:xfrm>
                    <a:off x="5469" y="1284"/>
                    <a:ext cx="258" cy="144"/>
                    <a:chOff x="1353" y="1539"/>
                    <a:chExt cx="258" cy="144"/>
                  </a:xfrm>
                </p:grpSpPr>
                <p:sp>
                  <p:nvSpPr>
                    <p:cNvPr id="17483" name="Rectangle 26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53" y="1539"/>
                      <a:ext cx="258" cy="144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dirty="0">
                        <a:cs typeface="+mn-cs"/>
                      </a:endParaRPr>
                    </a:p>
                  </p:txBody>
                </p:sp>
                <p:sp>
                  <p:nvSpPr>
                    <p:cNvPr id="17484" name="Line 26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21" y="1542"/>
                      <a:ext cx="0" cy="13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dirty="0">
                        <a:cs typeface="+mn-cs"/>
                      </a:endParaRPr>
                    </a:p>
                  </p:txBody>
                </p:sp>
                <p:sp>
                  <p:nvSpPr>
                    <p:cNvPr id="17485" name="Line 26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37" y="1545"/>
                      <a:ext cx="0" cy="13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pPr>
                        <a:defRPr/>
                      </a:pPr>
                      <a:endParaRPr lang="en-US" dirty="0"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8193" name="Group 270"/>
                  <p:cNvGrpSpPr>
                    <a:grpSpLocks/>
                  </p:cNvGrpSpPr>
                  <p:nvPr/>
                </p:nvGrpSpPr>
                <p:grpSpPr bwMode="auto">
                  <a:xfrm>
                    <a:off x="5426" y="1282"/>
                    <a:ext cx="211" cy="157"/>
                    <a:chOff x="857" y="1909"/>
                    <a:chExt cx="211" cy="157"/>
                  </a:xfrm>
                </p:grpSpPr>
                <p:sp>
                  <p:nvSpPr>
                    <p:cNvPr id="17481" name="Text Box 27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72" y="1912"/>
                      <a:ext cx="196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en-US" sz="1000" dirty="0" smtClean="0">
                          <a:latin typeface="Arial" charset="0"/>
                          <a:cs typeface="Arial" charset="0"/>
                        </a:rPr>
                        <a:t>1</a:t>
                      </a:r>
                    </a:p>
                  </p:txBody>
                </p:sp>
                <p:sp>
                  <p:nvSpPr>
                    <p:cNvPr id="17482" name="Text Box 27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57" y="1909"/>
                      <a:ext cx="196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en-US" sz="1000" dirty="0" smtClean="0">
                          <a:latin typeface="Arial" charset="0"/>
                          <a:cs typeface="Arial" charset="0"/>
                        </a:rPr>
                        <a:t>-</a:t>
                      </a:r>
                    </a:p>
                  </p:txBody>
                </p:sp>
              </p:grpSp>
              <p:grpSp>
                <p:nvGrpSpPr>
                  <p:cNvPr id="48194" name="Group 273"/>
                  <p:cNvGrpSpPr>
                    <a:grpSpLocks/>
                  </p:cNvGrpSpPr>
                  <p:nvPr/>
                </p:nvGrpSpPr>
                <p:grpSpPr bwMode="auto">
                  <a:xfrm>
                    <a:off x="5504" y="1282"/>
                    <a:ext cx="211" cy="157"/>
                    <a:chOff x="857" y="1909"/>
                    <a:chExt cx="211" cy="157"/>
                  </a:xfrm>
                </p:grpSpPr>
                <p:sp>
                  <p:nvSpPr>
                    <p:cNvPr id="17479" name="Text Box 27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72" y="1912"/>
                      <a:ext cx="196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en-US" sz="1000" dirty="0" smtClean="0">
                          <a:latin typeface="Arial" charset="0"/>
                          <a:cs typeface="Arial" charset="0"/>
                        </a:rPr>
                        <a:t>1</a:t>
                      </a:r>
                    </a:p>
                  </p:txBody>
                </p:sp>
                <p:sp>
                  <p:nvSpPr>
                    <p:cNvPr id="17480" name="Text Box 27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57" y="1909"/>
                      <a:ext cx="196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en-US" sz="1000" dirty="0" smtClean="0">
                          <a:latin typeface="Arial" charset="0"/>
                          <a:cs typeface="Arial" charset="0"/>
                        </a:rPr>
                        <a:t>-</a:t>
                      </a:r>
                    </a:p>
                  </p:txBody>
                </p:sp>
              </p:grpSp>
              <p:grpSp>
                <p:nvGrpSpPr>
                  <p:cNvPr id="48195" name="Group 276"/>
                  <p:cNvGrpSpPr>
                    <a:grpSpLocks/>
                  </p:cNvGrpSpPr>
                  <p:nvPr/>
                </p:nvGrpSpPr>
                <p:grpSpPr bwMode="auto">
                  <a:xfrm>
                    <a:off x="5588" y="1279"/>
                    <a:ext cx="211" cy="157"/>
                    <a:chOff x="857" y="1909"/>
                    <a:chExt cx="211" cy="157"/>
                  </a:xfrm>
                </p:grpSpPr>
                <p:sp>
                  <p:nvSpPr>
                    <p:cNvPr id="17477" name="Text Box 27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72" y="1912"/>
                      <a:ext cx="196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en-US" sz="1000" dirty="0" smtClean="0">
                          <a:latin typeface="Arial" charset="0"/>
                          <a:cs typeface="Arial" charset="0"/>
                        </a:rPr>
                        <a:t>1</a:t>
                      </a:r>
                    </a:p>
                  </p:txBody>
                </p:sp>
                <p:sp>
                  <p:nvSpPr>
                    <p:cNvPr id="17478" name="Text Box 27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57" y="1909"/>
                      <a:ext cx="196" cy="154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1pPr>
                      <a:lvl2pPr marL="742950" indent="-28575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2pPr>
                      <a:lvl3pPr marL="11430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  <a:ea typeface="ＭＳ Ｐゴシック" charset="0"/>
                        </a:defRPr>
                      </a:lvl9pPr>
                    </a:lstStyle>
                    <a:p>
                      <a:pPr>
                        <a:defRPr/>
                      </a:pPr>
                      <a:r>
                        <a:rPr lang="en-US" sz="1000" dirty="0" smtClean="0">
                          <a:latin typeface="Arial" charset="0"/>
                          <a:cs typeface="Arial" charset="0"/>
                        </a:rPr>
                        <a:t>-</a:t>
                      </a:r>
                    </a:p>
                  </p:txBody>
                </p:sp>
              </p:grpSp>
            </p:grpSp>
          </p:grpSp>
        </p:grpSp>
      </p:grpSp>
      <p:sp>
        <p:nvSpPr>
          <p:cNvPr id="17447" name="Text Box 279"/>
          <p:cNvSpPr txBox="1">
            <a:spLocks noChangeArrowheads="1"/>
          </p:cNvSpPr>
          <p:nvPr/>
        </p:nvSpPr>
        <p:spPr bwMode="auto">
          <a:xfrm>
            <a:off x="7389813" y="4922838"/>
            <a:ext cx="893762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slot 0</a:t>
            </a:r>
          </a:p>
          <a:p>
            <a:pPr algn="ct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channel</a:t>
            </a:r>
          </a:p>
          <a:p>
            <a:pPr algn="ct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output</a:t>
            </a:r>
          </a:p>
        </p:txBody>
      </p:sp>
      <p:sp>
        <p:nvSpPr>
          <p:cNvPr id="17448" name="Text Box 280"/>
          <p:cNvSpPr txBox="1">
            <a:spLocks noChangeArrowheads="1"/>
          </p:cNvSpPr>
          <p:nvPr/>
        </p:nvSpPr>
        <p:spPr bwMode="auto">
          <a:xfrm>
            <a:off x="6346825" y="4941888"/>
            <a:ext cx="89376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slot 1</a:t>
            </a:r>
          </a:p>
          <a:p>
            <a:pPr algn="ct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channel</a:t>
            </a:r>
          </a:p>
          <a:p>
            <a:pPr algn="ct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output</a:t>
            </a:r>
          </a:p>
        </p:txBody>
      </p:sp>
      <p:sp>
        <p:nvSpPr>
          <p:cNvPr id="17449" name="Line 281"/>
          <p:cNvSpPr>
            <a:spLocks noChangeShapeType="1"/>
          </p:cNvSpPr>
          <p:nvPr/>
        </p:nvSpPr>
        <p:spPr bwMode="auto">
          <a:xfrm flipH="1">
            <a:off x="6272213" y="4281488"/>
            <a:ext cx="9525" cy="947737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50" name="Line 282"/>
          <p:cNvSpPr>
            <a:spLocks noChangeShapeType="1"/>
          </p:cNvSpPr>
          <p:nvPr/>
        </p:nvSpPr>
        <p:spPr bwMode="auto">
          <a:xfrm flipH="1">
            <a:off x="7343775" y="4262438"/>
            <a:ext cx="9525" cy="947737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51" name="Line 283"/>
          <p:cNvSpPr>
            <a:spLocks noChangeShapeType="1"/>
          </p:cNvSpPr>
          <p:nvPr/>
        </p:nvSpPr>
        <p:spPr bwMode="auto">
          <a:xfrm flipH="1">
            <a:off x="8458200" y="4271963"/>
            <a:ext cx="9525" cy="947737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7452" name="Text Box 285"/>
          <p:cNvSpPr txBox="1">
            <a:spLocks noChangeArrowheads="1"/>
          </p:cNvSpPr>
          <p:nvPr/>
        </p:nvSpPr>
        <p:spPr bwMode="auto">
          <a:xfrm>
            <a:off x="1233488" y="5446713"/>
            <a:ext cx="10969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receiver</a:t>
            </a:r>
          </a:p>
        </p:txBody>
      </p:sp>
      <p:sp>
        <p:nvSpPr>
          <p:cNvPr id="17453" name="Text Box 286"/>
          <p:cNvSpPr txBox="1">
            <a:spLocks noChangeArrowheads="1"/>
          </p:cNvSpPr>
          <p:nvPr/>
        </p:nvSpPr>
        <p:spPr bwMode="auto">
          <a:xfrm>
            <a:off x="2319338" y="5068888"/>
            <a:ext cx="679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code</a:t>
            </a:r>
          </a:p>
        </p:txBody>
      </p:sp>
      <p:sp>
        <p:nvSpPr>
          <p:cNvPr id="17454" name="Text Box 287"/>
          <p:cNvSpPr txBox="1">
            <a:spLocks noChangeArrowheads="1"/>
          </p:cNvSpPr>
          <p:nvPr/>
        </p:nvSpPr>
        <p:spPr bwMode="auto">
          <a:xfrm>
            <a:off x="1341438" y="4303713"/>
            <a:ext cx="1047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received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input</a:t>
            </a:r>
          </a:p>
        </p:txBody>
      </p:sp>
      <p:sp>
        <p:nvSpPr>
          <p:cNvPr id="17455" name="Line 288"/>
          <p:cNvSpPr>
            <a:spLocks noChangeShapeType="1"/>
          </p:cNvSpPr>
          <p:nvPr/>
        </p:nvSpPr>
        <p:spPr bwMode="auto">
          <a:xfrm>
            <a:off x="5965825" y="4668838"/>
            <a:ext cx="319088" cy="47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48175" name="Group 294"/>
          <p:cNvGrpSpPr>
            <a:grpSpLocks/>
          </p:cNvGrpSpPr>
          <p:nvPr/>
        </p:nvGrpSpPr>
        <p:grpSpPr bwMode="auto">
          <a:xfrm>
            <a:off x="5003800" y="3530600"/>
            <a:ext cx="1517650" cy="977900"/>
            <a:chOff x="4239" y="2007"/>
            <a:chExt cx="956" cy="616"/>
          </a:xfrm>
        </p:grpSpPr>
        <p:sp>
          <p:nvSpPr>
            <p:cNvPr id="17461" name="Text Box 187"/>
            <p:cNvSpPr txBox="1">
              <a:spLocks noChangeArrowheads="1"/>
            </p:cNvSpPr>
            <p:nvPr/>
          </p:nvSpPr>
          <p:spPr bwMode="auto">
            <a:xfrm>
              <a:off x="4239" y="2047"/>
              <a:ext cx="9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D</a:t>
              </a:r>
              <a:r>
                <a:rPr lang="en-US" baseline="-25000" dirty="0" smtClean="0">
                  <a:latin typeface="Arial" charset="0"/>
                  <a:cs typeface="Arial" charset="0"/>
                </a:rPr>
                <a:t>i </a:t>
              </a:r>
              <a:r>
                <a:rPr lang="en-US" dirty="0" smtClean="0">
                  <a:latin typeface="Arial" charset="0"/>
                  <a:cs typeface="Arial" charset="0"/>
                </a:rPr>
                <a:t>= </a:t>
              </a:r>
              <a:r>
                <a:rPr lang="en-US" sz="2800" dirty="0" smtClean="0">
                  <a:latin typeface="Symbol" charset="0"/>
                  <a:cs typeface="Arial" charset="0"/>
                </a:rPr>
                <a:t>S</a:t>
              </a:r>
              <a:r>
                <a:rPr lang="en-US" baseline="-25000" dirty="0" smtClean="0">
                  <a:latin typeface="Arial" charset="0"/>
                  <a:cs typeface="Arial" charset="0"/>
                </a:rPr>
                <a:t> </a:t>
              </a:r>
              <a:r>
                <a:rPr lang="en-US" dirty="0" smtClean="0">
                  <a:latin typeface="Arial" charset="0"/>
                  <a:cs typeface="Arial" charset="0"/>
                </a:rPr>
                <a:t>Z</a:t>
              </a:r>
              <a:r>
                <a:rPr lang="en-US" baseline="-25000" dirty="0" smtClean="0">
                  <a:latin typeface="Arial" charset="0"/>
                  <a:cs typeface="Arial" charset="0"/>
                </a:rPr>
                <a:t>i,m</a:t>
              </a:r>
              <a:r>
                <a:rPr lang="en-US" sz="2400" baseline="30000" dirty="0" smtClean="0">
                  <a:latin typeface="Arial" charset="0"/>
                  <a:cs typeface="Arial" charset="0"/>
                </a:rPr>
                <a:t>.</a:t>
              </a:r>
              <a:r>
                <a:rPr lang="en-US" dirty="0" smtClean="0">
                  <a:latin typeface="Arial" charset="0"/>
                  <a:cs typeface="Arial" charset="0"/>
                </a:rPr>
                <a:t>c</a:t>
              </a:r>
              <a:r>
                <a:rPr lang="en-US" baseline="-25000" dirty="0" smtClean="0">
                  <a:latin typeface="Arial" charset="0"/>
                  <a:cs typeface="Arial" charset="0"/>
                </a:rPr>
                <a:t>m</a:t>
              </a:r>
            </a:p>
          </p:txBody>
        </p:sp>
        <p:sp>
          <p:nvSpPr>
            <p:cNvPr id="17462" name="Text Box 289"/>
            <p:cNvSpPr txBox="1">
              <a:spLocks noChangeArrowheads="1"/>
            </p:cNvSpPr>
            <p:nvPr/>
          </p:nvSpPr>
          <p:spPr bwMode="auto">
            <a:xfrm>
              <a:off x="4498" y="2258"/>
              <a:ext cx="30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dirty="0" smtClean="0">
                  <a:latin typeface="Arial" charset="0"/>
                  <a:cs typeface="+mn-cs"/>
                </a:rPr>
                <a:t>m=1</a:t>
              </a:r>
            </a:p>
          </p:txBody>
        </p:sp>
        <p:sp>
          <p:nvSpPr>
            <p:cNvPr id="17463" name="Text Box 290"/>
            <p:cNvSpPr txBox="1">
              <a:spLocks noChangeArrowheads="1"/>
            </p:cNvSpPr>
            <p:nvPr/>
          </p:nvSpPr>
          <p:spPr bwMode="auto">
            <a:xfrm>
              <a:off x="4541" y="2007"/>
              <a:ext cx="19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dirty="0" smtClean="0">
                  <a:latin typeface="Arial" charset="0"/>
                  <a:cs typeface="+mn-cs"/>
                </a:rPr>
                <a:t>M</a:t>
              </a:r>
            </a:p>
          </p:txBody>
        </p:sp>
        <p:sp>
          <p:nvSpPr>
            <p:cNvPr id="17464" name="Text Box 291"/>
            <p:cNvSpPr txBox="1">
              <a:spLocks noChangeArrowheads="1"/>
            </p:cNvSpPr>
            <p:nvPr/>
          </p:nvSpPr>
          <p:spPr bwMode="auto">
            <a:xfrm>
              <a:off x="4718" y="2392"/>
              <a:ext cx="2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M</a:t>
              </a:r>
            </a:p>
          </p:txBody>
        </p:sp>
        <p:sp>
          <p:nvSpPr>
            <p:cNvPr id="17465" name="Line 293"/>
            <p:cNvSpPr>
              <a:spLocks noChangeShapeType="1"/>
            </p:cNvSpPr>
            <p:nvPr/>
          </p:nvSpPr>
          <p:spPr bwMode="auto">
            <a:xfrm>
              <a:off x="4561" y="2410"/>
              <a:ext cx="55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404780" name="Freeform 300"/>
          <p:cNvSpPr>
            <a:spLocks/>
          </p:cNvSpPr>
          <p:nvPr/>
        </p:nvSpPr>
        <p:spPr bwMode="auto">
          <a:xfrm>
            <a:off x="7745413" y="2060575"/>
            <a:ext cx="341312" cy="1376363"/>
          </a:xfrm>
          <a:custGeom>
            <a:avLst/>
            <a:gdLst>
              <a:gd name="T0" fmla="*/ 0 w 215"/>
              <a:gd name="T1" fmla="*/ 0 h 819"/>
              <a:gd name="T2" fmla="*/ 2147483647 w 215"/>
              <a:gd name="T3" fmla="*/ 0 h 819"/>
              <a:gd name="T4" fmla="*/ 2147483647 w 215"/>
              <a:gd name="T5" fmla="*/ 2147483647 h 81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5" h="819">
                <a:moveTo>
                  <a:pt x="0" y="0"/>
                </a:moveTo>
                <a:lnTo>
                  <a:pt x="215" y="0"/>
                </a:lnTo>
                <a:lnTo>
                  <a:pt x="215" y="819"/>
                </a:lnTo>
              </a:path>
            </a:pathLst>
          </a:custGeom>
          <a:noFill/>
          <a:ln w="19050" cap="flat" cmpd="sng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404782" name="Line 302"/>
          <p:cNvSpPr>
            <a:spLocks noChangeShapeType="1"/>
          </p:cNvSpPr>
          <p:nvPr/>
        </p:nvSpPr>
        <p:spPr bwMode="auto">
          <a:xfrm flipH="1">
            <a:off x="2522538" y="3436938"/>
            <a:ext cx="5553075" cy="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4783" name="Freeform 303"/>
          <p:cNvSpPr>
            <a:spLocks/>
          </p:cNvSpPr>
          <p:nvPr/>
        </p:nvSpPr>
        <p:spPr bwMode="auto">
          <a:xfrm>
            <a:off x="2522538" y="3436938"/>
            <a:ext cx="396875" cy="1157287"/>
          </a:xfrm>
          <a:custGeom>
            <a:avLst/>
            <a:gdLst>
              <a:gd name="T0" fmla="*/ 0 w 250"/>
              <a:gd name="T1" fmla="*/ 0 h 729"/>
              <a:gd name="T2" fmla="*/ 0 w 250"/>
              <a:gd name="T3" fmla="*/ 2147483647 h 729"/>
              <a:gd name="T4" fmla="*/ 2147483647 w 250"/>
              <a:gd name="T5" fmla="*/ 2147483647 h 72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50" h="729">
                <a:moveTo>
                  <a:pt x="0" y="0"/>
                </a:moveTo>
                <a:lnTo>
                  <a:pt x="0" y="729"/>
                </a:lnTo>
                <a:lnTo>
                  <a:pt x="250" y="729"/>
                </a:lnTo>
              </a:path>
            </a:pathLst>
          </a:custGeom>
          <a:noFill/>
          <a:ln w="19050" cap="flat" cmpd="sng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pic>
        <p:nvPicPr>
          <p:cNvPr id="48179" name="Picture 20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811213"/>
            <a:ext cx="54848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17</a:t>
            </a:fld>
            <a:endParaRPr lang="en-US" sz="1200" dirty="0">
              <a:latin typeface="Tahoma" charset="0"/>
            </a:endParaRPr>
          </a:p>
        </p:txBody>
      </p:sp>
      <p:sp>
        <p:nvSpPr>
          <p:cNvPr id="29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327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404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404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000"/>
                                        <p:tgtEl>
                                          <p:spTgt spid="404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404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04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404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404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000"/>
                                        <p:tgtEl>
                                          <p:spTgt spid="404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000"/>
                                        <p:tgtEl>
                                          <p:spTgt spid="404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000"/>
                                        <p:tgtEl>
                                          <p:spTgt spid="404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000"/>
                                        <p:tgtEl>
                                          <p:spTgt spid="404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780" grpId="0" animBg="1"/>
      <p:bldP spid="40478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xfrm>
            <a:off x="330200" y="111125"/>
            <a:ext cx="7772400" cy="1036638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CDMA: two-sender interference</a:t>
            </a:r>
            <a:endParaRPr lang="en-US" dirty="0">
              <a:latin typeface="Gill Sans MT" charset="0"/>
              <a:cs typeface="+mj-cs"/>
            </a:endParaRPr>
          </a:p>
        </p:txBody>
      </p:sp>
      <p:pic>
        <p:nvPicPr>
          <p:cNvPr id="50180" name="Picture 3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50" y="1181100"/>
            <a:ext cx="5026025" cy="532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18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825500"/>
            <a:ext cx="6399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TextBox 1"/>
          <p:cNvSpPr txBox="1">
            <a:spLocks noChangeArrowheads="1"/>
          </p:cNvSpPr>
          <p:nvPr/>
        </p:nvSpPr>
        <p:spPr bwMode="auto">
          <a:xfrm>
            <a:off x="6488113" y="4802188"/>
            <a:ext cx="2486025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1" dirty="0">
                <a:solidFill>
                  <a:srgbClr val="000099"/>
                </a:solidFill>
                <a:latin typeface="Gill Sans MT" charset="0"/>
                <a:cs typeface="Gill Sans MT" charset="0"/>
              </a:rPr>
              <a:t>using same code as sender 1, receiver recovers sender 1’s original data from summed channel data!</a:t>
            </a:r>
          </a:p>
        </p:txBody>
      </p:sp>
      <p:sp>
        <p:nvSpPr>
          <p:cNvPr id="50183" name="TextBox 7"/>
          <p:cNvSpPr txBox="1">
            <a:spLocks noChangeArrowheads="1"/>
          </p:cNvSpPr>
          <p:nvPr/>
        </p:nvSpPr>
        <p:spPr bwMode="auto">
          <a:xfrm>
            <a:off x="417513" y="1773238"/>
            <a:ext cx="2486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1" dirty="0">
                <a:solidFill>
                  <a:srgbClr val="000099"/>
                </a:solidFill>
                <a:latin typeface="Gill Sans MT" charset="0"/>
                <a:cs typeface="Gill Sans MT" charset="0"/>
              </a:rPr>
              <a:t>Sender 1</a:t>
            </a:r>
          </a:p>
        </p:txBody>
      </p:sp>
      <p:sp>
        <p:nvSpPr>
          <p:cNvPr id="50184" name="TextBox 8"/>
          <p:cNvSpPr txBox="1">
            <a:spLocks noChangeArrowheads="1"/>
          </p:cNvSpPr>
          <p:nvPr/>
        </p:nvSpPr>
        <p:spPr bwMode="auto">
          <a:xfrm>
            <a:off x="423863" y="2840038"/>
            <a:ext cx="2486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1" dirty="0">
                <a:solidFill>
                  <a:srgbClr val="000099"/>
                </a:solidFill>
                <a:latin typeface="Gill Sans MT" charset="0"/>
                <a:cs typeface="Gill Sans MT" charset="0"/>
              </a:rPr>
              <a:t>Sender 2</a:t>
            </a:r>
          </a:p>
        </p:txBody>
      </p:sp>
      <p:sp>
        <p:nvSpPr>
          <p:cNvPr id="50185" name="TextBox 9"/>
          <p:cNvSpPr txBox="1">
            <a:spLocks noChangeArrowheads="1"/>
          </p:cNvSpPr>
          <p:nvPr/>
        </p:nvSpPr>
        <p:spPr bwMode="auto">
          <a:xfrm>
            <a:off x="6399213" y="1076325"/>
            <a:ext cx="2484437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800" i="1" dirty="0">
                <a:solidFill>
                  <a:srgbClr val="000099"/>
                </a:solidFill>
                <a:latin typeface="Gill Sans MT" charset="0"/>
                <a:cs typeface="Gill Sans MT" charset="0"/>
              </a:rPr>
              <a:t>channel sums together transmissions by sender 1 and 2</a:t>
            </a:r>
          </a:p>
        </p:txBody>
      </p:sp>
      <p:cxnSp>
        <p:nvCxnSpPr>
          <p:cNvPr id="50186" name="Straight Connector 3"/>
          <p:cNvCxnSpPr>
            <a:cxnSpLocks noChangeShapeType="1"/>
          </p:cNvCxnSpPr>
          <p:nvPr/>
        </p:nvCxnSpPr>
        <p:spPr bwMode="auto">
          <a:xfrm flipH="1">
            <a:off x="6015038" y="1316038"/>
            <a:ext cx="438150" cy="646112"/>
          </a:xfrm>
          <a:prstGeom prst="line">
            <a:avLst/>
          </a:prstGeom>
          <a:noFill/>
          <a:ln w="25400">
            <a:solidFill>
              <a:srgbClr val="000099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18</a:t>
            </a:fld>
            <a:endParaRPr lang="en-US" sz="1200" dirty="0">
              <a:latin typeface="Tahoma" charset="0"/>
            </a:endParaRP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209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682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Chapter </a:t>
            </a:r>
            <a:r>
              <a:rPr lang="en-US" dirty="0" smtClean="0">
                <a:latin typeface="Gill Sans MT" charset="0"/>
                <a:cs typeface="+mj-cs"/>
              </a:rPr>
              <a:t>7 </a:t>
            </a:r>
            <a:r>
              <a:rPr lang="en-US" dirty="0">
                <a:latin typeface="Gill Sans MT" charset="0"/>
                <a:cs typeface="+mj-cs"/>
              </a:rPr>
              <a:t>outline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519238"/>
            <a:ext cx="3810000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7.1</a:t>
            </a:r>
            <a:r>
              <a:rPr lang="en-US" sz="2400" dirty="0" smtClean="0"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Introduction </a:t>
            </a:r>
          </a:p>
          <a:p>
            <a:pPr>
              <a:spcBef>
                <a:spcPct val="50000"/>
              </a:spcBef>
              <a:buFont typeface="Wingdings" charset="0"/>
              <a:buNone/>
              <a:defRPr/>
            </a:pPr>
            <a:r>
              <a:rPr lang="en-US" u="sng" dirty="0">
                <a:solidFill>
                  <a:srgbClr val="000099"/>
                </a:solidFill>
                <a:latin typeface="Gill Sans MT" charset="0"/>
                <a:cs typeface="+mn-cs"/>
              </a:rPr>
              <a:t>Wireless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7.2</a:t>
            </a:r>
            <a:r>
              <a:rPr lang="en-US" sz="2400" dirty="0" smtClean="0">
                <a:solidFill>
                  <a:srgbClr val="0000FF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Wireless links, characteristics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CDMA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C00000"/>
                </a:solidFill>
                <a:latin typeface="Gill Sans MT" charset="0"/>
                <a:cs typeface="+mn-cs"/>
              </a:rPr>
              <a:t>7.3 </a:t>
            </a: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IEEE 802.11 wireless LANs (</a:t>
            </a:r>
            <a:r>
              <a:rPr lang="ja-JP" alt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“</a:t>
            </a: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Wi-Fi</a:t>
            </a:r>
            <a:r>
              <a:rPr lang="ja-JP" alt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”</a:t>
            </a: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)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7.4</a:t>
            </a:r>
            <a:r>
              <a:rPr lang="en-US" sz="2400" dirty="0" smtClean="0">
                <a:solidFill>
                  <a:srgbClr val="FF0000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Cellular Internet Access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architecture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standards (e.g., 3G, LTE)</a:t>
            </a:r>
          </a:p>
        </p:txBody>
      </p:sp>
      <p:sp>
        <p:nvSpPr>
          <p:cNvPr id="307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519238"/>
            <a:ext cx="4054475" cy="46482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u="sng" dirty="0" smtClean="0">
                <a:solidFill>
                  <a:srgbClr val="000099"/>
                </a:solidFill>
                <a:ea typeface="+mn-ea"/>
                <a:cs typeface="+mn-cs"/>
              </a:rPr>
              <a:t>Mobility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ea typeface="+mn-ea"/>
                <a:cs typeface="+mn-cs"/>
              </a:rPr>
              <a:t>7.5</a:t>
            </a:r>
            <a:r>
              <a:rPr lang="en-US" sz="2400" dirty="0" smtClean="0">
                <a:ea typeface="+mn-ea"/>
                <a:cs typeface="+mn-cs"/>
              </a:rPr>
              <a:t> Principles: addressing and routing to mobile users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>
                <a:solidFill>
                  <a:srgbClr val="000099"/>
                </a:solidFill>
                <a:ea typeface="+mn-ea"/>
                <a:cs typeface="+mn-cs"/>
              </a:rPr>
              <a:t>7</a:t>
            </a:r>
            <a:r>
              <a:rPr lang="en-US" sz="2400" dirty="0" smtClean="0">
                <a:solidFill>
                  <a:srgbClr val="000099"/>
                </a:solidFill>
                <a:ea typeface="+mn-ea"/>
                <a:cs typeface="+mn-cs"/>
              </a:rPr>
              <a:t>.6</a:t>
            </a:r>
            <a:r>
              <a:rPr lang="en-US" sz="2400" dirty="0" smtClean="0">
                <a:ea typeface="+mn-ea"/>
                <a:cs typeface="+mn-cs"/>
              </a:rPr>
              <a:t> Mobile IP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ea typeface="+mn-ea"/>
                <a:cs typeface="+mn-cs"/>
              </a:rPr>
              <a:t>7.7</a:t>
            </a:r>
            <a:r>
              <a:rPr lang="en-US" sz="2400" dirty="0" smtClean="0">
                <a:ea typeface="+mn-ea"/>
                <a:cs typeface="+mn-cs"/>
              </a:rPr>
              <a:t> Handling mobility in cellular networks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ea typeface="+mn-ea"/>
                <a:cs typeface="+mn-cs"/>
              </a:rPr>
              <a:t>7.8</a:t>
            </a:r>
            <a:r>
              <a:rPr lang="en-US" sz="2400" dirty="0" smtClean="0">
                <a:ea typeface="+mn-ea"/>
                <a:cs typeface="+mn-cs"/>
              </a:rPr>
              <a:t> Mobility and higher-layer protocols</a:t>
            </a:r>
          </a:p>
        </p:txBody>
      </p:sp>
      <p:pic>
        <p:nvPicPr>
          <p:cNvPr id="52230" name="Picture 23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17588"/>
            <a:ext cx="41132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19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735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>
          <a:xfrm>
            <a:off x="246063" y="255588"/>
            <a:ext cx="8736012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Ch. 6: Wireless and Mobile Networks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7305675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u="sng" dirty="0">
                <a:solidFill>
                  <a:srgbClr val="C00000"/>
                </a:solidFill>
                <a:latin typeface="Gill Sans MT" charset="0"/>
                <a:cs typeface="+mn-cs"/>
              </a:rPr>
              <a:t>Background:</a:t>
            </a:r>
            <a:r>
              <a:rPr lang="en-US" sz="2400" i="1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# wireless (mobile) phone subscribers now exceeds # wired phone </a:t>
            </a:r>
            <a:r>
              <a:rPr lang="en-US" sz="2400" dirty="0" smtClean="0">
                <a:latin typeface="Gill Sans MT" charset="0"/>
                <a:cs typeface="+mn-cs"/>
              </a:rPr>
              <a:t>subscribers (5-to-1)!</a:t>
            </a:r>
            <a:endParaRPr lang="en-US" sz="2400" dirty="0">
              <a:latin typeface="Gill Sans MT" charset="0"/>
              <a:cs typeface="+mn-cs"/>
            </a:endParaRP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# wireless Internet-connected devices </a:t>
            </a:r>
            <a:r>
              <a:rPr lang="en-US" sz="2400" dirty="0" smtClean="0">
                <a:latin typeface="Gill Sans MT" charset="0"/>
                <a:cs typeface="+mn-cs"/>
              </a:rPr>
              <a:t>equals # </a:t>
            </a:r>
            <a:r>
              <a:rPr lang="en-US" sz="2400" dirty="0">
                <a:latin typeface="Gill Sans MT" charset="0"/>
                <a:cs typeface="+mn-cs"/>
              </a:rPr>
              <a:t>wireline Internet-connected devices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laptops, Internet-enabled phones promise anytime untethered Internet access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two important (but different) challenges</a:t>
            </a:r>
          </a:p>
          <a:p>
            <a:pPr lvl="1">
              <a:defRPr/>
            </a:pPr>
            <a:r>
              <a:rPr lang="en-US" sz="2000" i="1" dirty="0">
                <a:solidFill>
                  <a:srgbClr val="C00000"/>
                </a:solidFill>
                <a:latin typeface="Gill Sans MT" charset="0"/>
              </a:rPr>
              <a:t>wireless:</a:t>
            </a:r>
            <a:r>
              <a:rPr lang="en-US" sz="2000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sz="2000" dirty="0">
                <a:latin typeface="Gill Sans MT" charset="0"/>
              </a:rPr>
              <a:t>communication over wireless link</a:t>
            </a:r>
          </a:p>
          <a:p>
            <a:pPr lvl="1">
              <a:defRPr/>
            </a:pPr>
            <a:r>
              <a:rPr lang="en-US" sz="2000" i="1" dirty="0">
                <a:solidFill>
                  <a:srgbClr val="C00000"/>
                </a:solidFill>
                <a:latin typeface="Gill Sans MT" charset="0"/>
              </a:rPr>
              <a:t>mobility:</a:t>
            </a:r>
            <a:r>
              <a:rPr lang="en-US" sz="2000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sz="2000" dirty="0">
                <a:latin typeface="Gill Sans MT" charset="0"/>
              </a:rPr>
              <a:t>handling the mobile user who changes point of attachment to network</a:t>
            </a:r>
          </a:p>
        </p:txBody>
      </p:sp>
      <p:pic>
        <p:nvPicPr>
          <p:cNvPr id="17413" name="Picture 1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1038225"/>
            <a:ext cx="7769225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2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070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IEEE 802.11 Wireless LAN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63525" y="1489075"/>
            <a:ext cx="4665663" cy="3300413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C00000"/>
                </a:solidFill>
                <a:ea typeface="+mn-ea"/>
                <a:cs typeface="+mn-cs"/>
              </a:rPr>
              <a:t>802.11b</a:t>
            </a:r>
          </a:p>
          <a:p>
            <a:pPr marL="277813" indent="-277813">
              <a:defRPr/>
            </a:pPr>
            <a:r>
              <a:rPr lang="en-US" sz="2400" dirty="0" smtClean="0">
                <a:ea typeface="+mn-ea"/>
                <a:cs typeface="+mn-cs"/>
              </a:rPr>
              <a:t>2.4-5 GHz unlicensed spectrum</a:t>
            </a:r>
          </a:p>
          <a:p>
            <a:pPr marL="277813" indent="-277813">
              <a:defRPr/>
            </a:pPr>
            <a:r>
              <a:rPr lang="en-US" sz="2400" dirty="0" smtClean="0">
                <a:ea typeface="+mn-ea"/>
                <a:cs typeface="+mn-cs"/>
              </a:rPr>
              <a:t>up to 11 Mbps</a:t>
            </a:r>
          </a:p>
          <a:p>
            <a:pPr marL="277813" indent="-277813">
              <a:defRPr/>
            </a:pPr>
            <a:r>
              <a:rPr lang="en-US" sz="2400" dirty="0" smtClean="0">
                <a:ea typeface="+mn-ea"/>
                <a:cs typeface="+mn-cs"/>
              </a:rPr>
              <a:t>direct sequence spread spectrum (DSSS) in physical layer</a:t>
            </a:r>
          </a:p>
          <a:p>
            <a:pPr lvl="1">
              <a:defRPr/>
            </a:pPr>
            <a:r>
              <a:rPr lang="en-US" dirty="0" smtClean="0"/>
              <a:t>all hosts use same chipping code</a:t>
            </a:r>
          </a:p>
        </p:txBody>
      </p:sp>
      <p:sp>
        <p:nvSpPr>
          <p:cNvPr id="2048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29188" y="1398588"/>
            <a:ext cx="4044950" cy="3519487"/>
          </a:xfrm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802.11a</a:t>
            </a:r>
            <a:r>
              <a:rPr lang="en-US" sz="2400" dirty="0">
                <a:latin typeface="Gill Sans MT" charset="0"/>
                <a:cs typeface="+mn-cs"/>
              </a:rPr>
              <a:t> </a:t>
            </a:r>
          </a:p>
          <a:p>
            <a:pPr lvl="1">
              <a:lnSpc>
                <a:spcPts val="2200"/>
              </a:lnSpc>
              <a:buFont typeface="Wingdings" charset="2"/>
              <a:buChar char="§"/>
              <a:defRPr/>
            </a:pPr>
            <a:r>
              <a:rPr lang="en-US" dirty="0">
                <a:latin typeface="Gill Sans MT" charset="0"/>
              </a:rPr>
              <a:t>5-6 GHz range</a:t>
            </a:r>
          </a:p>
          <a:p>
            <a:pPr lvl="1">
              <a:lnSpc>
                <a:spcPts val="2200"/>
              </a:lnSpc>
              <a:buFont typeface="Wingdings" charset="2"/>
              <a:buChar char="§"/>
              <a:defRPr/>
            </a:pPr>
            <a:r>
              <a:rPr lang="en-US" dirty="0">
                <a:latin typeface="Gill Sans MT" charset="0"/>
              </a:rPr>
              <a:t>up to 54 Mbps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802.11g</a:t>
            </a:r>
            <a:r>
              <a:rPr lang="en-US" sz="2400" dirty="0">
                <a:solidFill>
                  <a:srgbClr val="FF0000"/>
                </a:solidFill>
                <a:latin typeface="Gill Sans MT" charset="0"/>
                <a:cs typeface="+mn-cs"/>
              </a:rPr>
              <a:t> </a:t>
            </a:r>
          </a:p>
          <a:p>
            <a:pPr lvl="1">
              <a:lnSpc>
                <a:spcPts val="2200"/>
              </a:lnSpc>
              <a:buFont typeface="Wingdings" charset="2"/>
              <a:buChar char="§"/>
              <a:defRPr/>
            </a:pPr>
            <a:r>
              <a:rPr lang="en-US" dirty="0">
                <a:latin typeface="Gill Sans MT" charset="0"/>
              </a:rPr>
              <a:t>2.4-5 GHz range</a:t>
            </a:r>
          </a:p>
          <a:p>
            <a:pPr lvl="1">
              <a:lnSpc>
                <a:spcPts val="2200"/>
              </a:lnSpc>
              <a:buFont typeface="Wingdings" charset="2"/>
              <a:buChar char="§"/>
              <a:defRPr/>
            </a:pPr>
            <a:r>
              <a:rPr lang="en-US" dirty="0">
                <a:latin typeface="Gill Sans MT" charset="0"/>
              </a:rPr>
              <a:t>up to 54 Mbps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802.11n: </a:t>
            </a:r>
            <a:r>
              <a:rPr lang="en-US" sz="2400" dirty="0">
                <a:latin typeface="Gill Sans MT" charset="0"/>
                <a:cs typeface="+mn-cs"/>
              </a:rPr>
              <a:t>multiple antennae</a:t>
            </a:r>
          </a:p>
          <a:p>
            <a:pPr lvl="1">
              <a:lnSpc>
                <a:spcPts val="2200"/>
              </a:lnSpc>
              <a:buFont typeface="Wingdings" charset="2"/>
              <a:buChar char="§"/>
              <a:defRPr/>
            </a:pPr>
            <a:r>
              <a:rPr lang="en-US" dirty="0">
                <a:latin typeface="Gill Sans MT" charset="0"/>
              </a:rPr>
              <a:t>2.4-5 GHz range</a:t>
            </a:r>
          </a:p>
          <a:p>
            <a:pPr lvl="1">
              <a:lnSpc>
                <a:spcPts val="2200"/>
              </a:lnSpc>
              <a:buFont typeface="Wingdings" charset="2"/>
              <a:buChar char="§"/>
              <a:defRPr/>
            </a:pPr>
            <a:r>
              <a:rPr lang="en-US" dirty="0">
                <a:latin typeface="Gill Sans MT" charset="0"/>
              </a:rPr>
              <a:t>up to 200 Mbps</a:t>
            </a:r>
          </a:p>
        </p:txBody>
      </p:sp>
      <p:sp>
        <p:nvSpPr>
          <p:cNvPr id="20487" name="Rectangle 5"/>
          <p:cNvSpPr>
            <a:spLocks noChangeArrowheads="1"/>
          </p:cNvSpPr>
          <p:nvPr/>
        </p:nvSpPr>
        <p:spPr bwMode="auto">
          <a:xfrm>
            <a:off x="782638" y="5456238"/>
            <a:ext cx="7383462" cy="105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77813" indent="-277813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>
                <a:latin typeface="Gill Sans MT" charset="0"/>
                <a:cs typeface="+mn-cs"/>
              </a:rPr>
              <a:t>all use CSMA/CA for multiple access</a:t>
            </a:r>
          </a:p>
          <a:p>
            <a:pPr marL="277813" indent="-277813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>
                <a:latin typeface="Gill Sans MT" charset="0"/>
                <a:cs typeface="+mn-cs"/>
              </a:rPr>
              <a:t>all have base-station and ad-hoc network versions</a:t>
            </a:r>
          </a:p>
        </p:txBody>
      </p:sp>
      <p:sp>
        <p:nvSpPr>
          <p:cNvPr id="20488" name="Line 6"/>
          <p:cNvSpPr>
            <a:spLocks noChangeShapeType="1"/>
          </p:cNvSpPr>
          <p:nvPr/>
        </p:nvSpPr>
        <p:spPr bwMode="auto">
          <a:xfrm>
            <a:off x="1712913" y="5180013"/>
            <a:ext cx="526415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54280" name="Picture 18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1028700"/>
            <a:ext cx="6399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20</a:t>
            </a:fld>
            <a:endParaRPr lang="en-US" sz="1200" dirty="0">
              <a:latin typeface="Tahoma" charset="0"/>
            </a:endParaRP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100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523875" y="14763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802.11 LAN architecture</a:t>
            </a:r>
          </a:p>
        </p:txBody>
      </p:sp>
      <p:sp>
        <p:nvSpPr>
          <p:cNvPr id="21509" name="Rectangle 4"/>
          <p:cNvSpPr>
            <a:spLocks noChangeArrowheads="1"/>
          </p:cNvSpPr>
          <p:nvPr/>
        </p:nvSpPr>
        <p:spPr bwMode="auto">
          <a:xfrm>
            <a:off x="4984750" y="1390650"/>
            <a:ext cx="3965575" cy="434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>
                <a:latin typeface="Gill Sans MT" charset="0"/>
                <a:cs typeface="+mn-cs"/>
              </a:rPr>
              <a:t>wireless host communicates with base station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Font typeface="Arial"/>
              <a:buChar char="•"/>
              <a:defRPr/>
            </a:pP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base station = access point (AP</a:t>
            </a:r>
            <a:r>
              <a:rPr lang="en-US" sz="2000" dirty="0">
                <a:solidFill>
                  <a:srgbClr val="C00000"/>
                </a:solidFill>
                <a:latin typeface="Gill Sans MT" charset="0"/>
                <a:cs typeface="+mn-cs"/>
              </a:rPr>
              <a:t>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Basic Service Set (BSS) </a:t>
            </a:r>
            <a:r>
              <a:rPr lang="en-US" sz="2400" dirty="0">
                <a:latin typeface="Gill Sans MT" charset="0"/>
                <a:cs typeface="+mn-cs"/>
              </a:rPr>
              <a:t>(aka </a:t>
            </a:r>
            <a:r>
              <a:rPr lang="ja-JP" altLang="en-US" sz="2400" dirty="0">
                <a:latin typeface="Gill Sans MT" charset="0"/>
                <a:cs typeface="+mn-cs"/>
              </a:rPr>
              <a:t>“</a:t>
            </a:r>
            <a:r>
              <a:rPr lang="en-US" sz="2400" dirty="0">
                <a:latin typeface="Gill Sans MT" charset="0"/>
                <a:cs typeface="+mn-cs"/>
              </a:rPr>
              <a:t>cell</a:t>
            </a:r>
            <a:r>
              <a:rPr lang="ja-JP" altLang="en-US" sz="2400" dirty="0">
                <a:latin typeface="Gill Sans MT" charset="0"/>
                <a:cs typeface="+mn-cs"/>
              </a:rPr>
              <a:t>”</a:t>
            </a:r>
            <a:r>
              <a:rPr lang="en-US" sz="2400" dirty="0">
                <a:latin typeface="Gill Sans MT" charset="0"/>
                <a:cs typeface="+mn-cs"/>
              </a:rPr>
              <a:t>) in infrastructure mode contains:</a:t>
            </a:r>
          </a:p>
          <a:p>
            <a:pPr marL="695325" lvl="1" indent="-23812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Font typeface="Arial"/>
              <a:buChar char="•"/>
              <a:defRPr/>
            </a:pPr>
            <a:r>
              <a:rPr lang="en-US" sz="2400" dirty="0">
                <a:latin typeface="Gill Sans MT" charset="0"/>
                <a:cs typeface="+mn-cs"/>
              </a:rPr>
              <a:t>wireless hosts</a:t>
            </a:r>
          </a:p>
          <a:p>
            <a:pPr marL="695325" lvl="1" indent="-23812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Font typeface="Arial"/>
              <a:buChar char="•"/>
              <a:defRPr/>
            </a:pPr>
            <a:r>
              <a:rPr lang="en-US" sz="2400" dirty="0">
                <a:latin typeface="Gill Sans MT" charset="0"/>
                <a:cs typeface="+mn-cs"/>
              </a:rPr>
              <a:t>access point (AP): base station</a:t>
            </a:r>
          </a:p>
          <a:p>
            <a:pPr marL="695325" lvl="1" indent="-23812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Font typeface="Arial"/>
              <a:buChar char="•"/>
              <a:defRPr/>
            </a:pPr>
            <a:r>
              <a:rPr lang="en-US" sz="2400" dirty="0">
                <a:latin typeface="Gill Sans MT" charset="0"/>
                <a:cs typeface="+mn-cs"/>
              </a:rPr>
              <a:t>ad hoc mode: hosts only</a:t>
            </a:r>
          </a:p>
        </p:txBody>
      </p:sp>
      <p:grpSp>
        <p:nvGrpSpPr>
          <p:cNvPr id="56325" name="Group 7"/>
          <p:cNvGrpSpPr>
            <a:grpSpLocks/>
          </p:cNvGrpSpPr>
          <p:nvPr/>
        </p:nvGrpSpPr>
        <p:grpSpPr bwMode="auto">
          <a:xfrm>
            <a:off x="3013075" y="3606800"/>
            <a:ext cx="417513" cy="192088"/>
            <a:chOff x="3600" y="219"/>
            <a:chExt cx="360" cy="175"/>
          </a:xfrm>
        </p:grpSpPr>
        <p:sp>
          <p:nvSpPr>
            <p:cNvPr id="21556" name="Oval 8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557" name="Line 9"/>
            <p:cNvSpPr>
              <a:spLocks noChangeShapeType="1"/>
            </p:cNvSpPr>
            <p:nvPr/>
          </p:nvSpPr>
          <p:spPr bwMode="auto">
            <a:xfrm>
              <a:off x="3603" y="288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558" name="Line 10"/>
            <p:cNvSpPr>
              <a:spLocks noChangeShapeType="1"/>
            </p:cNvSpPr>
            <p:nvPr/>
          </p:nvSpPr>
          <p:spPr bwMode="auto">
            <a:xfrm>
              <a:off x="3960" y="288"/>
              <a:ext cx="0" cy="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1559" name="Rectangle 11"/>
            <p:cNvSpPr>
              <a:spLocks noChangeArrowheads="1"/>
            </p:cNvSpPr>
            <p:nvPr/>
          </p:nvSpPr>
          <p:spPr bwMode="auto">
            <a:xfrm>
              <a:off x="3603" y="288"/>
              <a:ext cx="355" cy="5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 charset="0"/>
                <a:cs typeface="+mn-cs"/>
              </a:endParaRPr>
            </a:p>
          </p:txBody>
        </p:sp>
        <p:sp>
          <p:nvSpPr>
            <p:cNvPr id="21560" name="Oval 12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56376" name="Group 13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21566" name="Line 14"/>
              <p:cNvSpPr>
                <a:spLocks noChangeShapeType="1"/>
              </p:cNvSpPr>
              <p:nvPr/>
            </p:nvSpPr>
            <p:spPr bwMode="auto">
              <a:xfrm flipV="1">
                <a:off x="2848" y="847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1567" name="Line 15"/>
              <p:cNvSpPr>
                <a:spLocks noChangeShapeType="1"/>
              </p:cNvSpPr>
              <p:nvPr/>
            </p:nvSpPr>
            <p:spPr bwMode="auto">
              <a:xfrm>
                <a:off x="2943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1568" name="Line 1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grpSp>
          <p:nvGrpSpPr>
            <p:cNvPr id="56377" name="Group 17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21563" name="Line 1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1564" name="Line 19"/>
              <p:cNvSpPr>
                <a:spLocks noChangeShapeType="1"/>
              </p:cNvSpPr>
              <p:nvPr/>
            </p:nvSpPr>
            <p:spPr bwMode="auto">
              <a:xfrm>
                <a:off x="2943" y="945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1565" name="Line 20"/>
              <p:cNvSpPr>
                <a:spLocks noChangeShapeType="1"/>
              </p:cNvSpPr>
              <p:nvPr/>
            </p:nvSpPr>
            <p:spPr bwMode="auto">
              <a:xfrm>
                <a:off x="2894" y="851"/>
                <a:ext cx="52" cy="9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</p:grpSp>
      <p:sp>
        <p:nvSpPr>
          <p:cNvPr id="21511" name="Text Box 24"/>
          <p:cNvSpPr txBox="1">
            <a:spLocks noChangeArrowheads="1"/>
          </p:cNvSpPr>
          <p:nvPr/>
        </p:nvSpPr>
        <p:spPr bwMode="auto">
          <a:xfrm>
            <a:off x="917575" y="4652963"/>
            <a:ext cx="10541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BSS 1</a:t>
            </a:r>
          </a:p>
        </p:txBody>
      </p:sp>
      <p:sp>
        <p:nvSpPr>
          <p:cNvPr id="21512" name="Text Box 27"/>
          <p:cNvSpPr txBox="1">
            <a:spLocks noChangeArrowheads="1"/>
          </p:cNvSpPr>
          <p:nvPr/>
        </p:nvSpPr>
        <p:spPr bwMode="auto">
          <a:xfrm>
            <a:off x="3211513" y="6086475"/>
            <a:ext cx="8540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BSS 2</a:t>
            </a:r>
          </a:p>
        </p:txBody>
      </p:sp>
      <p:sp>
        <p:nvSpPr>
          <p:cNvPr id="21513" name="Line 28"/>
          <p:cNvSpPr>
            <a:spLocks noChangeShapeType="1"/>
          </p:cNvSpPr>
          <p:nvPr/>
        </p:nvSpPr>
        <p:spPr bwMode="auto">
          <a:xfrm flipV="1">
            <a:off x="3176588" y="2684463"/>
            <a:ext cx="214312" cy="908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56329" name="Group 29"/>
          <p:cNvGrpSpPr>
            <a:grpSpLocks/>
          </p:cNvGrpSpPr>
          <p:nvPr/>
        </p:nvGrpSpPr>
        <p:grpSpPr bwMode="auto">
          <a:xfrm>
            <a:off x="2447925" y="1503363"/>
            <a:ext cx="1978025" cy="1444625"/>
            <a:chOff x="3744" y="1392"/>
            <a:chExt cx="1488" cy="1110"/>
          </a:xfrm>
        </p:grpSpPr>
        <p:sp>
          <p:nvSpPr>
            <p:cNvPr id="56369" name="Freeform 30"/>
            <p:cNvSpPr>
              <a:spLocks/>
            </p:cNvSpPr>
            <p:nvPr/>
          </p:nvSpPr>
          <p:spPr bwMode="auto">
            <a:xfrm>
              <a:off x="3744" y="1392"/>
              <a:ext cx="1488" cy="1110"/>
            </a:xfrm>
            <a:custGeom>
              <a:avLst/>
              <a:gdLst>
                <a:gd name="T0" fmla="*/ 3 w 2135"/>
                <a:gd name="T1" fmla="*/ 58 h 1662"/>
                <a:gd name="T2" fmla="*/ 12 w 2135"/>
                <a:gd name="T3" fmla="*/ 7 h 1662"/>
                <a:gd name="T4" fmla="*/ 75 w 2135"/>
                <a:gd name="T5" fmla="*/ 17 h 1662"/>
                <a:gd name="T6" fmla="*/ 139 w 2135"/>
                <a:gd name="T7" fmla="*/ 9 h 1662"/>
                <a:gd name="T8" fmla="*/ 229 w 2135"/>
                <a:gd name="T9" fmla="*/ 36 h 1662"/>
                <a:gd name="T10" fmla="*/ 231 w 2135"/>
                <a:gd name="T11" fmla="*/ 102 h 1662"/>
                <a:gd name="T12" fmla="*/ 181 w 2135"/>
                <a:gd name="T13" fmla="*/ 142 h 1662"/>
                <a:gd name="T14" fmla="*/ 93 w 2135"/>
                <a:gd name="T15" fmla="*/ 134 h 1662"/>
                <a:gd name="T16" fmla="*/ 57 w 2135"/>
                <a:gd name="T17" fmla="*/ 112 h 1662"/>
                <a:gd name="T18" fmla="*/ 21 w 2135"/>
                <a:gd name="T19" fmla="*/ 95 h 1662"/>
                <a:gd name="T20" fmla="*/ 3 w 2135"/>
                <a:gd name="T21" fmla="*/ 58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555" name="Text Box 31"/>
            <p:cNvSpPr txBox="1">
              <a:spLocks noChangeArrowheads="1"/>
            </p:cNvSpPr>
            <p:nvPr/>
          </p:nvSpPr>
          <p:spPr bwMode="auto">
            <a:xfrm>
              <a:off x="4129" y="1776"/>
              <a:ext cx="727" cy="2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Internet</a:t>
              </a:r>
            </a:p>
          </p:txBody>
        </p:sp>
      </p:grpSp>
      <p:sp>
        <p:nvSpPr>
          <p:cNvPr id="21515" name="Text Box 32"/>
          <p:cNvSpPr txBox="1">
            <a:spLocks noChangeArrowheads="1"/>
          </p:cNvSpPr>
          <p:nvPr/>
        </p:nvSpPr>
        <p:spPr bwMode="auto">
          <a:xfrm>
            <a:off x="3348038" y="3408363"/>
            <a:ext cx="1390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hub, switch</a:t>
            </a:r>
          </a:p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or router</a:t>
            </a:r>
          </a:p>
        </p:txBody>
      </p:sp>
      <p:sp>
        <p:nvSpPr>
          <p:cNvPr id="21516" name="Oval 23"/>
          <p:cNvSpPr>
            <a:spLocks noChangeArrowheads="1"/>
          </p:cNvSpPr>
          <p:nvPr/>
        </p:nvSpPr>
        <p:spPr bwMode="auto">
          <a:xfrm>
            <a:off x="487363" y="2874963"/>
            <a:ext cx="1960562" cy="1798637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56332" name="Group 361"/>
          <p:cNvGrpSpPr>
            <a:grpSpLocks/>
          </p:cNvGrpSpPr>
          <p:nvPr/>
        </p:nvGrpSpPr>
        <p:grpSpPr bwMode="auto">
          <a:xfrm>
            <a:off x="1554163" y="3302000"/>
            <a:ext cx="639762" cy="581025"/>
            <a:chOff x="2967" y="478"/>
            <a:chExt cx="788" cy="625"/>
          </a:xfrm>
        </p:grpSpPr>
        <p:pic>
          <p:nvPicPr>
            <p:cNvPr id="56367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68" name="Picture 360" descr="antenna_radiation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6333" name="Group 356"/>
          <p:cNvGrpSpPr>
            <a:grpSpLocks/>
          </p:cNvGrpSpPr>
          <p:nvPr/>
        </p:nvGrpSpPr>
        <p:grpSpPr bwMode="auto">
          <a:xfrm>
            <a:off x="1798638" y="3860800"/>
            <a:ext cx="436562" cy="498475"/>
            <a:chOff x="313" y="1497"/>
            <a:chExt cx="1152" cy="1014"/>
          </a:xfrm>
        </p:grpSpPr>
        <p:pic>
          <p:nvPicPr>
            <p:cNvPr id="56365" name="Picture 354" descr="laptop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66" name="Picture 355" descr="antenna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6334" name="Group 403"/>
          <p:cNvGrpSpPr>
            <a:grpSpLocks/>
          </p:cNvGrpSpPr>
          <p:nvPr/>
        </p:nvGrpSpPr>
        <p:grpSpPr bwMode="auto">
          <a:xfrm>
            <a:off x="1127125" y="3068638"/>
            <a:ext cx="446088" cy="382587"/>
            <a:chOff x="2751" y="1851"/>
            <a:chExt cx="462" cy="478"/>
          </a:xfrm>
        </p:grpSpPr>
        <p:pic>
          <p:nvPicPr>
            <p:cNvPr id="56363" name="Picture 364" descr="iphone_stylized_small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64" name="Picture 402" descr="antenna_radiation_stylized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6335" name="Group 356"/>
          <p:cNvGrpSpPr>
            <a:grpSpLocks/>
          </p:cNvGrpSpPr>
          <p:nvPr/>
        </p:nvGrpSpPr>
        <p:grpSpPr bwMode="auto">
          <a:xfrm>
            <a:off x="1147763" y="3738563"/>
            <a:ext cx="436562" cy="498475"/>
            <a:chOff x="313" y="1497"/>
            <a:chExt cx="1152" cy="1014"/>
          </a:xfrm>
        </p:grpSpPr>
        <p:pic>
          <p:nvPicPr>
            <p:cNvPr id="56361" name="Picture 354" descr="laptop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62" name="Picture 355" descr="antenna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6336" name="Group 356"/>
          <p:cNvGrpSpPr>
            <a:grpSpLocks/>
          </p:cNvGrpSpPr>
          <p:nvPr/>
        </p:nvGrpSpPr>
        <p:grpSpPr bwMode="auto">
          <a:xfrm>
            <a:off x="720725" y="3352800"/>
            <a:ext cx="438150" cy="498475"/>
            <a:chOff x="313" y="1497"/>
            <a:chExt cx="1152" cy="1014"/>
          </a:xfrm>
        </p:grpSpPr>
        <p:pic>
          <p:nvPicPr>
            <p:cNvPr id="56359" name="Picture 354" descr="laptop_stylized_small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60" name="Picture 355" descr="antenna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22" name="Line 26"/>
          <p:cNvSpPr>
            <a:spLocks noChangeShapeType="1"/>
          </p:cNvSpPr>
          <p:nvPr/>
        </p:nvSpPr>
        <p:spPr bwMode="auto">
          <a:xfrm>
            <a:off x="1990725" y="3732213"/>
            <a:ext cx="1022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1523" name="Oval 23"/>
          <p:cNvSpPr>
            <a:spLocks noChangeArrowheads="1"/>
          </p:cNvSpPr>
          <p:nvPr/>
        </p:nvSpPr>
        <p:spPr bwMode="auto">
          <a:xfrm>
            <a:off x="2682875" y="4195763"/>
            <a:ext cx="1960563" cy="1798637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56339" name="Group 361"/>
          <p:cNvGrpSpPr>
            <a:grpSpLocks/>
          </p:cNvGrpSpPr>
          <p:nvPr/>
        </p:nvGrpSpPr>
        <p:grpSpPr bwMode="auto">
          <a:xfrm>
            <a:off x="3749675" y="4622800"/>
            <a:ext cx="639763" cy="581025"/>
            <a:chOff x="2967" y="478"/>
            <a:chExt cx="788" cy="625"/>
          </a:xfrm>
        </p:grpSpPr>
        <p:pic>
          <p:nvPicPr>
            <p:cNvPr id="56357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58" name="Picture 360" descr="antenna_radiation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6340" name="Group 356"/>
          <p:cNvGrpSpPr>
            <a:grpSpLocks/>
          </p:cNvGrpSpPr>
          <p:nvPr/>
        </p:nvGrpSpPr>
        <p:grpSpPr bwMode="auto">
          <a:xfrm>
            <a:off x="3992563" y="5181600"/>
            <a:ext cx="436562" cy="498475"/>
            <a:chOff x="313" y="1497"/>
            <a:chExt cx="1152" cy="1014"/>
          </a:xfrm>
        </p:grpSpPr>
        <p:pic>
          <p:nvPicPr>
            <p:cNvPr id="56355" name="Picture 354" descr="laptop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56" name="Picture 355" descr="antenna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6341" name="Group 403"/>
          <p:cNvGrpSpPr>
            <a:grpSpLocks/>
          </p:cNvGrpSpPr>
          <p:nvPr/>
        </p:nvGrpSpPr>
        <p:grpSpPr bwMode="auto">
          <a:xfrm>
            <a:off x="3535363" y="5172075"/>
            <a:ext cx="569912" cy="544513"/>
            <a:chOff x="2751" y="1851"/>
            <a:chExt cx="462" cy="478"/>
          </a:xfrm>
        </p:grpSpPr>
        <p:pic>
          <p:nvPicPr>
            <p:cNvPr id="56353" name="Picture 364" descr="iphone_stylized_small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54" name="Picture 402" descr="antenna_radiation_stylized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6342" name="Group 356"/>
          <p:cNvGrpSpPr>
            <a:grpSpLocks/>
          </p:cNvGrpSpPr>
          <p:nvPr/>
        </p:nvGrpSpPr>
        <p:grpSpPr bwMode="auto">
          <a:xfrm>
            <a:off x="3078163" y="5191125"/>
            <a:ext cx="436562" cy="498475"/>
            <a:chOff x="313" y="1497"/>
            <a:chExt cx="1152" cy="1014"/>
          </a:xfrm>
        </p:grpSpPr>
        <p:pic>
          <p:nvPicPr>
            <p:cNvPr id="56351" name="Picture 354" descr="laptop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52" name="Picture 355" descr="antenna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6343" name="Group 356"/>
          <p:cNvGrpSpPr>
            <a:grpSpLocks/>
          </p:cNvGrpSpPr>
          <p:nvPr/>
        </p:nvGrpSpPr>
        <p:grpSpPr bwMode="auto">
          <a:xfrm>
            <a:off x="3027363" y="4602163"/>
            <a:ext cx="436562" cy="498475"/>
            <a:chOff x="313" y="1497"/>
            <a:chExt cx="1152" cy="1014"/>
          </a:xfrm>
        </p:grpSpPr>
        <p:pic>
          <p:nvPicPr>
            <p:cNvPr id="56349" name="Picture 354" descr="laptop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50" name="Picture 355" descr="antenna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29" name="Line 25"/>
          <p:cNvSpPr>
            <a:spLocks noChangeShapeType="1"/>
          </p:cNvSpPr>
          <p:nvPr/>
        </p:nvSpPr>
        <p:spPr bwMode="auto">
          <a:xfrm>
            <a:off x="3203575" y="3794125"/>
            <a:ext cx="738188" cy="109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56345" name="Group 403"/>
          <p:cNvGrpSpPr>
            <a:grpSpLocks/>
          </p:cNvGrpSpPr>
          <p:nvPr/>
        </p:nvGrpSpPr>
        <p:grpSpPr bwMode="auto">
          <a:xfrm>
            <a:off x="3322638" y="4246563"/>
            <a:ext cx="568325" cy="544512"/>
            <a:chOff x="2751" y="1851"/>
            <a:chExt cx="462" cy="478"/>
          </a:xfrm>
        </p:grpSpPr>
        <p:pic>
          <p:nvPicPr>
            <p:cNvPr id="56347" name="Picture 364" descr="iphone_stylized_small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48" name="Picture 402" descr="antenna_radiation_stylized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6346" name="Picture 19" descr="underline_base"/>
          <p:cNvPicPr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" y="969963"/>
            <a:ext cx="5942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21</a:t>
            </a:fld>
            <a:endParaRPr lang="en-US" sz="1200" dirty="0">
              <a:latin typeface="Tahoma" charset="0"/>
            </a:endParaRPr>
          </a:p>
        </p:txBody>
      </p:sp>
      <p:sp>
        <p:nvSpPr>
          <p:cNvPr id="6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265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802.11: Channels, association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802.11b: 2.4GHz-2.485GHz spectrum divided into 11 channels at different frequencies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latin typeface="Gill Sans MT" charset="0"/>
              </a:rPr>
              <a:t>AP admin chooses frequency for AP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latin typeface="Gill Sans MT" charset="0"/>
              </a:rPr>
              <a:t>interference possible: channel can be same as that chosen by neighboring AP!</a:t>
            </a:r>
          </a:p>
          <a:p>
            <a:pPr>
              <a:lnSpc>
                <a:spcPct val="90000"/>
              </a:lnSpc>
              <a:defRPr/>
            </a:pPr>
            <a:r>
              <a:rPr lang="en-US" dirty="0">
                <a:latin typeface="Gill Sans MT" charset="0"/>
                <a:cs typeface="+mn-cs"/>
              </a:rPr>
              <a:t>host: must </a:t>
            </a:r>
            <a:r>
              <a:rPr lang="en-US" i="1" dirty="0">
                <a:solidFill>
                  <a:srgbClr val="C00000"/>
                </a:solidFill>
                <a:latin typeface="Gill Sans MT" charset="0"/>
                <a:cs typeface="+mn-cs"/>
              </a:rPr>
              <a:t>associate</a:t>
            </a:r>
            <a:r>
              <a:rPr lang="en-US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with an AP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latin typeface="Gill Sans MT" charset="0"/>
              </a:rPr>
              <a:t>scans channels, listening for </a:t>
            </a:r>
            <a:r>
              <a:rPr lang="en-US" i="1" dirty="0">
                <a:latin typeface="Gill Sans MT" charset="0"/>
              </a:rPr>
              <a:t>beacon frames</a:t>
            </a:r>
            <a:r>
              <a:rPr lang="en-US" dirty="0">
                <a:latin typeface="Gill Sans MT" charset="0"/>
              </a:rPr>
              <a:t> containing AP</a:t>
            </a:r>
            <a:r>
              <a:rPr lang="ja-JP" altLang="en-US">
                <a:latin typeface="Gill Sans MT" charset="0"/>
              </a:rPr>
              <a:t>’</a:t>
            </a:r>
            <a:r>
              <a:rPr lang="en-US" dirty="0">
                <a:latin typeface="Gill Sans MT" charset="0"/>
              </a:rPr>
              <a:t>s name (SSID) and MAC address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latin typeface="Gill Sans MT" charset="0"/>
              </a:rPr>
              <a:t>selects AP to associate with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latin typeface="Gill Sans MT" charset="0"/>
              </a:rPr>
              <a:t>may perform authentication [Chapter 8]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latin typeface="Gill Sans MT" charset="0"/>
              </a:rPr>
              <a:t>will typically run DHCP to get IP address in AP</a:t>
            </a:r>
            <a:r>
              <a:rPr lang="ja-JP" altLang="en-US">
                <a:latin typeface="Gill Sans MT" charset="0"/>
              </a:rPr>
              <a:t>’</a:t>
            </a:r>
            <a:r>
              <a:rPr lang="en-US" dirty="0">
                <a:latin typeface="Gill Sans MT" charset="0"/>
              </a:rPr>
              <a:t>s subnet</a:t>
            </a:r>
          </a:p>
          <a:p>
            <a:pPr>
              <a:lnSpc>
                <a:spcPct val="90000"/>
              </a:lnSpc>
              <a:defRPr/>
            </a:pPr>
            <a:endParaRPr lang="en-US" dirty="0">
              <a:latin typeface="Gill Sans MT" charset="0"/>
              <a:cs typeface="+mn-cs"/>
            </a:endParaRPr>
          </a:p>
        </p:txBody>
      </p:sp>
      <p:pic>
        <p:nvPicPr>
          <p:cNvPr id="58373" name="Picture 17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031875"/>
            <a:ext cx="6856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22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20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7163"/>
            <a:ext cx="8112125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802.11: passive/active scanning</a:t>
            </a:r>
          </a:p>
        </p:txBody>
      </p:sp>
      <p:sp>
        <p:nvSpPr>
          <p:cNvPr id="23557" name="Oval 80"/>
          <p:cNvSpPr>
            <a:spLocks noChangeArrowheads="1"/>
          </p:cNvSpPr>
          <p:nvPr/>
        </p:nvSpPr>
        <p:spPr bwMode="auto">
          <a:xfrm>
            <a:off x="2208213" y="1484313"/>
            <a:ext cx="2335212" cy="2224087"/>
          </a:xfrm>
          <a:prstGeom prst="ellipse">
            <a:avLst/>
          </a:prstGeom>
          <a:solidFill>
            <a:srgbClr val="00CCFF">
              <a:alpha val="4901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sz="1600" dirty="0">
              <a:cs typeface="+mn-cs"/>
            </a:endParaRPr>
          </a:p>
        </p:txBody>
      </p:sp>
      <p:sp>
        <p:nvSpPr>
          <p:cNvPr id="23558" name="Oval 81"/>
          <p:cNvSpPr>
            <a:spLocks noChangeArrowheads="1"/>
          </p:cNvSpPr>
          <p:nvPr/>
        </p:nvSpPr>
        <p:spPr bwMode="auto">
          <a:xfrm>
            <a:off x="352425" y="1419225"/>
            <a:ext cx="2335213" cy="2224088"/>
          </a:xfrm>
          <a:prstGeom prst="ellipse">
            <a:avLst/>
          </a:prstGeom>
          <a:solidFill>
            <a:srgbClr val="00CCFF">
              <a:alpha val="4901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sz="1600" dirty="0">
              <a:latin typeface="Arial" charset="0"/>
              <a:cs typeface="+mn-cs"/>
            </a:endParaRPr>
          </a:p>
        </p:txBody>
      </p:sp>
      <p:sp>
        <p:nvSpPr>
          <p:cNvPr id="23559" name="Text Box 82"/>
          <p:cNvSpPr txBox="1">
            <a:spLocks noChangeArrowheads="1"/>
          </p:cNvSpPr>
          <p:nvPr/>
        </p:nvSpPr>
        <p:spPr bwMode="auto">
          <a:xfrm>
            <a:off x="3578225" y="2536825"/>
            <a:ext cx="623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AP 2</a:t>
            </a:r>
          </a:p>
        </p:txBody>
      </p:sp>
      <p:sp>
        <p:nvSpPr>
          <p:cNvPr id="23560" name="Text Box 83"/>
          <p:cNvSpPr txBox="1">
            <a:spLocks noChangeArrowheads="1"/>
          </p:cNvSpPr>
          <p:nvPr/>
        </p:nvSpPr>
        <p:spPr bwMode="auto">
          <a:xfrm>
            <a:off x="1839913" y="2190750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1600" dirty="0" smtClean="0">
              <a:latin typeface="Arial" charset="0"/>
              <a:cs typeface="+mn-cs"/>
            </a:endParaRPr>
          </a:p>
        </p:txBody>
      </p:sp>
      <p:sp>
        <p:nvSpPr>
          <p:cNvPr id="23561" name="Text Box 84"/>
          <p:cNvSpPr txBox="1">
            <a:spLocks noChangeArrowheads="1"/>
          </p:cNvSpPr>
          <p:nvPr/>
        </p:nvSpPr>
        <p:spPr bwMode="auto">
          <a:xfrm>
            <a:off x="846138" y="2547938"/>
            <a:ext cx="623887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AP 1</a:t>
            </a:r>
          </a:p>
        </p:txBody>
      </p:sp>
      <p:sp>
        <p:nvSpPr>
          <p:cNvPr id="23562" name="Text Box 85"/>
          <p:cNvSpPr txBox="1">
            <a:spLocks noChangeArrowheads="1"/>
          </p:cNvSpPr>
          <p:nvPr/>
        </p:nvSpPr>
        <p:spPr bwMode="auto">
          <a:xfrm>
            <a:off x="2205038" y="3206750"/>
            <a:ext cx="446087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H1</a:t>
            </a:r>
          </a:p>
        </p:txBody>
      </p:sp>
      <p:sp>
        <p:nvSpPr>
          <p:cNvPr id="23563" name="Text Box 87"/>
          <p:cNvSpPr txBox="1">
            <a:spLocks noChangeArrowheads="1"/>
          </p:cNvSpPr>
          <p:nvPr/>
        </p:nvSpPr>
        <p:spPr bwMode="auto">
          <a:xfrm>
            <a:off x="2995613" y="1541463"/>
            <a:ext cx="7667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BBS 2</a:t>
            </a:r>
          </a:p>
        </p:txBody>
      </p:sp>
      <p:sp>
        <p:nvSpPr>
          <p:cNvPr id="23564" name="Text Box 88"/>
          <p:cNvSpPr txBox="1">
            <a:spLocks noChangeArrowheads="1"/>
          </p:cNvSpPr>
          <p:nvPr/>
        </p:nvSpPr>
        <p:spPr bwMode="auto">
          <a:xfrm>
            <a:off x="1179513" y="1490663"/>
            <a:ext cx="765175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BBS 1</a:t>
            </a:r>
          </a:p>
        </p:txBody>
      </p:sp>
      <p:sp>
        <p:nvSpPr>
          <p:cNvPr id="23565" name="Line 130"/>
          <p:cNvSpPr>
            <a:spLocks noChangeShapeType="1"/>
          </p:cNvSpPr>
          <p:nvPr/>
        </p:nvSpPr>
        <p:spPr bwMode="auto">
          <a:xfrm>
            <a:off x="1701800" y="2571750"/>
            <a:ext cx="644525" cy="225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3566" name="Line 131"/>
          <p:cNvSpPr>
            <a:spLocks noChangeShapeType="1"/>
          </p:cNvSpPr>
          <p:nvPr/>
        </p:nvSpPr>
        <p:spPr bwMode="auto">
          <a:xfrm flipH="1">
            <a:off x="2589213" y="2587625"/>
            <a:ext cx="644525" cy="225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3567" name="Line 132"/>
          <p:cNvSpPr>
            <a:spLocks noChangeShapeType="1"/>
          </p:cNvSpPr>
          <p:nvPr/>
        </p:nvSpPr>
        <p:spPr bwMode="auto">
          <a:xfrm flipH="1">
            <a:off x="2787650" y="2919413"/>
            <a:ext cx="644525" cy="225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3568" name="Line 133"/>
          <p:cNvSpPr>
            <a:spLocks noChangeShapeType="1"/>
          </p:cNvSpPr>
          <p:nvPr/>
        </p:nvSpPr>
        <p:spPr bwMode="auto">
          <a:xfrm flipV="1">
            <a:off x="2743200" y="2740025"/>
            <a:ext cx="644525" cy="225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60432" name="Group 134"/>
          <p:cNvGrpSpPr>
            <a:grpSpLocks/>
          </p:cNvGrpSpPr>
          <p:nvPr/>
        </p:nvGrpSpPr>
        <p:grpSpPr bwMode="auto">
          <a:xfrm>
            <a:off x="2898775" y="2489200"/>
            <a:ext cx="282575" cy="304800"/>
            <a:chOff x="1255" y="3461"/>
            <a:chExt cx="178" cy="192"/>
          </a:xfrm>
        </p:grpSpPr>
        <p:sp>
          <p:nvSpPr>
            <p:cNvPr id="23631" name="Oval 135"/>
            <p:cNvSpPr>
              <a:spLocks noChangeArrowheads="1"/>
            </p:cNvSpPr>
            <p:nvPr/>
          </p:nvSpPr>
          <p:spPr bwMode="auto">
            <a:xfrm>
              <a:off x="1274" y="3494"/>
              <a:ext cx="151" cy="13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3632" name="Text Box 136"/>
            <p:cNvSpPr txBox="1">
              <a:spLocks noChangeArrowheads="1"/>
            </p:cNvSpPr>
            <p:nvPr/>
          </p:nvSpPr>
          <p:spPr bwMode="auto">
            <a:xfrm>
              <a:off x="1255" y="3461"/>
              <a:ext cx="17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="1" dirty="0" smtClean="0">
                  <a:latin typeface="Arial" charset="0"/>
                  <a:cs typeface="+mn-cs"/>
                </a:rPr>
                <a:t>1</a:t>
              </a:r>
            </a:p>
          </p:txBody>
        </p:sp>
      </p:grpSp>
      <p:grpSp>
        <p:nvGrpSpPr>
          <p:cNvPr id="60433" name="Group 137"/>
          <p:cNvGrpSpPr>
            <a:grpSpLocks/>
          </p:cNvGrpSpPr>
          <p:nvPr/>
        </p:nvGrpSpPr>
        <p:grpSpPr bwMode="auto">
          <a:xfrm>
            <a:off x="2811463" y="2746375"/>
            <a:ext cx="282575" cy="304800"/>
            <a:chOff x="1851" y="2490"/>
            <a:chExt cx="178" cy="192"/>
          </a:xfrm>
        </p:grpSpPr>
        <p:sp>
          <p:nvSpPr>
            <p:cNvPr id="23629" name="Oval 138"/>
            <p:cNvSpPr>
              <a:spLocks noChangeArrowheads="1"/>
            </p:cNvSpPr>
            <p:nvPr/>
          </p:nvSpPr>
          <p:spPr bwMode="auto">
            <a:xfrm>
              <a:off x="1861" y="2514"/>
              <a:ext cx="151" cy="13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3630" name="Text Box 139"/>
            <p:cNvSpPr txBox="1">
              <a:spLocks noChangeArrowheads="1"/>
            </p:cNvSpPr>
            <p:nvPr/>
          </p:nvSpPr>
          <p:spPr bwMode="auto">
            <a:xfrm>
              <a:off x="1851" y="2490"/>
              <a:ext cx="17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="1" dirty="0" smtClean="0">
                  <a:latin typeface="Arial" charset="0"/>
                  <a:cs typeface="+mn-cs"/>
                </a:rPr>
                <a:t>2</a:t>
              </a:r>
            </a:p>
          </p:txBody>
        </p:sp>
      </p:grpSp>
      <p:grpSp>
        <p:nvGrpSpPr>
          <p:cNvPr id="60434" name="Group 140"/>
          <p:cNvGrpSpPr>
            <a:grpSpLocks/>
          </p:cNvGrpSpPr>
          <p:nvPr/>
        </p:nvGrpSpPr>
        <p:grpSpPr bwMode="auto">
          <a:xfrm>
            <a:off x="3097213" y="2852738"/>
            <a:ext cx="282575" cy="304800"/>
            <a:chOff x="1851" y="2490"/>
            <a:chExt cx="178" cy="192"/>
          </a:xfrm>
        </p:grpSpPr>
        <p:sp>
          <p:nvSpPr>
            <p:cNvPr id="23627" name="Oval 141"/>
            <p:cNvSpPr>
              <a:spLocks noChangeArrowheads="1"/>
            </p:cNvSpPr>
            <p:nvPr/>
          </p:nvSpPr>
          <p:spPr bwMode="auto">
            <a:xfrm>
              <a:off x="1861" y="2514"/>
              <a:ext cx="151" cy="13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3628" name="Text Box 142"/>
            <p:cNvSpPr txBox="1">
              <a:spLocks noChangeArrowheads="1"/>
            </p:cNvSpPr>
            <p:nvPr/>
          </p:nvSpPr>
          <p:spPr bwMode="auto">
            <a:xfrm>
              <a:off x="1851" y="2490"/>
              <a:ext cx="17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="1" dirty="0" smtClean="0">
                  <a:latin typeface="Arial" charset="0"/>
                  <a:cs typeface="+mn-cs"/>
                </a:rPr>
                <a:t>3</a:t>
              </a:r>
            </a:p>
          </p:txBody>
        </p:sp>
      </p:grpSp>
      <p:grpSp>
        <p:nvGrpSpPr>
          <p:cNvPr id="60435" name="Group 143"/>
          <p:cNvGrpSpPr>
            <a:grpSpLocks/>
          </p:cNvGrpSpPr>
          <p:nvPr/>
        </p:nvGrpSpPr>
        <p:grpSpPr bwMode="auto">
          <a:xfrm>
            <a:off x="1731963" y="2462213"/>
            <a:ext cx="282575" cy="304800"/>
            <a:chOff x="1255" y="3461"/>
            <a:chExt cx="178" cy="192"/>
          </a:xfrm>
        </p:grpSpPr>
        <p:sp>
          <p:nvSpPr>
            <p:cNvPr id="23625" name="Oval 144"/>
            <p:cNvSpPr>
              <a:spLocks noChangeArrowheads="1"/>
            </p:cNvSpPr>
            <p:nvPr/>
          </p:nvSpPr>
          <p:spPr bwMode="auto">
            <a:xfrm>
              <a:off x="1274" y="3494"/>
              <a:ext cx="151" cy="13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3626" name="Text Box 145"/>
            <p:cNvSpPr txBox="1">
              <a:spLocks noChangeArrowheads="1"/>
            </p:cNvSpPr>
            <p:nvPr/>
          </p:nvSpPr>
          <p:spPr bwMode="auto">
            <a:xfrm>
              <a:off x="1255" y="3461"/>
              <a:ext cx="17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b="1" dirty="0" smtClean="0">
                  <a:latin typeface="Arial" charset="0"/>
                  <a:cs typeface="+mn-cs"/>
                </a:rPr>
                <a:t>1</a:t>
              </a:r>
            </a:p>
          </p:txBody>
        </p:sp>
      </p:grpSp>
      <p:sp>
        <p:nvSpPr>
          <p:cNvPr id="23573" name="Text Box 146"/>
          <p:cNvSpPr txBox="1">
            <a:spLocks noChangeArrowheads="1"/>
          </p:cNvSpPr>
          <p:nvPr/>
        </p:nvSpPr>
        <p:spPr bwMode="auto">
          <a:xfrm>
            <a:off x="265113" y="3703638"/>
            <a:ext cx="4116387" cy="184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2400" i="1" u="sng" dirty="0" smtClean="0">
                <a:solidFill>
                  <a:srgbClr val="C00000"/>
                </a:solidFill>
                <a:latin typeface="Gill Sans MT" charset="0"/>
                <a:cs typeface="+mn-cs"/>
              </a:rPr>
              <a:t>passive scanning:</a:t>
            </a:r>
            <a:r>
              <a:rPr lang="en-US" sz="2400" u="sng" dirty="0" smtClean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</a:p>
          <a:p>
            <a:pPr eaLnBrk="1" hangingPunct="1">
              <a:buFontTx/>
              <a:buAutoNum type="arabicParenBoth"/>
              <a:defRPr/>
            </a:pPr>
            <a:r>
              <a:rPr lang="en-US" dirty="0" smtClean="0">
                <a:latin typeface="Gill Sans MT" charset="0"/>
                <a:cs typeface="+mn-cs"/>
              </a:rPr>
              <a:t>beacon frames sent from APs</a:t>
            </a:r>
          </a:p>
          <a:p>
            <a:pPr eaLnBrk="1" hangingPunct="1">
              <a:buFontTx/>
              <a:buAutoNum type="arabicParenBoth"/>
              <a:defRPr/>
            </a:pPr>
            <a:r>
              <a:rPr lang="en-US" dirty="0" smtClean="0">
                <a:latin typeface="Gill Sans MT" charset="0"/>
                <a:cs typeface="+mn-cs"/>
              </a:rPr>
              <a:t>association Request frame sent: H1 to selected AP </a:t>
            </a:r>
          </a:p>
          <a:p>
            <a:pPr eaLnBrk="1" hangingPunct="1">
              <a:buFontTx/>
              <a:buAutoNum type="arabicParenBoth"/>
              <a:defRPr/>
            </a:pPr>
            <a:r>
              <a:rPr lang="en-US" dirty="0" smtClean="0">
                <a:latin typeface="Gill Sans MT" charset="0"/>
                <a:cs typeface="+mn-cs"/>
              </a:rPr>
              <a:t>association Response frame sent from  selected AP to H1</a:t>
            </a:r>
          </a:p>
        </p:txBody>
      </p:sp>
      <p:grpSp>
        <p:nvGrpSpPr>
          <p:cNvPr id="60437" name="Group 361"/>
          <p:cNvGrpSpPr>
            <a:grpSpLocks/>
          </p:cNvGrpSpPr>
          <p:nvPr/>
        </p:nvGrpSpPr>
        <p:grpSpPr bwMode="auto">
          <a:xfrm>
            <a:off x="1260475" y="2092325"/>
            <a:ext cx="649288" cy="561975"/>
            <a:chOff x="2967" y="478"/>
            <a:chExt cx="788" cy="625"/>
          </a:xfrm>
        </p:grpSpPr>
        <p:pic>
          <p:nvPicPr>
            <p:cNvPr id="60486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487" name="Picture 360" descr="antenna_radiation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0438" name="Group 361"/>
          <p:cNvGrpSpPr>
            <a:grpSpLocks/>
          </p:cNvGrpSpPr>
          <p:nvPr/>
        </p:nvGrpSpPr>
        <p:grpSpPr bwMode="auto">
          <a:xfrm>
            <a:off x="3170238" y="2112963"/>
            <a:ext cx="649287" cy="561975"/>
            <a:chOff x="2967" y="478"/>
            <a:chExt cx="788" cy="625"/>
          </a:xfrm>
        </p:grpSpPr>
        <p:pic>
          <p:nvPicPr>
            <p:cNvPr id="60484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485" name="Picture 360" descr="antenna_radiation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0439" name="Group 356"/>
          <p:cNvGrpSpPr>
            <a:grpSpLocks/>
          </p:cNvGrpSpPr>
          <p:nvPr/>
        </p:nvGrpSpPr>
        <p:grpSpPr bwMode="auto">
          <a:xfrm>
            <a:off x="2205038" y="2519363"/>
            <a:ext cx="436562" cy="498475"/>
            <a:chOff x="313" y="1497"/>
            <a:chExt cx="1152" cy="1014"/>
          </a:xfrm>
        </p:grpSpPr>
        <p:pic>
          <p:nvPicPr>
            <p:cNvPr id="60482" name="Picture 354" descr="laptop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483" name="Picture 355" descr="antenna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618038" y="1390650"/>
            <a:ext cx="4297362" cy="4976813"/>
            <a:chOff x="4618038" y="1390650"/>
            <a:chExt cx="4297362" cy="4976356"/>
          </a:xfrm>
        </p:grpSpPr>
        <p:sp>
          <p:nvSpPr>
            <p:cNvPr id="23579" name="Oval 6"/>
            <p:cNvSpPr>
              <a:spLocks noChangeArrowheads="1"/>
            </p:cNvSpPr>
            <p:nvPr/>
          </p:nvSpPr>
          <p:spPr bwMode="auto">
            <a:xfrm>
              <a:off x="6580188" y="1455732"/>
              <a:ext cx="2335212" cy="2223883"/>
            </a:xfrm>
            <a:prstGeom prst="ellipse">
              <a:avLst/>
            </a:prstGeom>
            <a:solidFill>
              <a:srgbClr val="00CCFF">
                <a:alpha val="4901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1600" dirty="0">
                <a:cs typeface="+mn-cs"/>
              </a:endParaRPr>
            </a:p>
          </p:txBody>
        </p:sp>
        <p:sp>
          <p:nvSpPr>
            <p:cNvPr id="23580" name="Oval 7"/>
            <p:cNvSpPr>
              <a:spLocks noChangeArrowheads="1"/>
            </p:cNvSpPr>
            <p:nvPr/>
          </p:nvSpPr>
          <p:spPr bwMode="auto">
            <a:xfrm>
              <a:off x="4724400" y="1390650"/>
              <a:ext cx="2335213" cy="2223884"/>
            </a:xfrm>
            <a:prstGeom prst="ellipse">
              <a:avLst/>
            </a:prstGeom>
            <a:solidFill>
              <a:srgbClr val="00CCFF">
                <a:alpha val="4901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1600" dirty="0">
                <a:latin typeface="Arial" charset="0"/>
                <a:cs typeface="+mn-cs"/>
              </a:endParaRPr>
            </a:p>
          </p:txBody>
        </p:sp>
        <p:sp>
          <p:nvSpPr>
            <p:cNvPr id="23581" name="Text Box 8"/>
            <p:cNvSpPr txBox="1">
              <a:spLocks noChangeArrowheads="1"/>
            </p:cNvSpPr>
            <p:nvPr/>
          </p:nvSpPr>
          <p:spPr bwMode="auto">
            <a:xfrm>
              <a:off x="7961313" y="2406557"/>
              <a:ext cx="623887" cy="336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AP 2</a:t>
              </a:r>
            </a:p>
          </p:txBody>
        </p:sp>
        <p:sp>
          <p:nvSpPr>
            <p:cNvPr id="23582" name="Text Box 9"/>
            <p:cNvSpPr txBox="1">
              <a:spLocks noChangeArrowheads="1"/>
            </p:cNvSpPr>
            <p:nvPr/>
          </p:nvSpPr>
          <p:spPr bwMode="auto">
            <a:xfrm>
              <a:off x="6211888" y="2162104"/>
              <a:ext cx="184150" cy="336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endParaRPr lang="en-US" sz="1600" dirty="0" smtClean="0">
                <a:latin typeface="Arial" charset="0"/>
                <a:cs typeface="+mn-cs"/>
              </a:endParaRPr>
            </a:p>
          </p:txBody>
        </p:sp>
        <p:sp>
          <p:nvSpPr>
            <p:cNvPr id="23583" name="Text Box 10"/>
            <p:cNvSpPr txBox="1">
              <a:spLocks noChangeArrowheads="1"/>
            </p:cNvSpPr>
            <p:nvPr/>
          </p:nvSpPr>
          <p:spPr bwMode="auto">
            <a:xfrm>
              <a:off x="5289550" y="2590690"/>
              <a:ext cx="623888" cy="338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AP 1</a:t>
              </a:r>
            </a:p>
          </p:txBody>
        </p:sp>
        <p:sp>
          <p:nvSpPr>
            <p:cNvPr id="23584" name="Text Box 11"/>
            <p:cNvSpPr txBox="1">
              <a:spLocks noChangeArrowheads="1"/>
            </p:cNvSpPr>
            <p:nvPr/>
          </p:nvSpPr>
          <p:spPr bwMode="auto">
            <a:xfrm>
              <a:off x="6577013" y="3178011"/>
              <a:ext cx="446087" cy="338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H1</a:t>
              </a:r>
            </a:p>
          </p:txBody>
        </p:sp>
        <p:sp>
          <p:nvSpPr>
            <p:cNvPr id="23585" name="Text Box 12"/>
            <p:cNvSpPr txBox="1">
              <a:spLocks noChangeArrowheads="1"/>
            </p:cNvSpPr>
            <p:nvPr/>
          </p:nvSpPr>
          <p:spPr bwMode="auto">
            <a:xfrm>
              <a:off x="8218488" y="2981179"/>
              <a:ext cx="184150" cy="336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endParaRPr lang="en-US" sz="1600" dirty="0" smtClean="0">
                <a:latin typeface="Arial" charset="0"/>
                <a:cs typeface="+mn-cs"/>
              </a:endParaRPr>
            </a:p>
          </p:txBody>
        </p:sp>
        <p:sp>
          <p:nvSpPr>
            <p:cNvPr id="23586" name="Text Box 13"/>
            <p:cNvSpPr txBox="1">
              <a:spLocks noChangeArrowheads="1"/>
            </p:cNvSpPr>
            <p:nvPr/>
          </p:nvSpPr>
          <p:spPr bwMode="auto">
            <a:xfrm>
              <a:off x="7367588" y="1512877"/>
              <a:ext cx="766762" cy="336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BBS 2</a:t>
              </a:r>
            </a:p>
          </p:txBody>
        </p:sp>
        <p:sp>
          <p:nvSpPr>
            <p:cNvPr id="23587" name="Text Box 14"/>
            <p:cNvSpPr txBox="1">
              <a:spLocks noChangeArrowheads="1"/>
            </p:cNvSpPr>
            <p:nvPr/>
          </p:nvSpPr>
          <p:spPr bwMode="auto">
            <a:xfrm>
              <a:off x="5551488" y="1462081"/>
              <a:ext cx="765175" cy="3381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BBS 1</a:t>
              </a:r>
            </a:p>
          </p:txBody>
        </p:sp>
        <p:sp>
          <p:nvSpPr>
            <p:cNvPr id="60451" name="Freeform 56"/>
            <p:cNvSpPr>
              <a:spLocks/>
            </p:cNvSpPr>
            <p:nvPr/>
          </p:nvSpPr>
          <p:spPr bwMode="auto">
            <a:xfrm>
              <a:off x="6837363" y="2466975"/>
              <a:ext cx="869950" cy="225425"/>
            </a:xfrm>
            <a:custGeom>
              <a:avLst/>
              <a:gdLst>
                <a:gd name="T0" fmla="*/ 0 w 548"/>
                <a:gd name="T1" fmla="*/ 2147483647 h 142"/>
                <a:gd name="T2" fmla="*/ 0 w 548"/>
                <a:gd name="T3" fmla="*/ 0 h 142"/>
                <a:gd name="T4" fmla="*/ 2147483647 w 548"/>
                <a:gd name="T5" fmla="*/ 0 h 14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48" h="142">
                  <a:moveTo>
                    <a:pt x="0" y="142"/>
                  </a:moveTo>
                  <a:lnTo>
                    <a:pt x="0" y="0"/>
                  </a:lnTo>
                  <a:lnTo>
                    <a:pt x="548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589" name="Line 57"/>
            <p:cNvSpPr>
              <a:spLocks noChangeShapeType="1"/>
            </p:cNvSpPr>
            <p:nvPr/>
          </p:nvSpPr>
          <p:spPr bwMode="auto">
            <a:xfrm flipH="1">
              <a:off x="6011863" y="2466876"/>
              <a:ext cx="8239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3590" name="Line 58"/>
            <p:cNvSpPr>
              <a:spLocks noChangeShapeType="1"/>
            </p:cNvSpPr>
            <p:nvPr/>
          </p:nvSpPr>
          <p:spPr bwMode="auto">
            <a:xfrm>
              <a:off x="6073775" y="2543069"/>
              <a:ext cx="644525" cy="2254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3591" name="Line 59"/>
            <p:cNvSpPr>
              <a:spLocks noChangeShapeType="1"/>
            </p:cNvSpPr>
            <p:nvPr/>
          </p:nvSpPr>
          <p:spPr bwMode="auto">
            <a:xfrm flipH="1">
              <a:off x="6961188" y="2558943"/>
              <a:ext cx="644525" cy="2254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3592" name="Line 60"/>
            <p:cNvSpPr>
              <a:spLocks noChangeShapeType="1"/>
            </p:cNvSpPr>
            <p:nvPr/>
          </p:nvSpPr>
          <p:spPr bwMode="auto">
            <a:xfrm flipH="1">
              <a:off x="7159625" y="2890700"/>
              <a:ext cx="644525" cy="2254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3593" name="Line 61"/>
            <p:cNvSpPr>
              <a:spLocks noChangeShapeType="1"/>
            </p:cNvSpPr>
            <p:nvPr/>
          </p:nvSpPr>
          <p:spPr bwMode="auto">
            <a:xfrm flipV="1">
              <a:off x="7115175" y="2711329"/>
              <a:ext cx="644525" cy="2254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60457" name="Group 62"/>
            <p:cNvGrpSpPr>
              <a:grpSpLocks/>
            </p:cNvGrpSpPr>
            <p:nvPr/>
          </p:nvGrpSpPr>
          <p:grpSpPr bwMode="auto">
            <a:xfrm>
              <a:off x="6686550" y="2295525"/>
              <a:ext cx="282575" cy="304800"/>
              <a:chOff x="1255" y="3461"/>
              <a:chExt cx="178" cy="192"/>
            </a:xfrm>
          </p:grpSpPr>
          <p:sp>
            <p:nvSpPr>
              <p:cNvPr id="23617" name="Oval 63"/>
              <p:cNvSpPr>
                <a:spLocks noChangeArrowheads="1"/>
              </p:cNvSpPr>
              <p:nvPr/>
            </p:nvSpPr>
            <p:spPr bwMode="auto">
              <a:xfrm>
                <a:off x="1274" y="3494"/>
                <a:ext cx="151" cy="13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3618" name="Text Box 64"/>
              <p:cNvSpPr txBox="1">
                <a:spLocks noChangeArrowheads="1"/>
              </p:cNvSpPr>
              <p:nvPr/>
            </p:nvSpPr>
            <p:spPr bwMode="auto">
              <a:xfrm>
                <a:off x="1255" y="3461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1400" b="1" dirty="0" smtClean="0">
                    <a:latin typeface="Arial" charset="0"/>
                    <a:cs typeface="+mn-cs"/>
                  </a:rPr>
                  <a:t>1</a:t>
                </a:r>
              </a:p>
            </p:txBody>
          </p:sp>
        </p:grpSp>
        <p:grpSp>
          <p:nvGrpSpPr>
            <p:cNvPr id="60458" name="Group 65"/>
            <p:cNvGrpSpPr>
              <a:grpSpLocks/>
            </p:cNvGrpSpPr>
            <p:nvPr/>
          </p:nvGrpSpPr>
          <p:grpSpPr bwMode="auto">
            <a:xfrm>
              <a:off x="7258050" y="2492375"/>
              <a:ext cx="282575" cy="304800"/>
              <a:chOff x="1851" y="2490"/>
              <a:chExt cx="178" cy="192"/>
            </a:xfrm>
          </p:grpSpPr>
          <p:sp>
            <p:nvSpPr>
              <p:cNvPr id="23615" name="Oval 66"/>
              <p:cNvSpPr>
                <a:spLocks noChangeArrowheads="1"/>
              </p:cNvSpPr>
              <p:nvPr/>
            </p:nvSpPr>
            <p:spPr bwMode="auto">
              <a:xfrm>
                <a:off x="1861" y="2514"/>
                <a:ext cx="151" cy="13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3616" name="Text Box 67"/>
              <p:cNvSpPr txBox="1">
                <a:spLocks noChangeArrowheads="1"/>
              </p:cNvSpPr>
              <p:nvPr/>
            </p:nvSpPr>
            <p:spPr bwMode="auto">
              <a:xfrm>
                <a:off x="1851" y="2490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1400" b="1" dirty="0" smtClean="0">
                    <a:latin typeface="Arial" charset="0"/>
                    <a:cs typeface="+mn-cs"/>
                  </a:rPr>
                  <a:t>2</a:t>
                </a:r>
              </a:p>
            </p:txBody>
          </p:sp>
        </p:grpSp>
        <p:grpSp>
          <p:nvGrpSpPr>
            <p:cNvPr id="60459" name="Group 68"/>
            <p:cNvGrpSpPr>
              <a:grpSpLocks/>
            </p:cNvGrpSpPr>
            <p:nvPr/>
          </p:nvGrpSpPr>
          <p:grpSpPr bwMode="auto">
            <a:xfrm>
              <a:off x="6180138" y="2509838"/>
              <a:ext cx="282575" cy="304800"/>
              <a:chOff x="1851" y="2490"/>
              <a:chExt cx="178" cy="192"/>
            </a:xfrm>
          </p:grpSpPr>
          <p:sp>
            <p:nvSpPr>
              <p:cNvPr id="23613" name="Oval 69"/>
              <p:cNvSpPr>
                <a:spLocks noChangeArrowheads="1"/>
              </p:cNvSpPr>
              <p:nvPr/>
            </p:nvSpPr>
            <p:spPr bwMode="auto">
              <a:xfrm>
                <a:off x="1861" y="2514"/>
                <a:ext cx="151" cy="13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3614" name="Text Box 70"/>
              <p:cNvSpPr txBox="1">
                <a:spLocks noChangeArrowheads="1"/>
              </p:cNvSpPr>
              <p:nvPr/>
            </p:nvSpPr>
            <p:spPr bwMode="auto">
              <a:xfrm>
                <a:off x="1851" y="2490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1400" b="1" dirty="0" smtClean="0">
                    <a:latin typeface="Arial" charset="0"/>
                    <a:cs typeface="+mn-cs"/>
                  </a:rPr>
                  <a:t>2</a:t>
                </a:r>
              </a:p>
            </p:txBody>
          </p:sp>
        </p:grpSp>
        <p:grpSp>
          <p:nvGrpSpPr>
            <p:cNvPr id="60460" name="Group 71"/>
            <p:cNvGrpSpPr>
              <a:grpSpLocks/>
            </p:cNvGrpSpPr>
            <p:nvPr/>
          </p:nvGrpSpPr>
          <p:grpSpPr bwMode="auto">
            <a:xfrm>
              <a:off x="7200900" y="2735263"/>
              <a:ext cx="282575" cy="304800"/>
              <a:chOff x="1851" y="2490"/>
              <a:chExt cx="178" cy="192"/>
            </a:xfrm>
          </p:grpSpPr>
          <p:sp>
            <p:nvSpPr>
              <p:cNvPr id="23611" name="Oval 72"/>
              <p:cNvSpPr>
                <a:spLocks noChangeArrowheads="1"/>
              </p:cNvSpPr>
              <p:nvPr/>
            </p:nvSpPr>
            <p:spPr bwMode="auto">
              <a:xfrm>
                <a:off x="1861" y="2514"/>
                <a:ext cx="151" cy="13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3612" name="Text Box 73"/>
              <p:cNvSpPr txBox="1">
                <a:spLocks noChangeArrowheads="1"/>
              </p:cNvSpPr>
              <p:nvPr/>
            </p:nvSpPr>
            <p:spPr bwMode="auto">
              <a:xfrm>
                <a:off x="1851" y="2490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1400" b="1" dirty="0" smtClean="0">
                    <a:latin typeface="Arial" charset="0"/>
                    <a:cs typeface="+mn-cs"/>
                  </a:rPr>
                  <a:t>3</a:t>
                </a:r>
              </a:p>
            </p:txBody>
          </p:sp>
        </p:grpSp>
        <p:grpSp>
          <p:nvGrpSpPr>
            <p:cNvPr id="60461" name="Group 74"/>
            <p:cNvGrpSpPr>
              <a:grpSpLocks/>
            </p:cNvGrpSpPr>
            <p:nvPr/>
          </p:nvGrpSpPr>
          <p:grpSpPr bwMode="auto">
            <a:xfrm>
              <a:off x="7489825" y="2827338"/>
              <a:ext cx="282575" cy="304800"/>
              <a:chOff x="1851" y="2490"/>
              <a:chExt cx="178" cy="192"/>
            </a:xfrm>
          </p:grpSpPr>
          <p:sp>
            <p:nvSpPr>
              <p:cNvPr id="23609" name="Oval 75"/>
              <p:cNvSpPr>
                <a:spLocks noChangeArrowheads="1"/>
              </p:cNvSpPr>
              <p:nvPr/>
            </p:nvSpPr>
            <p:spPr bwMode="auto">
              <a:xfrm>
                <a:off x="1861" y="2514"/>
                <a:ext cx="151" cy="13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3610" name="Text Box 76"/>
              <p:cNvSpPr txBox="1">
                <a:spLocks noChangeArrowheads="1"/>
              </p:cNvSpPr>
              <p:nvPr/>
            </p:nvSpPr>
            <p:spPr bwMode="auto">
              <a:xfrm>
                <a:off x="1851" y="2490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1400" b="1" dirty="0" smtClean="0">
                    <a:latin typeface="Arial" charset="0"/>
                    <a:cs typeface="+mn-cs"/>
                  </a:rPr>
                  <a:t>4</a:t>
                </a:r>
              </a:p>
            </p:txBody>
          </p:sp>
        </p:grpSp>
        <p:sp>
          <p:nvSpPr>
            <p:cNvPr id="23599" name="Text Box 77"/>
            <p:cNvSpPr txBox="1">
              <a:spLocks noChangeArrowheads="1"/>
            </p:cNvSpPr>
            <p:nvPr/>
          </p:nvSpPr>
          <p:spPr bwMode="auto">
            <a:xfrm>
              <a:off x="4618038" y="3689139"/>
              <a:ext cx="3962400" cy="26778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42900" indent="-3429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2400" i="1" u="sng" dirty="0" smtClean="0">
                  <a:solidFill>
                    <a:srgbClr val="C00000"/>
                  </a:solidFill>
                  <a:latin typeface="Gill Sans MT" charset="0"/>
                  <a:cs typeface="+mn-cs"/>
                </a:rPr>
                <a:t>active  scanning</a:t>
              </a:r>
              <a:r>
                <a:rPr lang="en-US" sz="2400" dirty="0" smtClean="0">
                  <a:solidFill>
                    <a:srgbClr val="C00000"/>
                  </a:solidFill>
                  <a:latin typeface="Gill Sans MT" charset="0"/>
                  <a:cs typeface="+mn-cs"/>
                </a:rPr>
                <a:t>: </a:t>
              </a:r>
            </a:p>
            <a:p>
              <a:pPr eaLnBrk="1" hangingPunct="1">
                <a:buFontTx/>
                <a:buAutoNum type="arabicParenBoth"/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Probe Request frame broadcast from H1</a:t>
              </a:r>
            </a:p>
            <a:p>
              <a:pPr eaLnBrk="1" hangingPunct="1">
                <a:buFontTx/>
                <a:buAutoNum type="arabicParenBoth"/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Probe Response frames sent from APs</a:t>
              </a:r>
            </a:p>
            <a:p>
              <a:pPr eaLnBrk="1" hangingPunct="1">
                <a:buFontTx/>
                <a:buAutoNum type="arabicParenBoth"/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Association Request frame sent: H1 to selected AP </a:t>
              </a:r>
            </a:p>
            <a:p>
              <a:pPr eaLnBrk="1" hangingPunct="1">
                <a:buFontTx/>
                <a:buAutoNum type="arabicParenBoth"/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Association Response frame sent from selected AP to H1</a:t>
              </a:r>
            </a:p>
          </p:txBody>
        </p:sp>
        <p:grpSp>
          <p:nvGrpSpPr>
            <p:cNvPr id="60463" name="Group 361"/>
            <p:cNvGrpSpPr>
              <a:grpSpLocks/>
            </p:cNvGrpSpPr>
            <p:nvPr/>
          </p:nvGrpSpPr>
          <p:grpSpPr bwMode="auto">
            <a:xfrm>
              <a:off x="5557520" y="2062480"/>
              <a:ext cx="650240" cy="561340"/>
              <a:chOff x="2967" y="478"/>
              <a:chExt cx="788" cy="625"/>
            </a:xfrm>
          </p:grpSpPr>
          <p:pic>
            <p:nvPicPr>
              <p:cNvPr id="60470" name="Picture 358" descr="access_point_stylized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0471" name="Picture 360" descr="antenna_radiation_stylize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0464" name="Group 361"/>
            <p:cNvGrpSpPr>
              <a:grpSpLocks/>
            </p:cNvGrpSpPr>
            <p:nvPr/>
          </p:nvGrpSpPr>
          <p:grpSpPr bwMode="auto">
            <a:xfrm>
              <a:off x="7599680" y="2001520"/>
              <a:ext cx="650240" cy="561340"/>
              <a:chOff x="2967" y="478"/>
              <a:chExt cx="788" cy="625"/>
            </a:xfrm>
          </p:grpSpPr>
          <p:pic>
            <p:nvPicPr>
              <p:cNvPr id="60468" name="Picture 358" descr="access_point_stylized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2" y="559"/>
                <a:ext cx="576" cy="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0469" name="Picture 360" descr="antenna_radiation_stylize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67" y="478"/>
                <a:ext cx="788" cy="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0465" name="Group 356"/>
            <p:cNvGrpSpPr>
              <a:grpSpLocks/>
            </p:cNvGrpSpPr>
            <p:nvPr/>
          </p:nvGrpSpPr>
          <p:grpSpPr bwMode="auto">
            <a:xfrm>
              <a:off x="6532880" y="2590799"/>
              <a:ext cx="436880" cy="497841"/>
              <a:chOff x="313" y="1497"/>
              <a:chExt cx="1152" cy="1014"/>
            </a:xfrm>
          </p:grpSpPr>
          <p:pic>
            <p:nvPicPr>
              <p:cNvPr id="60466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0467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60441" name="Picture 17" descr="underline_base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031875"/>
            <a:ext cx="6856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23</a:t>
            </a:fld>
            <a:endParaRPr lang="en-US" sz="1200" dirty="0">
              <a:latin typeface="Tahoma" charset="0"/>
            </a:endParaRPr>
          </a:p>
        </p:txBody>
      </p:sp>
      <p:sp>
        <p:nvSpPr>
          <p:cNvPr id="8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270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>
          <a:xfrm>
            <a:off x="509588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IEEE 802.11: multiple access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60463"/>
            <a:ext cx="8188325" cy="4648200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avoid collisions: 2</a:t>
            </a:r>
            <a:r>
              <a:rPr lang="en-US" sz="2400" baseline="30000" dirty="0">
                <a:latin typeface="Gill Sans MT" charset="0"/>
                <a:cs typeface="+mn-cs"/>
              </a:rPr>
              <a:t>+</a:t>
            </a:r>
            <a:r>
              <a:rPr lang="en-US" sz="2400" dirty="0">
                <a:latin typeface="Gill Sans MT" charset="0"/>
                <a:cs typeface="+mn-cs"/>
              </a:rPr>
              <a:t> nodes </a:t>
            </a:r>
            <a:r>
              <a:rPr lang="en-US" sz="2400" dirty="0">
                <a:latin typeface="Gill Sans MT" charset="0"/>
                <a:cs typeface="+mn-cs"/>
                <a:sym typeface="Symbol" charset="0"/>
              </a:rPr>
              <a:t>transmitting at same time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  <a:sym typeface="Symbol" charset="0"/>
              </a:rPr>
              <a:t>802.11: CSMA - sense before transmitting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don</a:t>
            </a:r>
            <a:r>
              <a:rPr lang="ja-JP" altLang="en-US" sz="2000" dirty="0">
                <a:latin typeface="Gill Sans MT" charset="0"/>
              </a:rPr>
              <a:t>’</a:t>
            </a:r>
            <a:r>
              <a:rPr lang="en-US" sz="2000" dirty="0">
                <a:latin typeface="Gill Sans MT" charset="0"/>
              </a:rPr>
              <a:t>t collide with ongoing transmission by other node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802.11: </a:t>
            </a:r>
            <a:r>
              <a:rPr lang="en-US" sz="2400" i="1" dirty="0">
                <a:latin typeface="Gill Sans MT" charset="0"/>
                <a:cs typeface="+mn-cs"/>
              </a:rPr>
              <a:t>no</a:t>
            </a:r>
            <a:r>
              <a:rPr lang="en-US" sz="2400" dirty="0">
                <a:latin typeface="Gill Sans MT" charset="0"/>
                <a:cs typeface="+mn-cs"/>
              </a:rPr>
              <a:t> collision detection!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difficult to receive (sense collisions) when transmitting due to weak received signals (fading)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can</a:t>
            </a:r>
            <a:r>
              <a:rPr lang="ja-JP" altLang="en-US" sz="2000" dirty="0">
                <a:latin typeface="Gill Sans MT" charset="0"/>
              </a:rPr>
              <a:t>’</a:t>
            </a:r>
            <a:r>
              <a:rPr lang="en-US" sz="2000" dirty="0">
                <a:latin typeface="Gill Sans MT" charset="0"/>
              </a:rPr>
              <a:t>t sense all collisions in any case: hidden terminal, fading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goal: </a:t>
            </a:r>
            <a:r>
              <a:rPr lang="en-US" sz="2000" i="1" dirty="0">
                <a:solidFill>
                  <a:srgbClr val="C00000"/>
                </a:solidFill>
                <a:latin typeface="Gill Sans MT" charset="0"/>
              </a:rPr>
              <a:t>avoid collisions</a:t>
            </a:r>
            <a:r>
              <a:rPr lang="en-US" sz="2000" i="1" dirty="0">
                <a:solidFill>
                  <a:srgbClr val="FF0000"/>
                </a:solidFill>
                <a:latin typeface="Gill Sans MT" charset="0"/>
              </a:rPr>
              <a:t>:</a:t>
            </a:r>
            <a:r>
              <a:rPr lang="en-US" sz="2000" dirty="0">
                <a:latin typeface="Gill Sans MT" charset="0"/>
              </a:rPr>
              <a:t> CSMA/C(ollision)A(voidance)</a:t>
            </a:r>
            <a:endParaRPr lang="en-US" sz="2000" dirty="0">
              <a:solidFill>
                <a:srgbClr val="FF0000"/>
              </a:solidFill>
              <a:latin typeface="Gill Sans MT" charset="0"/>
            </a:endParaRPr>
          </a:p>
        </p:txBody>
      </p:sp>
      <p:sp>
        <p:nvSpPr>
          <p:cNvPr id="63" name="Text Box 63"/>
          <p:cNvSpPr txBox="1">
            <a:spLocks noChangeArrowheads="1"/>
          </p:cNvSpPr>
          <p:nvPr/>
        </p:nvSpPr>
        <p:spPr bwMode="auto">
          <a:xfrm>
            <a:off x="5824538" y="6032500"/>
            <a:ext cx="59372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200" dirty="0" smtClean="0">
                <a:latin typeface="Arial" charset="0"/>
                <a:cs typeface="Arial" charset="0"/>
              </a:rPr>
              <a:t>space</a:t>
            </a:r>
          </a:p>
        </p:txBody>
      </p:sp>
      <p:grpSp>
        <p:nvGrpSpPr>
          <p:cNvPr id="62470" name="Group 1"/>
          <p:cNvGrpSpPr>
            <a:grpSpLocks/>
          </p:cNvGrpSpPr>
          <p:nvPr/>
        </p:nvGrpSpPr>
        <p:grpSpPr bwMode="auto">
          <a:xfrm>
            <a:off x="1371600" y="4664075"/>
            <a:ext cx="2273300" cy="1028700"/>
            <a:chOff x="576580" y="4516120"/>
            <a:chExt cx="3170330" cy="1491615"/>
          </a:xfrm>
        </p:grpSpPr>
        <p:grpSp>
          <p:nvGrpSpPr>
            <p:cNvPr id="62494" name="Group 356"/>
            <p:cNvGrpSpPr>
              <a:grpSpLocks/>
            </p:cNvGrpSpPr>
            <p:nvPr/>
          </p:nvGrpSpPr>
          <p:grpSpPr bwMode="auto">
            <a:xfrm>
              <a:off x="2042160" y="4673600"/>
              <a:ext cx="627380" cy="643255"/>
              <a:chOff x="313" y="1497"/>
              <a:chExt cx="1152" cy="1014"/>
            </a:xfrm>
          </p:grpSpPr>
          <p:pic>
            <p:nvPicPr>
              <p:cNvPr id="62507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2508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2495" name="Freeform 7"/>
            <p:cNvSpPr>
              <a:spLocks/>
            </p:cNvSpPr>
            <p:nvPr/>
          </p:nvSpPr>
          <p:spPr bwMode="auto">
            <a:xfrm>
              <a:off x="576580" y="4516120"/>
              <a:ext cx="2020888" cy="1085850"/>
            </a:xfrm>
            <a:custGeom>
              <a:avLst/>
              <a:gdLst>
                <a:gd name="T0" fmla="*/ 2147483647 w 1273"/>
                <a:gd name="T1" fmla="*/ 2147483647 h 684"/>
                <a:gd name="T2" fmla="*/ 2147483647 w 1273"/>
                <a:gd name="T3" fmla="*/ 0 h 684"/>
                <a:gd name="T4" fmla="*/ 2147483647 w 1273"/>
                <a:gd name="T5" fmla="*/ 2147483647 h 684"/>
                <a:gd name="T6" fmla="*/ 2147483647 w 1273"/>
                <a:gd name="T7" fmla="*/ 2147483647 h 684"/>
                <a:gd name="T8" fmla="*/ 2147483647 w 1273"/>
                <a:gd name="T9" fmla="*/ 2147483647 h 684"/>
                <a:gd name="T10" fmla="*/ 2147483647 w 1273"/>
                <a:gd name="T11" fmla="*/ 2147483647 h 684"/>
                <a:gd name="T12" fmla="*/ 2147483647 w 1273"/>
                <a:gd name="T13" fmla="*/ 2147483647 h 684"/>
                <a:gd name="T14" fmla="*/ 2147483647 w 1273"/>
                <a:gd name="T15" fmla="*/ 2147483647 h 684"/>
                <a:gd name="T16" fmla="*/ 2147483647 w 1273"/>
                <a:gd name="T17" fmla="*/ 2147483647 h 684"/>
                <a:gd name="T18" fmla="*/ 0 w 1273"/>
                <a:gd name="T19" fmla="*/ 2147483647 h 6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273" h="684">
                  <a:moveTo>
                    <a:pt x="9" y="675"/>
                  </a:moveTo>
                  <a:lnTo>
                    <a:pt x="316" y="0"/>
                  </a:lnTo>
                  <a:lnTo>
                    <a:pt x="461" y="228"/>
                  </a:lnTo>
                  <a:lnTo>
                    <a:pt x="510" y="119"/>
                  </a:lnTo>
                  <a:lnTo>
                    <a:pt x="631" y="467"/>
                  </a:lnTo>
                  <a:lnTo>
                    <a:pt x="667" y="391"/>
                  </a:lnTo>
                  <a:lnTo>
                    <a:pt x="739" y="464"/>
                  </a:lnTo>
                  <a:lnTo>
                    <a:pt x="1058" y="57"/>
                  </a:lnTo>
                  <a:lnTo>
                    <a:pt x="1273" y="684"/>
                  </a:lnTo>
                  <a:lnTo>
                    <a:pt x="0" y="67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00CC66"/>
                </a:gs>
              </a:gsLst>
              <a:lin ang="54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24609" name="Line 26"/>
            <p:cNvSpPr>
              <a:spLocks noChangeShapeType="1"/>
            </p:cNvSpPr>
            <p:nvPr/>
          </p:nvSpPr>
          <p:spPr bwMode="auto">
            <a:xfrm flipV="1">
              <a:off x="1849583" y="5731510"/>
              <a:ext cx="998476" cy="1680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4610" name="Line 27"/>
            <p:cNvSpPr>
              <a:spLocks noChangeShapeType="1"/>
            </p:cNvSpPr>
            <p:nvPr/>
          </p:nvSpPr>
          <p:spPr bwMode="auto">
            <a:xfrm>
              <a:off x="2522614" y="5250419"/>
              <a:ext cx="407361" cy="32226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4611" name="Text Box 28"/>
            <p:cNvSpPr txBox="1">
              <a:spLocks noChangeArrowheads="1"/>
            </p:cNvSpPr>
            <p:nvPr/>
          </p:nvSpPr>
          <p:spPr bwMode="auto">
            <a:xfrm>
              <a:off x="968444" y="5623323"/>
              <a:ext cx="305521" cy="306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24612" name="Text Box 29"/>
            <p:cNvSpPr txBox="1">
              <a:spLocks noChangeArrowheads="1"/>
            </p:cNvSpPr>
            <p:nvPr/>
          </p:nvSpPr>
          <p:spPr bwMode="auto">
            <a:xfrm>
              <a:off x="3441389" y="5395436"/>
              <a:ext cx="305521" cy="308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latin typeface="Arial" charset="0"/>
                  <a:cs typeface="Arial" charset="0"/>
                </a:rPr>
                <a:t>B</a:t>
              </a:r>
            </a:p>
          </p:txBody>
        </p:sp>
        <p:sp>
          <p:nvSpPr>
            <p:cNvPr id="24613" name="Text Box 30"/>
            <p:cNvSpPr txBox="1">
              <a:spLocks noChangeArrowheads="1"/>
            </p:cNvSpPr>
            <p:nvPr/>
          </p:nvSpPr>
          <p:spPr bwMode="auto">
            <a:xfrm>
              <a:off x="2620027" y="4691063"/>
              <a:ext cx="314376" cy="308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latin typeface="Arial" charset="0"/>
                  <a:cs typeface="Arial" charset="0"/>
                </a:rPr>
                <a:t>C</a:t>
              </a:r>
            </a:p>
          </p:txBody>
        </p:sp>
        <p:grpSp>
          <p:nvGrpSpPr>
            <p:cNvPr id="62501" name="Group 356"/>
            <p:cNvGrpSpPr>
              <a:grpSpLocks/>
            </p:cNvGrpSpPr>
            <p:nvPr/>
          </p:nvGrpSpPr>
          <p:grpSpPr bwMode="auto">
            <a:xfrm>
              <a:off x="2804160" y="5222240"/>
              <a:ext cx="627380" cy="643255"/>
              <a:chOff x="313" y="1497"/>
              <a:chExt cx="1152" cy="1014"/>
            </a:xfrm>
          </p:grpSpPr>
          <p:pic>
            <p:nvPicPr>
              <p:cNvPr id="62505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2506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2502" name="Group 356"/>
            <p:cNvGrpSpPr>
              <a:grpSpLocks/>
            </p:cNvGrpSpPr>
            <p:nvPr/>
          </p:nvGrpSpPr>
          <p:grpSpPr bwMode="auto">
            <a:xfrm>
              <a:off x="1280160" y="5364480"/>
              <a:ext cx="627380" cy="643255"/>
              <a:chOff x="313" y="1497"/>
              <a:chExt cx="1152" cy="1014"/>
            </a:xfrm>
          </p:grpSpPr>
          <p:pic>
            <p:nvPicPr>
              <p:cNvPr id="62503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2504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62471" name="Group 2"/>
          <p:cNvGrpSpPr>
            <a:grpSpLocks/>
          </p:cNvGrpSpPr>
          <p:nvPr/>
        </p:nvGrpSpPr>
        <p:grpSpPr bwMode="auto">
          <a:xfrm>
            <a:off x="4724400" y="4460875"/>
            <a:ext cx="2809875" cy="1536700"/>
            <a:chOff x="4821555" y="4226560"/>
            <a:chExt cx="3545890" cy="2024698"/>
          </a:xfrm>
        </p:grpSpPr>
        <p:sp>
          <p:nvSpPr>
            <p:cNvPr id="24586" name="Text Box 47"/>
            <p:cNvSpPr txBox="1">
              <a:spLocks noChangeArrowheads="1"/>
            </p:cNvSpPr>
            <p:nvPr/>
          </p:nvSpPr>
          <p:spPr bwMode="auto">
            <a:xfrm>
              <a:off x="4821555" y="4395983"/>
              <a:ext cx="304506" cy="3074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24587" name="Text Box 48"/>
            <p:cNvSpPr txBox="1">
              <a:spLocks noChangeArrowheads="1"/>
            </p:cNvSpPr>
            <p:nvPr/>
          </p:nvSpPr>
          <p:spPr bwMode="auto">
            <a:xfrm>
              <a:off x="6730727" y="4391799"/>
              <a:ext cx="328546" cy="3074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latin typeface="Arial" charset="0"/>
                  <a:cs typeface="Arial" charset="0"/>
                </a:rPr>
                <a:t>B</a:t>
              </a:r>
            </a:p>
          </p:txBody>
        </p:sp>
        <p:sp>
          <p:nvSpPr>
            <p:cNvPr id="24588" name="Text Box 49"/>
            <p:cNvSpPr txBox="1">
              <a:spLocks noChangeArrowheads="1"/>
            </p:cNvSpPr>
            <p:nvPr/>
          </p:nvSpPr>
          <p:spPr bwMode="auto">
            <a:xfrm>
              <a:off x="7912690" y="4435723"/>
              <a:ext cx="314522" cy="3074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latin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24589" name="Text Box 55"/>
            <p:cNvSpPr txBox="1">
              <a:spLocks noChangeArrowheads="1"/>
            </p:cNvSpPr>
            <p:nvPr/>
          </p:nvSpPr>
          <p:spPr bwMode="auto">
            <a:xfrm>
              <a:off x="4893675" y="5222176"/>
              <a:ext cx="827375" cy="462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A</a:t>
              </a:r>
              <a:r>
                <a:rPr lang="ja-JP" altLang="en-US" sz="120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’</a:t>
              </a:r>
              <a:r>
                <a:rPr lang="en-US" sz="12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s signal</a:t>
              </a:r>
            </a:p>
            <a:p>
              <a:pPr>
                <a:defRPr/>
              </a:pPr>
              <a:r>
                <a:rPr lang="en-US" sz="1200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strength</a:t>
              </a:r>
            </a:p>
          </p:txBody>
        </p:sp>
        <p:sp>
          <p:nvSpPr>
            <p:cNvPr id="24590" name="Line 60"/>
            <p:cNvSpPr>
              <a:spLocks noChangeShapeType="1"/>
            </p:cNvSpPr>
            <p:nvPr/>
          </p:nvSpPr>
          <p:spPr bwMode="auto">
            <a:xfrm>
              <a:off x="4955779" y="6251258"/>
              <a:ext cx="32654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4591" name="Line 61"/>
            <p:cNvSpPr>
              <a:spLocks noChangeShapeType="1"/>
            </p:cNvSpPr>
            <p:nvPr/>
          </p:nvSpPr>
          <p:spPr bwMode="auto">
            <a:xfrm>
              <a:off x="4901688" y="5071579"/>
              <a:ext cx="0" cy="11378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2479" name="Freeform 62"/>
            <p:cNvSpPr>
              <a:spLocks/>
            </p:cNvSpPr>
            <p:nvPr/>
          </p:nvSpPr>
          <p:spPr bwMode="auto">
            <a:xfrm>
              <a:off x="4985068" y="5127308"/>
              <a:ext cx="2995613" cy="1081088"/>
            </a:xfrm>
            <a:custGeom>
              <a:avLst/>
              <a:gdLst>
                <a:gd name="T0" fmla="*/ 0 w 1887"/>
                <a:gd name="T1" fmla="*/ 0 h 681"/>
                <a:gd name="T2" fmla="*/ 2147483647 w 1887"/>
                <a:gd name="T3" fmla="*/ 2147483647 h 681"/>
                <a:gd name="T4" fmla="*/ 2147483647 w 1887"/>
                <a:gd name="T5" fmla="*/ 2147483647 h 681"/>
                <a:gd name="T6" fmla="*/ 2147483647 w 1887"/>
                <a:gd name="T7" fmla="*/ 2147483647 h 6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87" h="681">
                  <a:moveTo>
                    <a:pt x="0" y="0"/>
                  </a:moveTo>
                  <a:cubicBezTo>
                    <a:pt x="161" y="25"/>
                    <a:pt x="737" y="52"/>
                    <a:pt x="966" y="151"/>
                  </a:cubicBezTo>
                  <a:cubicBezTo>
                    <a:pt x="1195" y="250"/>
                    <a:pt x="1220" y="507"/>
                    <a:pt x="1373" y="594"/>
                  </a:cubicBezTo>
                  <a:cubicBezTo>
                    <a:pt x="1526" y="681"/>
                    <a:pt x="1780" y="657"/>
                    <a:pt x="1887" y="673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62480" name="Freeform 65"/>
            <p:cNvSpPr>
              <a:spLocks/>
            </p:cNvSpPr>
            <p:nvPr/>
          </p:nvSpPr>
          <p:spPr bwMode="auto">
            <a:xfrm flipH="1">
              <a:off x="5080318" y="5097145"/>
              <a:ext cx="2995613" cy="1081088"/>
            </a:xfrm>
            <a:custGeom>
              <a:avLst/>
              <a:gdLst>
                <a:gd name="T0" fmla="*/ 0 w 1887"/>
                <a:gd name="T1" fmla="*/ 0 h 681"/>
                <a:gd name="T2" fmla="*/ 2147483647 w 1887"/>
                <a:gd name="T3" fmla="*/ 2147483647 h 681"/>
                <a:gd name="T4" fmla="*/ 2147483647 w 1887"/>
                <a:gd name="T5" fmla="*/ 2147483647 h 681"/>
                <a:gd name="T6" fmla="*/ 2147483647 w 1887"/>
                <a:gd name="T7" fmla="*/ 2147483647 h 6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87" h="681">
                  <a:moveTo>
                    <a:pt x="0" y="0"/>
                  </a:moveTo>
                  <a:cubicBezTo>
                    <a:pt x="161" y="25"/>
                    <a:pt x="737" y="52"/>
                    <a:pt x="966" y="151"/>
                  </a:cubicBezTo>
                  <a:cubicBezTo>
                    <a:pt x="1195" y="250"/>
                    <a:pt x="1220" y="507"/>
                    <a:pt x="1373" y="594"/>
                  </a:cubicBezTo>
                  <a:cubicBezTo>
                    <a:pt x="1526" y="681"/>
                    <a:pt x="1780" y="657"/>
                    <a:pt x="1887" y="673"/>
                  </a:cubicBezTo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24594" name="Text Box 66"/>
            <p:cNvSpPr txBox="1">
              <a:spLocks noChangeArrowheads="1"/>
            </p:cNvSpPr>
            <p:nvPr/>
          </p:nvSpPr>
          <p:spPr bwMode="auto">
            <a:xfrm>
              <a:off x="7522041" y="5151061"/>
              <a:ext cx="845404" cy="462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200" dirty="0" smtClean="0">
                  <a:solidFill>
                    <a:schemeClr val="accent2"/>
                  </a:solidFill>
                  <a:latin typeface="Arial" charset="0"/>
                  <a:cs typeface="Arial" charset="0"/>
                </a:rPr>
                <a:t>C</a:t>
              </a:r>
              <a:r>
                <a:rPr lang="ja-JP" altLang="en-US" sz="1200" smtClean="0">
                  <a:solidFill>
                    <a:schemeClr val="accent2"/>
                  </a:solidFill>
                  <a:latin typeface="Arial" charset="0"/>
                  <a:cs typeface="Arial" charset="0"/>
                </a:rPr>
                <a:t>’</a:t>
              </a:r>
              <a:r>
                <a:rPr lang="en-US" sz="1200" dirty="0" smtClean="0">
                  <a:solidFill>
                    <a:schemeClr val="accent2"/>
                  </a:solidFill>
                  <a:latin typeface="Arial" charset="0"/>
                  <a:cs typeface="Arial" charset="0"/>
                </a:rPr>
                <a:t>s signal</a:t>
              </a:r>
            </a:p>
            <a:p>
              <a:pPr>
                <a:defRPr/>
              </a:pPr>
              <a:r>
                <a:rPr lang="en-US" sz="1200" dirty="0" smtClean="0">
                  <a:solidFill>
                    <a:schemeClr val="accent2"/>
                  </a:solidFill>
                  <a:latin typeface="Arial" charset="0"/>
                  <a:cs typeface="Arial" charset="0"/>
                </a:rPr>
                <a:t>strength</a:t>
              </a:r>
            </a:p>
          </p:txBody>
        </p:sp>
        <p:sp>
          <p:nvSpPr>
            <p:cNvPr id="24595" name="Line 67"/>
            <p:cNvSpPr>
              <a:spLocks noChangeShapeType="1"/>
            </p:cNvSpPr>
            <p:nvPr/>
          </p:nvSpPr>
          <p:spPr bwMode="auto">
            <a:xfrm flipH="1">
              <a:off x="5282320" y="4958631"/>
              <a:ext cx="26044" cy="12633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4596" name="Line 68"/>
            <p:cNvSpPr>
              <a:spLocks noChangeShapeType="1"/>
            </p:cNvSpPr>
            <p:nvPr/>
          </p:nvSpPr>
          <p:spPr bwMode="auto">
            <a:xfrm>
              <a:off x="6502348" y="5027655"/>
              <a:ext cx="0" cy="12068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4597" name="Line 69"/>
            <p:cNvSpPr>
              <a:spLocks noChangeShapeType="1"/>
            </p:cNvSpPr>
            <p:nvPr/>
          </p:nvSpPr>
          <p:spPr bwMode="auto">
            <a:xfrm>
              <a:off x="7584145" y="5010922"/>
              <a:ext cx="0" cy="11817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62485" name="Group 356"/>
            <p:cNvGrpSpPr>
              <a:grpSpLocks/>
            </p:cNvGrpSpPr>
            <p:nvPr/>
          </p:nvGrpSpPr>
          <p:grpSpPr bwMode="auto">
            <a:xfrm>
              <a:off x="5008880" y="4257040"/>
              <a:ext cx="627380" cy="643255"/>
              <a:chOff x="313" y="1497"/>
              <a:chExt cx="1152" cy="1014"/>
            </a:xfrm>
          </p:grpSpPr>
          <p:pic>
            <p:nvPicPr>
              <p:cNvPr id="62492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2493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2486" name="Group 356"/>
            <p:cNvGrpSpPr>
              <a:grpSpLocks/>
            </p:cNvGrpSpPr>
            <p:nvPr/>
          </p:nvGrpSpPr>
          <p:grpSpPr bwMode="auto">
            <a:xfrm>
              <a:off x="6197600" y="4297680"/>
              <a:ext cx="627380" cy="643255"/>
              <a:chOff x="313" y="1497"/>
              <a:chExt cx="1152" cy="1014"/>
            </a:xfrm>
          </p:grpSpPr>
          <p:pic>
            <p:nvPicPr>
              <p:cNvPr id="62490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2491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2487" name="Group 356"/>
            <p:cNvGrpSpPr>
              <a:grpSpLocks/>
            </p:cNvGrpSpPr>
            <p:nvPr/>
          </p:nvGrpSpPr>
          <p:grpSpPr bwMode="auto">
            <a:xfrm>
              <a:off x="7274560" y="4226560"/>
              <a:ext cx="627380" cy="643255"/>
              <a:chOff x="313" y="1497"/>
              <a:chExt cx="1152" cy="1014"/>
            </a:xfrm>
          </p:grpSpPr>
          <p:pic>
            <p:nvPicPr>
              <p:cNvPr id="62488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2489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62472" name="Picture 18" descr="underline_base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814388"/>
            <a:ext cx="63992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24</a:t>
            </a:fld>
            <a:endParaRPr lang="en-US" sz="1200" dirty="0">
              <a:latin typeface="Tahoma" charset="0"/>
            </a:endParaRPr>
          </a:p>
        </p:txBody>
      </p:sp>
      <p:sp>
        <p:nvSpPr>
          <p:cNvPr id="4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83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>
          <a:xfrm>
            <a:off x="415925" y="157163"/>
            <a:ext cx="8220075" cy="950912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IEEE 802.11 MAC Protocol: CSMA/CA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850" y="1222375"/>
            <a:ext cx="5630863" cy="49530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i="1" u="sng" dirty="0">
                <a:solidFill>
                  <a:srgbClr val="C00000"/>
                </a:solidFill>
                <a:latin typeface="Arial" charset="0"/>
                <a:cs typeface="Arial" charset="0"/>
              </a:rPr>
              <a:t>802.11 sender</a:t>
            </a:r>
            <a:endParaRPr lang="en-US" sz="2400" i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>
              <a:buFont typeface="Wingdings" charset="0"/>
              <a:buNone/>
              <a:defRPr/>
            </a:pPr>
            <a:r>
              <a:rPr lang="en-US" sz="2400" dirty="0">
                <a:solidFill>
                  <a:srgbClr val="000099"/>
                </a:solidFill>
                <a:latin typeface="Arial" charset="0"/>
                <a:cs typeface="Arial" charset="0"/>
              </a:rPr>
              <a:t>1 </a:t>
            </a:r>
            <a:r>
              <a:rPr lang="en-US" sz="2000" dirty="0">
                <a:solidFill>
                  <a:srgbClr val="000099"/>
                </a:solidFill>
                <a:latin typeface="Arial" charset="0"/>
                <a:cs typeface="Arial" charset="0"/>
              </a:rPr>
              <a:t>if sense channel idle</a:t>
            </a:r>
            <a:r>
              <a:rPr lang="en-US" sz="2000" dirty="0">
                <a:latin typeface="Arial" charset="0"/>
                <a:cs typeface="Arial" charset="0"/>
              </a:rPr>
              <a:t> for </a:t>
            </a:r>
            <a:r>
              <a:rPr lang="en-US" sz="2000" b="1" dirty="0">
                <a:latin typeface="Arial" charset="0"/>
                <a:cs typeface="Arial" charset="0"/>
              </a:rPr>
              <a:t>DIFS</a:t>
            </a:r>
            <a:r>
              <a:rPr lang="en-US" sz="2000" dirty="0">
                <a:latin typeface="Arial" charset="0"/>
                <a:cs typeface="Arial" charset="0"/>
              </a:rPr>
              <a:t>  </a:t>
            </a:r>
            <a:r>
              <a:rPr lang="en-US" sz="2000" dirty="0">
                <a:solidFill>
                  <a:srgbClr val="000099"/>
                </a:solidFill>
                <a:latin typeface="Arial" charset="0"/>
                <a:cs typeface="Arial" charset="0"/>
              </a:rPr>
              <a:t>then</a:t>
            </a:r>
            <a:r>
              <a:rPr lang="en-US" sz="2000" dirty="0">
                <a:latin typeface="Arial" charset="0"/>
                <a:cs typeface="Arial" charset="0"/>
              </a:rPr>
              <a:t> </a:t>
            </a:r>
          </a:p>
          <a:p>
            <a:pPr lvl="1">
              <a:buFont typeface="Wingdings" charset="0"/>
              <a:buNone/>
              <a:defRPr/>
            </a:pPr>
            <a:r>
              <a:rPr lang="en-US" sz="2000" dirty="0">
                <a:latin typeface="Arial" charset="0"/>
                <a:cs typeface="Arial" charset="0"/>
              </a:rPr>
              <a:t>transmit entire frame (no CD)</a:t>
            </a: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solidFill>
                  <a:srgbClr val="000099"/>
                </a:solidFill>
                <a:latin typeface="Arial" charset="0"/>
                <a:cs typeface="Arial" charset="0"/>
              </a:rPr>
              <a:t>2 if sense channel busy then</a:t>
            </a:r>
            <a:r>
              <a:rPr lang="en-US" sz="2000" dirty="0">
                <a:latin typeface="Arial" charset="0"/>
                <a:cs typeface="Arial" charset="0"/>
              </a:rPr>
              <a:t> </a:t>
            </a:r>
          </a:p>
          <a:p>
            <a:pPr lvl="1">
              <a:buFont typeface="Wingdings" charset="0"/>
              <a:buNone/>
              <a:defRPr/>
            </a:pPr>
            <a:r>
              <a:rPr lang="en-US" sz="2000" dirty="0">
                <a:latin typeface="Arial" charset="0"/>
                <a:cs typeface="Arial" charset="0"/>
              </a:rPr>
              <a:t>start random backoff time</a:t>
            </a:r>
          </a:p>
          <a:p>
            <a:pPr lvl="1">
              <a:buFont typeface="Wingdings" charset="0"/>
              <a:buNone/>
              <a:defRPr/>
            </a:pPr>
            <a:r>
              <a:rPr lang="en-US" sz="2000" dirty="0">
                <a:latin typeface="Arial" charset="0"/>
                <a:cs typeface="Arial" charset="0"/>
              </a:rPr>
              <a:t>timer counts down while channel idle</a:t>
            </a:r>
          </a:p>
          <a:p>
            <a:pPr lvl="1">
              <a:buFont typeface="Wingdings" charset="0"/>
              <a:buNone/>
              <a:defRPr/>
            </a:pPr>
            <a:r>
              <a:rPr lang="en-US" sz="2000" dirty="0">
                <a:latin typeface="Arial" charset="0"/>
                <a:cs typeface="Arial" charset="0"/>
              </a:rPr>
              <a:t>transmit when timer expires</a:t>
            </a:r>
          </a:p>
          <a:p>
            <a:pPr lvl="1">
              <a:buFont typeface="Wingdings" charset="0"/>
              <a:buNone/>
              <a:defRPr/>
            </a:pPr>
            <a:r>
              <a:rPr lang="en-US" sz="2000" dirty="0">
                <a:latin typeface="Arial" charset="0"/>
                <a:cs typeface="Arial" charset="0"/>
              </a:rPr>
              <a:t>if no ACK, increase random backoff interval, repeat 2</a:t>
            </a:r>
          </a:p>
          <a:p>
            <a:pPr>
              <a:buFont typeface="Wingdings" charset="0"/>
              <a:buNone/>
              <a:defRPr/>
            </a:pPr>
            <a:r>
              <a:rPr lang="en-US" sz="2400" i="1" u="sng" dirty="0">
                <a:solidFill>
                  <a:srgbClr val="C00000"/>
                </a:solidFill>
                <a:latin typeface="Arial" charset="0"/>
                <a:cs typeface="Arial" charset="0"/>
              </a:rPr>
              <a:t>802.11 receiver</a:t>
            </a:r>
            <a:endParaRPr lang="en-US" sz="2400" i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>
              <a:buFont typeface="Wingdings" charset="0"/>
              <a:buNone/>
              <a:defRPr/>
            </a:pPr>
            <a:r>
              <a:rPr lang="en-US" sz="2400" dirty="0">
                <a:solidFill>
                  <a:srgbClr val="000099"/>
                </a:solidFill>
                <a:latin typeface="Arial" charset="0"/>
                <a:cs typeface="Arial" charset="0"/>
              </a:rPr>
              <a:t>- </a:t>
            </a:r>
            <a:r>
              <a:rPr lang="en-US" sz="2000" dirty="0">
                <a:solidFill>
                  <a:srgbClr val="000099"/>
                </a:solidFill>
                <a:latin typeface="Arial" charset="0"/>
                <a:cs typeface="Arial" charset="0"/>
              </a:rPr>
              <a:t>if frame received OK</a:t>
            </a:r>
          </a:p>
          <a:p>
            <a:pPr>
              <a:buFont typeface="Wingdings" charset="0"/>
              <a:buNone/>
              <a:defRPr/>
            </a:pPr>
            <a:r>
              <a:rPr lang="en-US" sz="2000" dirty="0">
                <a:solidFill>
                  <a:schemeClr val="accent2"/>
                </a:solidFill>
                <a:latin typeface="Arial" charset="0"/>
                <a:cs typeface="Arial" charset="0"/>
              </a:rPr>
              <a:t>   </a:t>
            </a:r>
            <a:r>
              <a:rPr lang="en-US" sz="2000" dirty="0">
                <a:latin typeface="Arial" charset="0"/>
                <a:cs typeface="Arial" charset="0"/>
              </a:rPr>
              <a:t>return ACK after </a:t>
            </a:r>
            <a:r>
              <a:rPr lang="en-US" sz="2000" b="1" dirty="0">
                <a:latin typeface="Arial" charset="0"/>
                <a:cs typeface="Arial" charset="0"/>
              </a:rPr>
              <a:t>SIFS </a:t>
            </a:r>
            <a:r>
              <a:rPr lang="en-US" sz="2000" dirty="0">
                <a:latin typeface="Arial" charset="0"/>
                <a:cs typeface="Arial" charset="0"/>
              </a:rPr>
              <a:t>(ACK needed due to hidden terminal problem) </a:t>
            </a:r>
            <a:endParaRPr lang="en-US" sz="2400" b="1" dirty="0">
              <a:latin typeface="Arial" charset="0"/>
              <a:cs typeface="Arial" charset="0"/>
            </a:endParaRPr>
          </a:p>
        </p:txBody>
      </p:sp>
      <p:sp>
        <p:nvSpPr>
          <p:cNvPr id="25606" name="Line 5"/>
          <p:cNvSpPr>
            <a:spLocks noChangeShapeType="1"/>
          </p:cNvSpPr>
          <p:nvPr/>
        </p:nvSpPr>
        <p:spPr bwMode="auto">
          <a:xfrm>
            <a:off x="6432550" y="2270125"/>
            <a:ext cx="0" cy="3338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5607" name="Line 6"/>
          <p:cNvSpPr>
            <a:spLocks noChangeShapeType="1"/>
          </p:cNvSpPr>
          <p:nvPr/>
        </p:nvSpPr>
        <p:spPr bwMode="auto">
          <a:xfrm>
            <a:off x="8351838" y="2257425"/>
            <a:ext cx="0" cy="3338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5608" name="Text Box 7"/>
          <p:cNvSpPr txBox="1">
            <a:spLocks noChangeArrowheads="1"/>
          </p:cNvSpPr>
          <p:nvPr/>
        </p:nvSpPr>
        <p:spPr bwMode="auto">
          <a:xfrm>
            <a:off x="6022975" y="1912938"/>
            <a:ext cx="8286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sender</a:t>
            </a:r>
          </a:p>
        </p:txBody>
      </p:sp>
      <p:sp>
        <p:nvSpPr>
          <p:cNvPr id="25609" name="Text Box 8"/>
          <p:cNvSpPr txBox="1">
            <a:spLocks noChangeArrowheads="1"/>
          </p:cNvSpPr>
          <p:nvPr/>
        </p:nvSpPr>
        <p:spPr bwMode="auto">
          <a:xfrm>
            <a:off x="7861300" y="1922463"/>
            <a:ext cx="914400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receiver</a:t>
            </a:r>
          </a:p>
        </p:txBody>
      </p:sp>
      <p:grpSp>
        <p:nvGrpSpPr>
          <p:cNvPr id="354327" name="Group 23"/>
          <p:cNvGrpSpPr>
            <a:grpSpLocks/>
          </p:cNvGrpSpPr>
          <p:nvPr/>
        </p:nvGrpSpPr>
        <p:grpSpPr bwMode="auto">
          <a:xfrm>
            <a:off x="5737225" y="2566988"/>
            <a:ext cx="2616200" cy="1690687"/>
            <a:chOff x="3614" y="1617"/>
            <a:chExt cx="1648" cy="1065"/>
          </a:xfrm>
        </p:grpSpPr>
        <p:grpSp>
          <p:nvGrpSpPr>
            <p:cNvPr id="64529" name="Group 22"/>
            <p:cNvGrpSpPr>
              <a:grpSpLocks/>
            </p:cNvGrpSpPr>
            <p:nvPr/>
          </p:nvGrpSpPr>
          <p:grpSpPr bwMode="auto">
            <a:xfrm>
              <a:off x="3614" y="1617"/>
              <a:ext cx="424" cy="194"/>
              <a:chOff x="3614" y="1617"/>
              <a:chExt cx="424" cy="194"/>
            </a:xfrm>
          </p:grpSpPr>
          <p:sp>
            <p:nvSpPr>
              <p:cNvPr id="25622" name="AutoShape 11"/>
              <p:cNvSpPr>
                <a:spLocks/>
              </p:cNvSpPr>
              <p:nvPr/>
            </p:nvSpPr>
            <p:spPr bwMode="auto">
              <a:xfrm>
                <a:off x="3984" y="1620"/>
                <a:ext cx="54" cy="162"/>
              </a:xfrm>
              <a:prstGeom prst="leftBrace">
                <a:avLst>
                  <a:gd name="adj1" fmla="val 25000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25623" name="Text Box 12"/>
              <p:cNvSpPr txBox="1">
                <a:spLocks noChangeArrowheads="1"/>
              </p:cNvSpPr>
              <p:nvPr/>
            </p:nvSpPr>
            <p:spPr bwMode="auto">
              <a:xfrm>
                <a:off x="3614" y="1617"/>
                <a:ext cx="374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 dirty="0" smtClean="0">
                    <a:latin typeface="Arial" charset="0"/>
                    <a:cs typeface="Arial" charset="0"/>
                  </a:rPr>
                  <a:t>DIFS</a:t>
                </a:r>
              </a:p>
            </p:txBody>
          </p:sp>
        </p:grpSp>
        <p:grpSp>
          <p:nvGrpSpPr>
            <p:cNvPr id="64530" name="Group 20"/>
            <p:cNvGrpSpPr>
              <a:grpSpLocks/>
            </p:cNvGrpSpPr>
            <p:nvPr/>
          </p:nvGrpSpPr>
          <p:grpSpPr bwMode="auto">
            <a:xfrm>
              <a:off x="4050" y="1782"/>
              <a:ext cx="1212" cy="900"/>
              <a:chOff x="4050" y="1782"/>
              <a:chExt cx="1212" cy="900"/>
            </a:xfrm>
          </p:grpSpPr>
          <p:sp>
            <p:nvSpPr>
              <p:cNvPr id="64531" name="Freeform 13"/>
              <p:cNvSpPr>
                <a:spLocks/>
              </p:cNvSpPr>
              <p:nvPr/>
            </p:nvSpPr>
            <p:spPr bwMode="auto">
              <a:xfrm>
                <a:off x="4050" y="1782"/>
                <a:ext cx="1212" cy="900"/>
              </a:xfrm>
              <a:custGeom>
                <a:avLst/>
                <a:gdLst>
                  <a:gd name="T0" fmla="*/ 6 w 1212"/>
                  <a:gd name="T1" fmla="*/ 0 h 900"/>
                  <a:gd name="T2" fmla="*/ 1212 w 1212"/>
                  <a:gd name="T3" fmla="*/ 228 h 900"/>
                  <a:gd name="T4" fmla="*/ 1212 w 1212"/>
                  <a:gd name="T5" fmla="*/ 900 h 900"/>
                  <a:gd name="T6" fmla="*/ 0 w 1212"/>
                  <a:gd name="T7" fmla="*/ 660 h 900"/>
                  <a:gd name="T8" fmla="*/ 6 w 1212"/>
                  <a:gd name="T9" fmla="*/ 0 h 9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12" h="900">
                    <a:moveTo>
                      <a:pt x="6" y="0"/>
                    </a:moveTo>
                    <a:lnTo>
                      <a:pt x="1212" y="228"/>
                    </a:lnTo>
                    <a:lnTo>
                      <a:pt x="1212" y="900"/>
                    </a:lnTo>
                    <a:lnTo>
                      <a:pt x="0" y="66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21" name="Text Box 18"/>
              <p:cNvSpPr txBox="1">
                <a:spLocks noChangeArrowheads="1"/>
              </p:cNvSpPr>
              <p:nvPr/>
            </p:nvSpPr>
            <p:spPr bwMode="auto">
              <a:xfrm>
                <a:off x="4394" y="2108"/>
                <a:ext cx="39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dirty="0" smtClean="0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data</a:t>
                </a:r>
              </a:p>
            </p:txBody>
          </p:sp>
        </p:grpSp>
      </p:grpSp>
      <p:grpSp>
        <p:nvGrpSpPr>
          <p:cNvPr id="354328" name="Group 24"/>
          <p:cNvGrpSpPr>
            <a:grpSpLocks/>
          </p:cNvGrpSpPr>
          <p:nvPr/>
        </p:nvGrpSpPr>
        <p:grpSpPr bwMode="auto">
          <a:xfrm>
            <a:off x="6419850" y="4267200"/>
            <a:ext cx="2511425" cy="923925"/>
            <a:chOff x="4044" y="2688"/>
            <a:chExt cx="1582" cy="582"/>
          </a:xfrm>
        </p:grpSpPr>
        <p:sp>
          <p:nvSpPr>
            <p:cNvPr id="25613" name="Text Box 14"/>
            <p:cNvSpPr txBox="1">
              <a:spLocks noChangeArrowheads="1"/>
            </p:cNvSpPr>
            <p:nvPr/>
          </p:nvSpPr>
          <p:spPr bwMode="auto">
            <a:xfrm>
              <a:off x="5258" y="2697"/>
              <a:ext cx="368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latin typeface="Arial" charset="0"/>
                  <a:cs typeface="Arial" charset="0"/>
                </a:rPr>
                <a:t>SIFS</a:t>
              </a:r>
            </a:p>
          </p:txBody>
        </p:sp>
        <p:sp>
          <p:nvSpPr>
            <p:cNvPr id="25614" name="AutoShape 15"/>
            <p:cNvSpPr>
              <a:spLocks/>
            </p:cNvSpPr>
            <p:nvPr/>
          </p:nvSpPr>
          <p:spPr bwMode="auto">
            <a:xfrm flipH="1">
              <a:off x="5262" y="2688"/>
              <a:ext cx="54" cy="162"/>
            </a:xfrm>
            <a:prstGeom prst="leftBrace">
              <a:avLst>
                <a:gd name="adj1" fmla="val 250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64526" name="Group 21"/>
            <p:cNvGrpSpPr>
              <a:grpSpLocks/>
            </p:cNvGrpSpPr>
            <p:nvPr/>
          </p:nvGrpSpPr>
          <p:grpSpPr bwMode="auto">
            <a:xfrm>
              <a:off x="4044" y="2856"/>
              <a:ext cx="1212" cy="414"/>
              <a:chOff x="4044" y="2856"/>
              <a:chExt cx="1212" cy="414"/>
            </a:xfrm>
          </p:grpSpPr>
          <p:sp>
            <p:nvSpPr>
              <p:cNvPr id="64527" name="Freeform 17"/>
              <p:cNvSpPr>
                <a:spLocks/>
              </p:cNvSpPr>
              <p:nvPr/>
            </p:nvSpPr>
            <p:spPr bwMode="auto">
              <a:xfrm flipV="1">
                <a:off x="4044" y="2856"/>
                <a:ext cx="1212" cy="414"/>
              </a:xfrm>
              <a:custGeom>
                <a:avLst/>
                <a:gdLst>
                  <a:gd name="T0" fmla="*/ 0 w 1212"/>
                  <a:gd name="T1" fmla="*/ 0 h 414"/>
                  <a:gd name="T2" fmla="*/ 1212 w 1212"/>
                  <a:gd name="T3" fmla="*/ 246 h 414"/>
                  <a:gd name="T4" fmla="*/ 1212 w 1212"/>
                  <a:gd name="T5" fmla="*/ 414 h 414"/>
                  <a:gd name="T6" fmla="*/ 6 w 1212"/>
                  <a:gd name="T7" fmla="*/ 174 h 414"/>
                  <a:gd name="T8" fmla="*/ 0 w 1212"/>
                  <a:gd name="T9" fmla="*/ 0 h 4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12" h="414">
                    <a:moveTo>
                      <a:pt x="0" y="0"/>
                    </a:moveTo>
                    <a:lnTo>
                      <a:pt x="1212" y="246"/>
                    </a:lnTo>
                    <a:lnTo>
                      <a:pt x="1212" y="414"/>
                    </a:lnTo>
                    <a:lnTo>
                      <a:pt x="6" y="1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17" name="Text Box 19"/>
              <p:cNvSpPr txBox="1">
                <a:spLocks noChangeArrowheads="1"/>
              </p:cNvSpPr>
              <p:nvPr/>
            </p:nvSpPr>
            <p:spPr bwMode="auto">
              <a:xfrm>
                <a:off x="4436" y="2954"/>
                <a:ext cx="41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dirty="0" smtClean="0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ACK</a:t>
                </a:r>
              </a:p>
            </p:txBody>
          </p:sp>
        </p:grpSp>
      </p:grpSp>
      <p:pic>
        <p:nvPicPr>
          <p:cNvPr id="64523" name="Picture 6" descr="underline_b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849313"/>
            <a:ext cx="8228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25</a:t>
            </a:fld>
            <a:endParaRPr lang="en-US" sz="1200" dirty="0">
              <a:latin typeface="Tahoma" charset="0"/>
            </a:endParaRPr>
          </a:p>
        </p:txBody>
      </p:sp>
      <p:sp>
        <p:nvSpPr>
          <p:cNvPr id="2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600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54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54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212725"/>
            <a:ext cx="8370887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Avoiding collisions (more)</a:t>
            </a: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1975" y="1439863"/>
            <a:ext cx="7772400" cy="3611562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i="1" dirty="0">
                <a:solidFill>
                  <a:srgbClr val="C00000"/>
                </a:solidFill>
                <a:latin typeface="Gill Sans MT" charset="0"/>
                <a:cs typeface="+mn-cs"/>
              </a:rPr>
              <a:t>idea:</a:t>
            </a: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  </a:t>
            </a:r>
            <a:r>
              <a:rPr lang="en-US" sz="2400" dirty="0">
                <a:latin typeface="Gill Sans MT" charset="0"/>
                <a:cs typeface="+mn-cs"/>
              </a:rPr>
              <a:t>allow sender to </a:t>
            </a:r>
            <a:r>
              <a:rPr lang="ja-JP" altLang="en-US" sz="2400">
                <a:latin typeface="Gill Sans MT" charset="0"/>
                <a:cs typeface="+mn-cs"/>
              </a:rPr>
              <a:t>“</a:t>
            </a:r>
            <a:r>
              <a:rPr lang="en-US" sz="2400" dirty="0">
                <a:latin typeface="Gill Sans MT" charset="0"/>
                <a:cs typeface="+mn-cs"/>
              </a:rPr>
              <a:t>reserve</a:t>
            </a:r>
            <a:r>
              <a:rPr lang="ja-JP" altLang="en-US" sz="2400">
                <a:latin typeface="Gill Sans MT" charset="0"/>
                <a:cs typeface="+mn-cs"/>
              </a:rPr>
              <a:t>”</a:t>
            </a:r>
            <a:r>
              <a:rPr lang="en-US" sz="2400" dirty="0">
                <a:latin typeface="Gill Sans MT" charset="0"/>
                <a:cs typeface="+mn-cs"/>
              </a:rPr>
              <a:t> channel rather than random access of data frames: avoid  collisions of long  data frames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sender first transmits </a:t>
            </a:r>
            <a:r>
              <a:rPr lang="en-US" sz="2400" i="1" dirty="0">
                <a:latin typeface="Gill Sans MT" charset="0"/>
                <a:cs typeface="+mn-cs"/>
              </a:rPr>
              <a:t>small</a:t>
            </a:r>
            <a:r>
              <a:rPr lang="en-US" sz="2400" dirty="0">
                <a:latin typeface="Gill Sans MT" charset="0"/>
                <a:cs typeface="+mn-cs"/>
              </a:rPr>
              <a:t> request-to-send (RTS) packets to BS using CSMA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RTSs may still collide with each other (but they</a:t>
            </a:r>
            <a:r>
              <a:rPr lang="ja-JP" altLang="en-US" sz="2000">
                <a:latin typeface="Gill Sans MT" charset="0"/>
              </a:rPr>
              <a:t>’</a:t>
            </a:r>
            <a:r>
              <a:rPr lang="en-US" sz="2000" dirty="0">
                <a:latin typeface="Gill Sans MT" charset="0"/>
              </a:rPr>
              <a:t>re short)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BS broadcasts clear-to-send CTS in response to RTS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CTS heard by all nodes</a:t>
            </a:r>
          </a:p>
          <a:p>
            <a:pPr lvl="1">
              <a:lnSpc>
                <a:spcPts val="2000"/>
              </a:lnSpc>
              <a:defRPr/>
            </a:pPr>
            <a:r>
              <a:rPr lang="en-US" sz="2000" dirty="0">
                <a:latin typeface="Gill Sans MT" charset="0"/>
              </a:rPr>
              <a:t>sender transmits data frame</a:t>
            </a:r>
          </a:p>
          <a:p>
            <a:pPr lvl="1">
              <a:lnSpc>
                <a:spcPts val="2000"/>
              </a:lnSpc>
              <a:defRPr/>
            </a:pPr>
            <a:r>
              <a:rPr lang="en-US" sz="2000" dirty="0">
                <a:latin typeface="Gill Sans MT" charset="0"/>
              </a:rPr>
              <a:t>other stations defer transmissions </a:t>
            </a:r>
          </a:p>
          <a:p>
            <a:pPr lvl="1">
              <a:buFont typeface="Wingdings" charset="0"/>
              <a:buNone/>
              <a:defRPr/>
            </a:pPr>
            <a:endParaRPr lang="en-US" sz="2000" dirty="0">
              <a:latin typeface="Gill Sans MT" charset="0"/>
            </a:endParaRPr>
          </a:p>
        </p:txBody>
      </p:sp>
      <p:sp>
        <p:nvSpPr>
          <p:cNvPr id="26630" name="Text Box 4"/>
          <p:cNvSpPr txBox="1">
            <a:spLocks noChangeArrowheads="1"/>
          </p:cNvSpPr>
          <p:nvPr/>
        </p:nvSpPr>
        <p:spPr bwMode="auto">
          <a:xfrm>
            <a:off x="1857375" y="5203825"/>
            <a:ext cx="535622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800" i="1" dirty="0" smtClean="0">
                <a:solidFill>
                  <a:srgbClr val="000099"/>
                </a:solidFill>
                <a:latin typeface="Gill Sans MT" charset="0"/>
                <a:cs typeface="Arial" charset="0"/>
              </a:rPr>
              <a:t>avoid data frame collisions completely </a:t>
            </a:r>
          </a:p>
          <a:p>
            <a:pPr algn="ctr">
              <a:defRPr/>
            </a:pPr>
            <a:r>
              <a:rPr lang="en-US" sz="2800" i="1" dirty="0" smtClean="0">
                <a:solidFill>
                  <a:srgbClr val="000099"/>
                </a:solidFill>
                <a:latin typeface="Gill Sans MT" charset="0"/>
                <a:cs typeface="Arial" charset="0"/>
              </a:rPr>
              <a:t>using small reservation packets!</a:t>
            </a:r>
          </a:p>
        </p:txBody>
      </p:sp>
      <p:sp>
        <p:nvSpPr>
          <p:cNvPr id="26631" name="Rectangle 5"/>
          <p:cNvSpPr>
            <a:spLocks noChangeArrowheads="1"/>
          </p:cNvSpPr>
          <p:nvPr/>
        </p:nvSpPr>
        <p:spPr bwMode="auto">
          <a:xfrm>
            <a:off x="1630363" y="5246688"/>
            <a:ext cx="5853112" cy="91440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66567" name="Picture 18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1008063"/>
            <a:ext cx="63992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26</a:t>
            </a:fld>
            <a:endParaRPr lang="en-US" sz="1200" dirty="0">
              <a:latin typeface="Tahoma" charset="0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509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115888"/>
            <a:ext cx="7772400" cy="941387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latin typeface="Gill Sans MT" charset="0"/>
                <a:cs typeface="+mj-cs"/>
              </a:rPr>
              <a:t>Collision Avoidance: RTS-CTS exchange</a:t>
            </a:r>
          </a:p>
        </p:txBody>
      </p:sp>
      <p:sp>
        <p:nvSpPr>
          <p:cNvPr id="27653" name="Text Box 4"/>
          <p:cNvSpPr txBox="1">
            <a:spLocks noChangeArrowheads="1"/>
          </p:cNvSpPr>
          <p:nvPr/>
        </p:nvSpPr>
        <p:spPr bwMode="auto">
          <a:xfrm>
            <a:off x="3246438" y="746125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endParaRPr lang="en-US" sz="3200" dirty="0" smtClean="0">
              <a:latin typeface="Times New Roman" charset="0"/>
              <a:cs typeface="+mn-cs"/>
            </a:endParaRPr>
          </a:p>
        </p:txBody>
      </p:sp>
      <p:sp>
        <p:nvSpPr>
          <p:cNvPr id="27654" name="Text Box 15"/>
          <p:cNvSpPr txBox="1">
            <a:spLocks noChangeArrowheads="1"/>
          </p:cNvSpPr>
          <p:nvPr/>
        </p:nvSpPr>
        <p:spPr bwMode="auto">
          <a:xfrm>
            <a:off x="4767263" y="1393825"/>
            <a:ext cx="4921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AP</a:t>
            </a:r>
          </a:p>
        </p:txBody>
      </p:sp>
      <p:sp>
        <p:nvSpPr>
          <p:cNvPr id="27655" name="Text Box 41"/>
          <p:cNvSpPr txBox="1">
            <a:spLocks noChangeArrowheads="1"/>
          </p:cNvSpPr>
          <p:nvPr/>
        </p:nvSpPr>
        <p:spPr bwMode="auto">
          <a:xfrm>
            <a:off x="2073275" y="1243013"/>
            <a:ext cx="3508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A</a:t>
            </a:r>
          </a:p>
        </p:txBody>
      </p:sp>
      <p:sp>
        <p:nvSpPr>
          <p:cNvPr id="27656" name="Text Box 42"/>
          <p:cNvSpPr txBox="1">
            <a:spLocks noChangeArrowheads="1"/>
          </p:cNvSpPr>
          <p:nvPr/>
        </p:nvSpPr>
        <p:spPr bwMode="auto">
          <a:xfrm>
            <a:off x="7670800" y="1241425"/>
            <a:ext cx="3381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27657" name="Line 45"/>
          <p:cNvSpPr>
            <a:spLocks noChangeShapeType="1"/>
          </p:cNvSpPr>
          <p:nvPr/>
        </p:nvSpPr>
        <p:spPr bwMode="auto">
          <a:xfrm>
            <a:off x="758825" y="1743075"/>
            <a:ext cx="41275" cy="3938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7658" name="Text Box 46"/>
          <p:cNvSpPr txBox="1">
            <a:spLocks noChangeArrowheads="1"/>
          </p:cNvSpPr>
          <p:nvPr/>
        </p:nvSpPr>
        <p:spPr bwMode="auto">
          <a:xfrm>
            <a:off x="188913" y="5378450"/>
            <a:ext cx="620712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time</a:t>
            </a:r>
          </a:p>
        </p:txBody>
      </p:sp>
      <p:sp>
        <p:nvSpPr>
          <p:cNvPr id="27659" name="Line 44"/>
          <p:cNvSpPr>
            <a:spLocks noChangeShapeType="1"/>
          </p:cNvSpPr>
          <p:nvPr/>
        </p:nvSpPr>
        <p:spPr bwMode="auto">
          <a:xfrm>
            <a:off x="744538" y="1728788"/>
            <a:ext cx="783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356422" name="Group 70"/>
          <p:cNvGrpSpPr>
            <a:grpSpLocks/>
          </p:cNvGrpSpPr>
          <p:nvPr/>
        </p:nvGrpSpPr>
        <p:grpSpPr bwMode="auto">
          <a:xfrm>
            <a:off x="1801813" y="1857375"/>
            <a:ext cx="6611937" cy="855663"/>
            <a:chOff x="1135" y="1170"/>
            <a:chExt cx="4165" cy="539"/>
          </a:xfrm>
        </p:grpSpPr>
        <p:grpSp>
          <p:nvGrpSpPr>
            <p:cNvPr id="68650" name="Group 9"/>
            <p:cNvGrpSpPr>
              <a:grpSpLocks/>
            </p:cNvGrpSpPr>
            <p:nvPr/>
          </p:nvGrpSpPr>
          <p:grpSpPr bwMode="auto">
            <a:xfrm>
              <a:off x="1135" y="1194"/>
              <a:ext cx="4163" cy="515"/>
              <a:chOff x="594" y="1184"/>
              <a:chExt cx="4163" cy="515"/>
            </a:xfrm>
          </p:grpSpPr>
          <p:sp>
            <p:nvSpPr>
              <p:cNvPr id="68653" name="Freeform 7"/>
              <p:cNvSpPr>
                <a:spLocks/>
              </p:cNvSpPr>
              <p:nvPr/>
            </p:nvSpPr>
            <p:spPr bwMode="auto">
              <a:xfrm>
                <a:off x="594" y="1238"/>
                <a:ext cx="3642" cy="461"/>
              </a:xfrm>
              <a:custGeom>
                <a:avLst/>
                <a:gdLst>
                  <a:gd name="T0" fmla="*/ 1 w 2996"/>
                  <a:gd name="T1" fmla="*/ 0 h 461"/>
                  <a:gd name="T2" fmla="*/ 9668 w 2996"/>
                  <a:gd name="T3" fmla="*/ 298 h 461"/>
                  <a:gd name="T4" fmla="*/ 9668 w 2996"/>
                  <a:gd name="T5" fmla="*/ 461 h 461"/>
                  <a:gd name="T6" fmla="*/ 0 w 2996"/>
                  <a:gd name="T7" fmla="*/ 160 h 461"/>
                  <a:gd name="T8" fmla="*/ 1 w 2996"/>
                  <a:gd name="T9" fmla="*/ 0 h 4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96" h="461">
                    <a:moveTo>
                      <a:pt x="1" y="0"/>
                    </a:moveTo>
                    <a:lnTo>
                      <a:pt x="2996" y="298"/>
                    </a:lnTo>
                    <a:lnTo>
                      <a:pt x="2996" y="461"/>
                    </a:lnTo>
                    <a:lnTo>
                      <a:pt x="0" y="160"/>
                    </a:lnTo>
                    <a:lnTo>
                      <a:pt x="1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68654" name="Freeform 8"/>
              <p:cNvSpPr>
                <a:spLocks/>
              </p:cNvSpPr>
              <p:nvPr/>
            </p:nvSpPr>
            <p:spPr bwMode="auto">
              <a:xfrm flipH="1">
                <a:off x="1115" y="1184"/>
                <a:ext cx="3642" cy="461"/>
              </a:xfrm>
              <a:custGeom>
                <a:avLst/>
                <a:gdLst>
                  <a:gd name="T0" fmla="*/ 1 w 2996"/>
                  <a:gd name="T1" fmla="*/ 0 h 461"/>
                  <a:gd name="T2" fmla="*/ 9668 w 2996"/>
                  <a:gd name="T3" fmla="*/ 298 h 461"/>
                  <a:gd name="T4" fmla="*/ 9668 w 2996"/>
                  <a:gd name="T5" fmla="*/ 461 h 461"/>
                  <a:gd name="T6" fmla="*/ 0 w 2996"/>
                  <a:gd name="T7" fmla="*/ 160 h 461"/>
                  <a:gd name="T8" fmla="*/ 1 w 2996"/>
                  <a:gd name="T9" fmla="*/ 0 h 4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96" h="461">
                    <a:moveTo>
                      <a:pt x="1" y="0"/>
                    </a:moveTo>
                    <a:lnTo>
                      <a:pt x="2996" y="298"/>
                    </a:lnTo>
                    <a:lnTo>
                      <a:pt x="2996" y="461"/>
                    </a:lnTo>
                    <a:lnTo>
                      <a:pt x="0" y="160"/>
                    </a:lnTo>
                    <a:lnTo>
                      <a:pt x="1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rgbClr val="FFFFFF">
                      <a:alpha val="6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sp>
          <p:nvSpPr>
            <p:cNvPr id="27691" name="Text Box 51"/>
            <p:cNvSpPr txBox="1">
              <a:spLocks noChangeArrowheads="1"/>
            </p:cNvSpPr>
            <p:nvPr/>
          </p:nvSpPr>
          <p:spPr bwMode="auto">
            <a:xfrm rot="356404">
              <a:off x="1544" y="1279"/>
              <a:ext cx="61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RTS(A)</a:t>
              </a:r>
            </a:p>
          </p:txBody>
        </p:sp>
        <p:sp>
          <p:nvSpPr>
            <p:cNvPr id="27692" name="Text Box 52"/>
            <p:cNvSpPr txBox="1">
              <a:spLocks noChangeArrowheads="1"/>
            </p:cNvSpPr>
            <p:nvPr/>
          </p:nvSpPr>
          <p:spPr bwMode="auto">
            <a:xfrm rot="-354180">
              <a:off x="4699" y="1170"/>
              <a:ext cx="60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RTS(B)</a:t>
              </a:r>
            </a:p>
          </p:txBody>
        </p:sp>
      </p:grpSp>
      <p:grpSp>
        <p:nvGrpSpPr>
          <p:cNvPr id="356420" name="Group 68"/>
          <p:cNvGrpSpPr>
            <a:grpSpLocks/>
          </p:cNvGrpSpPr>
          <p:nvPr/>
        </p:nvGrpSpPr>
        <p:grpSpPr bwMode="auto">
          <a:xfrm>
            <a:off x="1800225" y="2693988"/>
            <a:ext cx="6472238" cy="1174750"/>
            <a:chOff x="1134" y="1697"/>
            <a:chExt cx="4077" cy="740"/>
          </a:xfrm>
        </p:grpSpPr>
        <p:sp>
          <p:nvSpPr>
            <p:cNvPr id="68644" name="Freeform 48"/>
            <p:cNvSpPr>
              <a:spLocks/>
            </p:cNvSpPr>
            <p:nvPr/>
          </p:nvSpPr>
          <p:spPr bwMode="auto">
            <a:xfrm>
              <a:off x="1134" y="1697"/>
              <a:ext cx="3642" cy="461"/>
            </a:xfrm>
            <a:custGeom>
              <a:avLst/>
              <a:gdLst>
                <a:gd name="T0" fmla="*/ 1 w 2996"/>
                <a:gd name="T1" fmla="*/ 0 h 461"/>
                <a:gd name="T2" fmla="*/ 9668 w 2996"/>
                <a:gd name="T3" fmla="*/ 298 h 461"/>
                <a:gd name="T4" fmla="*/ 9668 w 2996"/>
                <a:gd name="T5" fmla="*/ 461 h 461"/>
                <a:gd name="T6" fmla="*/ 0 w 2996"/>
                <a:gd name="T7" fmla="*/ 160 h 461"/>
                <a:gd name="T8" fmla="*/ 1 w 2996"/>
                <a:gd name="T9" fmla="*/ 0 h 4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96" h="461">
                  <a:moveTo>
                    <a:pt x="1" y="0"/>
                  </a:moveTo>
                  <a:lnTo>
                    <a:pt x="2996" y="298"/>
                  </a:lnTo>
                  <a:lnTo>
                    <a:pt x="2996" y="461"/>
                  </a:lnTo>
                  <a:lnTo>
                    <a:pt x="0" y="160"/>
                  </a:lnTo>
                  <a:lnTo>
                    <a:pt x="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27685" name="Text Box 54"/>
            <p:cNvSpPr txBox="1">
              <a:spLocks noChangeArrowheads="1"/>
            </p:cNvSpPr>
            <p:nvPr/>
          </p:nvSpPr>
          <p:spPr bwMode="auto">
            <a:xfrm rot="356404">
              <a:off x="1551" y="1738"/>
              <a:ext cx="61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RTS(A)</a:t>
              </a:r>
            </a:p>
          </p:txBody>
        </p:sp>
        <p:sp>
          <p:nvSpPr>
            <p:cNvPr id="68646" name="Freeform 56"/>
            <p:cNvSpPr>
              <a:spLocks/>
            </p:cNvSpPr>
            <p:nvPr/>
          </p:nvSpPr>
          <p:spPr bwMode="auto">
            <a:xfrm>
              <a:off x="2951" y="2082"/>
              <a:ext cx="2260" cy="355"/>
            </a:xfrm>
            <a:custGeom>
              <a:avLst/>
              <a:gdLst>
                <a:gd name="T0" fmla="*/ 0 w 2260"/>
                <a:gd name="T1" fmla="*/ 0 h 355"/>
                <a:gd name="T2" fmla="*/ 2260 w 2260"/>
                <a:gd name="T3" fmla="*/ 186 h 355"/>
                <a:gd name="T4" fmla="*/ 2260 w 2260"/>
                <a:gd name="T5" fmla="*/ 355 h 355"/>
                <a:gd name="T6" fmla="*/ 0 w 2260"/>
                <a:gd name="T7" fmla="*/ 151 h 355"/>
                <a:gd name="T8" fmla="*/ 0 w 2260"/>
                <a:gd name="T9" fmla="*/ 0 h 3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60" h="355">
                  <a:moveTo>
                    <a:pt x="0" y="0"/>
                  </a:moveTo>
                  <a:lnTo>
                    <a:pt x="2260" y="186"/>
                  </a:lnTo>
                  <a:lnTo>
                    <a:pt x="2260" y="355"/>
                  </a:lnTo>
                  <a:lnTo>
                    <a:pt x="0" y="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68647" name="Freeform 57"/>
            <p:cNvSpPr>
              <a:spLocks/>
            </p:cNvSpPr>
            <p:nvPr/>
          </p:nvSpPr>
          <p:spPr bwMode="auto">
            <a:xfrm>
              <a:off x="1134" y="2081"/>
              <a:ext cx="1860" cy="347"/>
            </a:xfrm>
            <a:custGeom>
              <a:avLst/>
              <a:gdLst>
                <a:gd name="T0" fmla="*/ 1860 w 1860"/>
                <a:gd name="T1" fmla="*/ 0 h 347"/>
                <a:gd name="T2" fmla="*/ 0 w 1860"/>
                <a:gd name="T3" fmla="*/ 179 h 347"/>
                <a:gd name="T4" fmla="*/ 0 w 1860"/>
                <a:gd name="T5" fmla="*/ 347 h 347"/>
                <a:gd name="T6" fmla="*/ 1860 w 1860"/>
                <a:gd name="T7" fmla="*/ 151 h 347"/>
                <a:gd name="T8" fmla="*/ 1860 w 1860"/>
                <a:gd name="T9" fmla="*/ 0 h 3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60" h="347">
                  <a:moveTo>
                    <a:pt x="1860" y="0"/>
                  </a:moveTo>
                  <a:lnTo>
                    <a:pt x="0" y="179"/>
                  </a:lnTo>
                  <a:lnTo>
                    <a:pt x="0" y="347"/>
                  </a:lnTo>
                  <a:lnTo>
                    <a:pt x="1860" y="151"/>
                  </a:lnTo>
                  <a:lnTo>
                    <a:pt x="1860" y="0"/>
                  </a:ln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27688" name="Text Box 58"/>
            <p:cNvSpPr txBox="1">
              <a:spLocks noChangeArrowheads="1"/>
            </p:cNvSpPr>
            <p:nvPr/>
          </p:nvSpPr>
          <p:spPr bwMode="auto">
            <a:xfrm rot="-379204">
              <a:off x="1584" y="2157"/>
              <a:ext cx="6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CTS(A)</a:t>
              </a:r>
            </a:p>
          </p:txBody>
        </p:sp>
        <p:sp>
          <p:nvSpPr>
            <p:cNvPr id="27689" name="Text Box 59"/>
            <p:cNvSpPr txBox="1">
              <a:spLocks noChangeArrowheads="1"/>
            </p:cNvSpPr>
            <p:nvPr/>
          </p:nvSpPr>
          <p:spPr bwMode="auto">
            <a:xfrm rot="276164">
              <a:off x="3816" y="2147"/>
              <a:ext cx="6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CTS(A)</a:t>
              </a:r>
            </a:p>
          </p:txBody>
        </p:sp>
      </p:grpSp>
      <p:grpSp>
        <p:nvGrpSpPr>
          <p:cNvPr id="356421" name="Group 69"/>
          <p:cNvGrpSpPr>
            <a:grpSpLocks/>
          </p:cNvGrpSpPr>
          <p:nvPr/>
        </p:nvGrpSpPr>
        <p:grpSpPr bwMode="auto">
          <a:xfrm>
            <a:off x="1825625" y="3956050"/>
            <a:ext cx="6472238" cy="2174875"/>
            <a:chOff x="1150" y="2492"/>
            <a:chExt cx="4077" cy="1370"/>
          </a:xfrm>
        </p:grpSpPr>
        <p:sp>
          <p:nvSpPr>
            <p:cNvPr id="68638" name="Freeform 60"/>
            <p:cNvSpPr>
              <a:spLocks/>
            </p:cNvSpPr>
            <p:nvPr/>
          </p:nvSpPr>
          <p:spPr bwMode="auto">
            <a:xfrm>
              <a:off x="1150" y="2492"/>
              <a:ext cx="3652" cy="1134"/>
            </a:xfrm>
            <a:custGeom>
              <a:avLst/>
              <a:gdLst>
                <a:gd name="T0" fmla="*/ 0 w 3652"/>
                <a:gd name="T1" fmla="*/ 0 h 1134"/>
                <a:gd name="T2" fmla="*/ 3652 w 3652"/>
                <a:gd name="T3" fmla="*/ 318 h 1134"/>
                <a:gd name="T4" fmla="*/ 3652 w 3652"/>
                <a:gd name="T5" fmla="*/ 1134 h 1134"/>
                <a:gd name="T6" fmla="*/ 1 w 3652"/>
                <a:gd name="T7" fmla="*/ 787 h 1134"/>
                <a:gd name="T8" fmla="*/ 0 w 3652"/>
                <a:gd name="T9" fmla="*/ 0 h 11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652" h="1134">
                  <a:moveTo>
                    <a:pt x="0" y="0"/>
                  </a:moveTo>
                  <a:lnTo>
                    <a:pt x="3652" y="318"/>
                  </a:lnTo>
                  <a:lnTo>
                    <a:pt x="3652" y="1134"/>
                  </a:lnTo>
                  <a:lnTo>
                    <a:pt x="1" y="78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27679" name="Text Box 61"/>
            <p:cNvSpPr txBox="1">
              <a:spLocks noChangeArrowheads="1"/>
            </p:cNvSpPr>
            <p:nvPr/>
          </p:nvSpPr>
          <p:spPr bwMode="auto">
            <a:xfrm>
              <a:off x="1594" y="2814"/>
              <a:ext cx="113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DATA (A)</a:t>
              </a:r>
            </a:p>
          </p:txBody>
        </p:sp>
        <p:sp>
          <p:nvSpPr>
            <p:cNvPr id="68640" name="Freeform 62"/>
            <p:cNvSpPr>
              <a:spLocks/>
            </p:cNvSpPr>
            <p:nvPr/>
          </p:nvSpPr>
          <p:spPr bwMode="auto">
            <a:xfrm>
              <a:off x="2967" y="3507"/>
              <a:ext cx="2260" cy="355"/>
            </a:xfrm>
            <a:custGeom>
              <a:avLst/>
              <a:gdLst>
                <a:gd name="T0" fmla="*/ 0 w 2260"/>
                <a:gd name="T1" fmla="*/ 0 h 355"/>
                <a:gd name="T2" fmla="*/ 2260 w 2260"/>
                <a:gd name="T3" fmla="*/ 186 h 355"/>
                <a:gd name="T4" fmla="*/ 2260 w 2260"/>
                <a:gd name="T5" fmla="*/ 355 h 355"/>
                <a:gd name="T6" fmla="*/ 0 w 2260"/>
                <a:gd name="T7" fmla="*/ 151 h 355"/>
                <a:gd name="T8" fmla="*/ 0 w 2260"/>
                <a:gd name="T9" fmla="*/ 0 h 3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60" h="355">
                  <a:moveTo>
                    <a:pt x="0" y="0"/>
                  </a:moveTo>
                  <a:lnTo>
                    <a:pt x="2260" y="186"/>
                  </a:lnTo>
                  <a:lnTo>
                    <a:pt x="2260" y="355"/>
                  </a:lnTo>
                  <a:lnTo>
                    <a:pt x="0" y="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68641" name="Freeform 63"/>
            <p:cNvSpPr>
              <a:spLocks/>
            </p:cNvSpPr>
            <p:nvPr/>
          </p:nvSpPr>
          <p:spPr bwMode="auto">
            <a:xfrm>
              <a:off x="1150" y="3506"/>
              <a:ext cx="1860" cy="347"/>
            </a:xfrm>
            <a:custGeom>
              <a:avLst/>
              <a:gdLst>
                <a:gd name="T0" fmla="*/ 1860 w 1860"/>
                <a:gd name="T1" fmla="*/ 0 h 347"/>
                <a:gd name="T2" fmla="*/ 0 w 1860"/>
                <a:gd name="T3" fmla="*/ 179 h 347"/>
                <a:gd name="T4" fmla="*/ 0 w 1860"/>
                <a:gd name="T5" fmla="*/ 347 h 347"/>
                <a:gd name="T6" fmla="*/ 1860 w 1860"/>
                <a:gd name="T7" fmla="*/ 151 h 347"/>
                <a:gd name="T8" fmla="*/ 1860 w 1860"/>
                <a:gd name="T9" fmla="*/ 0 h 3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60" h="347">
                  <a:moveTo>
                    <a:pt x="1860" y="0"/>
                  </a:moveTo>
                  <a:lnTo>
                    <a:pt x="0" y="179"/>
                  </a:lnTo>
                  <a:lnTo>
                    <a:pt x="0" y="347"/>
                  </a:lnTo>
                  <a:lnTo>
                    <a:pt x="1860" y="151"/>
                  </a:lnTo>
                  <a:lnTo>
                    <a:pt x="1860" y="0"/>
                  </a:lnTo>
                  <a:close/>
                </a:path>
              </a:pathLst>
            </a:custGeom>
            <a:solidFill>
              <a:srgbClr val="FF99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sp>
          <p:nvSpPr>
            <p:cNvPr id="27682" name="Text Box 64"/>
            <p:cNvSpPr txBox="1">
              <a:spLocks noChangeArrowheads="1"/>
            </p:cNvSpPr>
            <p:nvPr/>
          </p:nvSpPr>
          <p:spPr bwMode="auto">
            <a:xfrm rot="-379204">
              <a:off x="1600" y="3582"/>
              <a:ext cx="60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ACK(A)</a:t>
              </a:r>
            </a:p>
          </p:txBody>
        </p:sp>
        <p:sp>
          <p:nvSpPr>
            <p:cNvPr id="27683" name="Text Box 65"/>
            <p:cNvSpPr txBox="1">
              <a:spLocks noChangeArrowheads="1"/>
            </p:cNvSpPr>
            <p:nvPr/>
          </p:nvSpPr>
          <p:spPr bwMode="auto">
            <a:xfrm rot="276164">
              <a:off x="3832" y="3572"/>
              <a:ext cx="60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ACK(A)</a:t>
              </a:r>
            </a:p>
          </p:txBody>
        </p:sp>
      </p:grpSp>
      <p:grpSp>
        <p:nvGrpSpPr>
          <p:cNvPr id="356418" name="Group 66"/>
          <p:cNvGrpSpPr>
            <a:grpSpLocks/>
          </p:cNvGrpSpPr>
          <p:nvPr/>
        </p:nvGrpSpPr>
        <p:grpSpPr bwMode="auto">
          <a:xfrm>
            <a:off x="4418013" y="2046288"/>
            <a:ext cx="3109912" cy="715962"/>
            <a:chOff x="2596" y="1330"/>
            <a:chExt cx="1959" cy="451"/>
          </a:xfrm>
        </p:grpSpPr>
        <p:sp>
          <p:nvSpPr>
            <p:cNvPr id="27676" name="AutoShape 10"/>
            <p:cNvSpPr>
              <a:spLocks noChangeArrowheads="1"/>
            </p:cNvSpPr>
            <p:nvPr/>
          </p:nvSpPr>
          <p:spPr bwMode="auto">
            <a:xfrm>
              <a:off x="2596" y="1330"/>
              <a:ext cx="683" cy="293"/>
            </a:xfrm>
            <a:prstGeom prst="irregularSeal1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27677" name="Text Box 11"/>
            <p:cNvSpPr txBox="1">
              <a:spLocks noChangeArrowheads="1"/>
            </p:cNvSpPr>
            <p:nvPr/>
          </p:nvSpPr>
          <p:spPr bwMode="auto">
            <a:xfrm>
              <a:off x="2778" y="1550"/>
              <a:ext cx="177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reservation collision</a:t>
              </a:r>
            </a:p>
          </p:txBody>
        </p:sp>
      </p:grp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8015288" y="3671888"/>
            <a:ext cx="711200" cy="2424112"/>
            <a:chOff x="8015288" y="3671888"/>
            <a:chExt cx="711200" cy="2424112"/>
          </a:xfrm>
        </p:grpSpPr>
        <p:sp>
          <p:nvSpPr>
            <p:cNvPr id="27664" name="Line 71"/>
            <p:cNvSpPr>
              <a:spLocks noChangeShapeType="1"/>
            </p:cNvSpPr>
            <p:nvPr/>
          </p:nvSpPr>
          <p:spPr bwMode="auto">
            <a:xfrm>
              <a:off x="8428038" y="3671888"/>
              <a:ext cx="0" cy="24241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7665" name="Text Box 72"/>
            <p:cNvSpPr txBox="1">
              <a:spLocks noChangeArrowheads="1"/>
            </p:cNvSpPr>
            <p:nvPr/>
          </p:nvSpPr>
          <p:spPr bwMode="auto">
            <a:xfrm>
              <a:off x="8015288" y="4689475"/>
              <a:ext cx="711200" cy="3698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defer</a:t>
              </a:r>
            </a:p>
          </p:txBody>
        </p:sp>
      </p:grpSp>
      <p:grpSp>
        <p:nvGrpSpPr>
          <p:cNvPr id="68624" name="Group 361"/>
          <p:cNvGrpSpPr>
            <a:grpSpLocks/>
          </p:cNvGrpSpPr>
          <p:nvPr/>
        </p:nvGrpSpPr>
        <p:grpSpPr bwMode="auto">
          <a:xfrm>
            <a:off x="4327525" y="1117600"/>
            <a:ext cx="650875" cy="561975"/>
            <a:chOff x="2967" y="478"/>
            <a:chExt cx="788" cy="625"/>
          </a:xfrm>
        </p:grpSpPr>
        <p:pic>
          <p:nvPicPr>
            <p:cNvPr id="68632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33" name="Picture 360" descr="antenna_radiation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8625" name="Group 356"/>
          <p:cNvGrpSpPr>
            <a:grpSpLocks/>
          </p:cNvGrpSpPr>
          <p:nvPr/>
        </p:nvGrpSpPr>
        <p:grpSpPr bwMode="auto">
          <a:xfrm>
            <a:off x="1514475" y="1057275"/>
            <a:ext cx="609600" cy="598488"/>
            <a:chOff x="313" y="1497"/>
            <a:chExt cx="1152" cy="1014"/>
          </a:xfrm>
        </p:grpSpPr>
        <p:pic>
          <p:nvPicPr>
            <p:cNvPr id="68630" name="Picture 354" descr="laptop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31" name="Picture 355" descr="antenna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8626" name="Group 356"/>
          <p:cNvGrpSpPr>
            <a:grpSpLocks/>
          </p:cNvGrpSpPr>
          <p:nvPr/>
        </p:nvGrpSpPr>
        <p:grpSpPr bwMode="auto">
          <a:xfrm>
            <a:off x="7966075" y="1087438"/>
            <a:ext cx="609600" cy="598487"/>
            <a:chOff x="313" y="1497"/>
            <a:chExt cx="1152" cy="1014"/>
          </a:xfrm>
        </p:grpSpPr>
        <p:pic>
          <p:nvPicPr>
            <p:cNvPr id="68628" name="Picture 354" descr="laptop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29" name="Picture 355" descr="antenna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8627" name="Picture 17" descr="underline_base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746125"/>
            <a:ext cx="68564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27</a:t>
            </a:fld>
            <a:endParaRPr lang="en-US" sz="1200" dirty="0">
              <a:latin typeface="Tahoma" charset="0"/>
            </a:endParaRPr>
          </a:p>
        </p:txBody>
      </p:sp>
      <p:sp>
        <p:nvSpPr>
          <p:cNvPr id="4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629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56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5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35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35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9" name="Group 2"/>
          <p:cNvGrpSpPr>
            <a:grpSpLocks/>
          </p:cNvGrpSpPr>
          <p:nvPr/>
        </p:nvGrpSpPr>
        <p:grpSpPr bwMode="auto">
          <a:xfrm>
            <a:off x="288925" y="1812925"/>
            <a:ext cx="8077200" cy="985838"/>
            <a:chOff x="240" y="887"/>
            <a:chExt cx="5088" cy="621"/>
          </a:xfrm>
        </p:grpSpPr>
        <p:sp>
          <p:nvSpPr>
            <p:cNvPr id="28687" name="Rectangle 3"/>
            <p:cNvSpPr>
              <a:spLocks noChangeArrowheads="1"/>
            </p:cNvSpPr>
            <p:nvPr/>
          </p:nvSpPr>
          <p:spPr bwMode="auto">
            <a:xfrm>
              <a:off x="240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frame</a:t>
              </a:r>
            </a:p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control</a:t>
              </a:r>
            </a:p>
          </p:txBody>
        </p:sp>
        <p:sp>
          <p:nvSpPr>
            <p:cNvPr id="28688" name="Rectangle 4"/>
            <p:cNvSpPr>
              <a:spLocks noChangeArrowheads="1"/>
            </p:cNvSpPr>
            <p:nvPr/>
          </p:nvSpPr>
          <p:spPr bwMode="auto">
            <a:xfrm>
              <a:off x="768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duration</a:t>
              </a:r>
            </a:p>
          </p:txBody>
        </p:sp>
        <p:sp>
          <p:nvSpPr>
            <p:cNvPr id="28689" name="Rectangle 5"/>
            <p:cNvSpPr>
              <a:spLocks noChangeArrowheads="1"/>
            </p:cNvSpPr>
            <p:nvPr/>
          </p:nvSpPr>
          <p:spPr bwMode="auto">
            <a:xfrm>
              <a:off x="1296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address</a:t>
              </a:r>
            </a:p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1</a:t>
              </a:r>
            </a:p>
          </p:txBody>
        </p:sp>
        <p:sp>
          <p:nvSpPr>
            <p:cNvPr id="28690" name="Rectangle 6"/>
            <p:cNvSpPr>
              <a:spLocks noChangeArrowheads="1"/>
            </p:cNvSpPr>
            <p:nvPr/>
          </p:nvSpPr>
          <p:spPr bwMode="auto">
            <a:xfrm>
              <a:off x="1824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address</a:t>
              </a:r>
            </a:p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2</a:t>
              </a:r>
            </a:p>
          </p:txBody>
        </p:sp>
        <p:sp>
          <p:nvSpPr>
            <p:cNvPr id="28691" name="Rectangle 7"/>
            <p:cNvSpPr>
              <a:spLocks noChangeArrowheads="1"/>
            </p:cNvSpPr>
            <p:nvPr/>
          </p:nvSpPr>
          <p:spPr bwMode="auto">
            <a:xfrm>
              <a:off x="3408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address</a:t>
              </a:r>
            </a:p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4</a:t>
              </a:r>
            </a:p>
          </p:txBody>
        </p:sp>
        <p:sp>
          <p:nvSpPr>
            <p:cNvPr id="28692" name="Rectangle 8"/>
            <p:cNvSpPr>
              <a:spLocks noChangeArrowheads="1"/>
            </p:cNvSpPr>
            <p:nvPr/>
          </p:nvSpPr>
          <p:spPr bwMode="auto">
            <a:xfrm>
              <a:off x="2352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address</a:t>
              </a:r>
            </a:p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3</a:t>
              </a:r>
            </a:p>
          </p:txBody>
        </p:sp>
        <p:sp>
          <p:nvSpPr>
            <p:cNvPr id="28693" name="Rectangle 9"/>
            <p:cNvSpPr>
              <a:spLocks noChangeArrowheads="1"/>
            </p:cNvSpPr>
            <p:nvPr/>
          </p:nvSpPr>
          <p:spPr bwMode="auto">
            <a:xfrm>
              <a:off x="2880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1600" dirty="0">
                <a:latin typeface="Arial" charset="0"/>
                <a:cs typeface="+mn-cs"/>
              </a:endParaRPr>
            </a:p>
          </p:txBody>
        </p:sp>
        <p:sp>
          <p:nvSpPr>
            <p:cNvPr id="28694" name="Rectangle 10"/>
            <p:cNvSpPr>
              <a:spLocks noChangeArrowheads="1"/>
            </p:cNvSpPr>
            <p:nvPr/>
          </p:nvSpPr>
          <p:spPr bwMode="auto">
            <a:xfrm>
              <a:off x="3936" y="1104"/>
              <a:ext cx="864" cy="38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payload</a:t>
              </a:r>
            </a:p>
          </p:txBody>
        </p:sp>
        <p:sp>
          <p:nvSpPr>
            <p:cNvPr id="28695" name="Rectangle 11"/>
            <p:cNvSpPr>
              <a:spLocks noChangeArrowheads="1"/>
            </p:cNvSpPr>
            <p:nvPr/>
          </p:nvSpPr>
          <p:spPr bwMode="auto">
            <a:xfrm>
              <a:off x="4800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CRC</a:t>
              </a:r>
            </a:p>
          </p:txBody>
        </p:sp>
        <p:sp>
          <p:nvSpPr>
            <p:cNvPr id="28696" name="Text Box 12"/>
            <p:cNvSpPr txBox="1">
              <a:spLocks noChangeArrowheads="1"/>
            </p:cNvSpPr>
            <p:nvPr/>
          </p:nvSpPr>
          <p:spPr bwMode="auto">
            <a:xfrm>
              <a:off x="480" y="91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2</a:t>
              </a:r>
            </a:p>
          </p:txBody>
        </p:sp>
        <p:sp>
          <p:nvSpPr>
            <p:cNvPr id="28697" name="Text Box 13"/>
            <p:cNvSpPr txBox="1">
              <a:spLocks noChangeArrowheads="1"/>
            </p:cNvSpPr>
            <p:nvPr/>
          </p:nvSpPr>
          <p:spPr bwMode="auto">
            <a:xfrm>
              <a:off x="960" y="91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2</a:t>
              </a:r>
            </a:p>
          </p:txBody>
        </p:sp>
        <p:sp>
          <p:nvSpPr>
            <p:cNvPr id="28698" name="Text Box 14"/>
            <p:cNvSpPr txBox="1">
              <a:spLocks noChangeArrowheads="1"/>
            </p:cNvSpPr>
            <p:nvPr/>
          </p:nvSpPr>
          <p:spPr bwMode="auto">
            <a:xfrm>
              <a:off x="1536" y="91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6</a:t>
              </a:r>
            </a:p>
          </p:txBody>
        </p:sp>
        <p:sp>
          <p:nvSpPr>
            <p:cNvPr id="28699" name="Text Box 15"/>
            <p:cNvSpPr txBox="1">
              <a:spLocks noChangeArrowheads="1"/>
            </p:cNvSpPr>
            <p:nvPr/>
          </p:nvSpPr>
          <p:spPr bwMode="auto">
            <a:xfrm>
              <a:off x="2016" y="91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6</a:t>
              </a:r>
            </a:p>
          </p:txBody>
        </p:sp>
        <p:sp>
          <p:nvSpPr>
            <p:cNvPr id="28700" name="Text Box 16"/>
            <p:cNvSpPr txBox="1">
              <a:spLocks noChangeArrowheads="1"/>
            </p:cNvSpPr>
            <p:nvPr/>
          </p:nvSpPr>
          <p:spPr bwMode="auto">
            <a:xfrm>
              <a:off x="2544" y="91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6</a:t>
              </a:r>
            </a:p>
          </p:txBody>
        </p:sp>
        <p:sp>
          <p:nvSpPr>
            <p:cNvPr id="28701" name="Text Box 17"/>
            <p:cNvSpPr txBox="1">
              <a:spLocks noChangeArrowheads="1"/>
            </p:cNvSpPr>
            <p:nvPr/>
          </p:nvSpPr>
          <p:spPr bwMode="auto">
            <a:xfrm>
              <a:off x="3072" y="91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2</a:t>
              </a:r>
            </a:p>
          </p:txBody>
        </p:sp>
        <p:sp>
          <p:nvSpPr>
            <p:cNvPr id="28702" name="Text Box 18"/>
            <p:cNvSpPr txBox="1">
              <a:spLocks noChangeArrowheads="1"/>
            </p:cNvSpPr>
            <p:nvPr/>
          </p:nvSpPr>
          <p:spPr bwMode="auto">
            <a:xfrm>
              <a:off x="3638" y="887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6</a:t>
              </a:r>
            </a:p>
          </p:txBody>
        </p:sp>
        <p:sp>
          <p:nvSpPr>
            <p:cNvPr id="28703" name="Text Box 19"/>
            <p:cNvSpPr txBox="1">
              <a:spLocks noChangeArrowheads="1"/>
            </p:cNvSpPr>
            <p:nvPr/>
          </p:nvSpPr>
          <p:spPr bwMode="auto">
            <a:xfrm>
              <a:off x="4032" y="912"/>
              <a:ext cx="6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0 - 2312</a:t>
              </a:r>
            </a:p>
          </p:txBody>
        </p:sp>
        <p:sp>
          <p:nvSpPr>
            <p:cNvPr id="28704" name="Text Box 20"/>
            <p:cNvSpPr txBox="1">
              <a:spLocks noChangeArrowheads="1"/>
            </p:cNvSpPr>
            <p:nvPr/>
          </p:nvSpPr>
          <p:spPr bwMode="auto">
            <a:xfrm>
              <a:off x="4982" y="887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4</a:t>
              </a:r>
            </a:p>
          </p:txBody>
        </p:sp>
        <p:sp>
          <p:nvSpPr>
            <p:cNvPr id="28705" name="Text Box 21"/>
            <p:cNvSpPr txBox="1">
              <a:spLocks noChangeArrowheads="1"/>
            </p:cNvSpPr>
            <p:nvPr/>
          </p:nvSpPr>
          <p:spPr bwMode="auto">
            <a:xfrm>
              <a:off x="2918" y="1142"/>
              <a:ext cx="500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600" dirty="0" smtClean="0">
                  <a:latin typeface="Arial" charset="0"/>
                  <a:cs typeface="+mn-cs"/>
                </a:rPr>
                <a:t>seq</a:t>
              </a:r>
            </a:p>
            <a:p>
              <a:pPr algn="ctr" eaLnBrk="1" hangingPunct="1">
                <a:defRPr/>
              </a:pPr>
              <a:r>
                <a:rPr lang="en-US" sz="1600" dirty="0" smtClean="0">
                  <a:latin typeface="Arial" charset="0"/>
                  <a:cs typeface="+mn-cs"/>
                </a:rPr>
                <a:t>control</a:t>
              </a:r>
            </a:p>
          </p:txBody>
        </p:sp>
      </p:grpSp>
      <p:sp>
        <p:nvSpPr>
          <p:cNvPr id="28677" name="Rectangle 49"/>
          <p:cNvSpPr>
            <a:spLocks noGrp="1" noChangeArrowheads="1"/>
          </p:cNvSpPr>
          <p:nvPr>
            <p:ph type="title"/>
          </p:nvPr>
        </p:nvSpPr>
        <p:spPr>
          <a:xfrm>
            <a:off x="533400" y="157163"/>
            <a:ext cx="6405563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802.11 frame: addressing</a:t>
            </a:r>
          </a:p>
        </p:txBody>
      </p:sp>
      <p:sp>
        <p:nvSpPr>
          <p:cNvPr id="28678" name="Text Box 52"/>
          <p:cNvSpPr txBox="1">
            <a:spLocks noChangeArrowheads="1"/>
          </p:cNvSpPr>
          <p:nvPr/>
        </p:nvSpPr>
        <p:spPr bwMode="auto">
          <a:xfrm>
            <a:off x="823913" y="4719638"/>
            <a:ext cx="2735262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C00000"/>
                </a:solidFill>
                <a:latin typeface="Gill Sans MT" charset="0"/>
                <a:cs typeface="+mn-cs"/>
              </a:rPr>
              <a:t>Address 2: </a:t>
            </a:r>
            <a:r>
              <a:rPr lang="en-US" sz="2000" dirty="0" smtClean="0">
                <a:latin typeface="Gill Sans MT" charset="0"/>
                <a:cs typeface="+mn-cs"/>
              </a:rPr>
              <a:t>MAC address</a:t>
            </a:r>
          </a:p>
          <a:p>
            <a:pPr>
              <a:defRPr/>
            </a:pPr>
            <a:r>
              <a:rPr lang="en-US" sz="2000" dirty="0" smtClean="0">
                <a:latin typeface="Gill Sans MT" charset="0"/>
                <a:cs typeface="+mn-cs"/>
              </a:rPr>
              <a:t>of wireless host or AP </a:t>
            </a:r>
          </a:p>
          <a:p>
            <a:pPr>
              <a:defRPr/>
            </a:pPr>
            <a:r>
              <a:rPr lang="en-US" sz="2000" dirty="0" smtClean="0">
                <a:latin typeface="Gill Sans MT" charset="0"/>
                <a:cs typeface="+mn-cs"/>
              </a:rPr>
              <a:t>transmitting this frame</a:t>
            </a:r>
          </a:p>
        </p:txBody>
      </p:sp>
      <p:sp>
        <p:nvSpPr>
          <p:cNvPr id="28679" name="Line 53"/>
          <p:cNvSpPr>
            <a:spLocks noChangeShapeType="1"/>
          </p:cNvSpPr>
          <p:nvPr/>
        </p:nvSpPr>
        <p:spPr bwMode="auto">
          <a:xfrm flipV="1">
            <a:off x="974725" y="2835275"/>
            <a:ext cx="1235075" cy="73025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8680" name="Line 54"/>
          <p:cNvSpPr>
            <a:spLocks noChangeShapeType="1"/>
          </p:cNvSpPr>
          <p:nvPr/>
        </p:nvSpPr>
        <p:spPr bwMode="auto">
          <a:xfrm flipH="1" flipV="1">
            <a:off x="3186113" y="2849563"/>
            <a:ext cx="44450" cy="187325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8681" name="Text Box 55"/>
          <p:cNvSpPr txBox="1">
            <a:spLocks noChangeArrowheads="1"/>
          </p:cNvSpPr>
          <p:nvPr/>
        </p:nvSpPr>
        <p:spPr bwMode="auto">
          <a:xfrm>
            <a:off x="274638" y="3486150"/>
            <a:ext cx="2735262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C00000"/>
                </a:solidFill>
                <a:latin typeface="Gill Sans MT" charset="0"/>
                <a:cs typeface="+mn-cs"/>
              </a:rPr>
              <a:t>Address 1: </a:t>
            </a:r>
            <a:r>
              <a:rPr lang="en-US" sz="2000" dirty="0" smtClean="0">
                <a:latin typeface="Gill Sans MT" charset="0"/>
                <a:cs typeface="+mn-cs"/>
              </a:rPr>
              <a:t>MAC address</a:t>
            </a:r>
          </a:p>
          <a:p>
            <a:pPr>
              <a:defRPr/>
            </a:pPr>
            <a:r>
              <a:rPr lang="en-US" sz="2000" dirty="0" smtClean="0">
                <a:latin typeface="Gill Sans MT" charset="0"/>
                <a:cs typeface="+mn-cs"/>
              </a:rPr>
              <a:t>of wireless host or AP </a:t>
            </a:r>
          </a:p>
          <a:p>
            <a:pPr>
              <a:defRPr/>
            </a:pPr>
            <a:r>
              <a:rPr lang="en-US" sz="2000" dirty="0" smtClean="0">
                <a:latin typeface="Gill Sans MT" charset="0"/>
                <a:cs typeface="+mn-cs"/>
              </a:rPr>
              <a:t>to receive this frame</a:t>
            </a:r>
          </a:p>
        </p:txBody>
      </p:sp>
      <p:sp>
        <p:nvSpPr>
          <p:cNvPr id="28682" name="Line 56"/>
          <p:cNvSpPr>
            <a:spLocks noChangeShapeType="1"/>
          </p:cNvSpPr>
          <p:nvPr/>
        </p:nvSpPr>
        <p:spPr bwMode="auto">
          <a:xfrm flipH="1" flipV="1">
            <a:off x="3978275" y="2879725"/>
            <a:ext cx="609600" cy="83661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8683" name="Text Box 57"/>
          <p:cNvSpPr txBox="1">
            <a:spLocks noChangeArrowheads="1"/>
          </p:cNvSpPr>
          <p:nvPr/>
        </p:nvSpPr>
        <p:spPr bwMode="auto">
          <a:xfrm>
            <a:off x="3598863" y="3851275"/>
            <a:ext cx="3049587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C00000"/>
                </a:solidFill>
                <a:latin typeface="Gill Sans MT" charset="0"/>
                <a:cs typeface="+mn-cs"/>
              </a:rPr>
              <a:t>Address 3: </a:t>
            </a:r>
            <a:r>
              <a:rPr lang="en-US" sz="2000" dirty="0" smtClean="0">
                <a:latin typeface="Gill Sans MT" charset="0"/>
                <a:cs typeface="+mn-cs"/>
              </a:rPr>
              <a:t>MAC address</a:t>
            </a:r>
          </a:p>
          <a:p>
            <a:pPr>
              <a:defRPr/>
            </a:pPr>
            <a:r>
              <a:rPr lang="en-US" sz="2000" dirty="0" smtClean="0">
                <a:latin typeface="Gill Sans MT" charset="0"/>
                <a:cs typeface="+mn-cs"/>
              </a:rPr>
              <a:t>of router interface to which AP is attached</a:t>
            </a:r>
          </a:p>
        </p:txBody>
      </p:sp>
      <p:sp>
        <p:nvSpPr>
          <p:cNvPr id="28684" name="Text Box 58"/>
          <p:cNvSpPr txBox="1">
            <a:spLocks noChangeArrowheads="1"/>
          </p:cNvSpPr>
          <p:nvPr/>
        </p:nvSpPr>
        <p:spPr bwMode="auto">
          <a:xfrm>
            <a:off x="5838825" y="3071813"/>
            <a:ext cx="260667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solidFill>
                  <a:srgbClr val="C00000"/>
                </a:solidFill>
                <a:latin typeface="Gill Sans MT" charset="0"/>
                <a:cs typeface="+mn-cs"/>
              </a:rPr>
              <a:t>Address 4: </a:t>
            </a:r>
            <a:r>
              <a:rPr lang="en-US" sz="2000" dirty="0" smtClean="0">
                <a:latin typeface="Gill Sans MT" charset="0"/>
                <a:cs typeface="+mn-cs"/>
              </a:rPr>
              <a:t>used only in ad hoc mode</a:t>
            </a:r>
          </a:p>
        </p:txBody>
      </p:sp>
      <p:sp>
        <p:nvSpPr>
          <p:cNvPr id="28685" name="Line 59"/>
          <p:cNvSpPr>
            <a:spLocks noChangeShapeType="1"/>
          </p:cNvSpPr>
          <p:nvPr/>
        </p:nvSpPr>
        <p:spPr bwMode="auto">
          <a:xfrm flipH="1" flipV="1">
            <a:off x="5594350" y="2833688"/>
            <a:ext cx="290513" cy="379412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70669" name="Picture 19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960438"/>
            <a:ext cx="5942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28</a:t>
            </a:fld>
            <a:endParaRPr lang="en-US" sz="1200" dirty="0">
              <a:latin typeface="Tahoma" charset="0"/>
            </a:endParaRPr>
          </a:p>
        </p:txBody>
      </p:sp>
      <p:sp>
        <p:nvSpPr>
          <p:cNvPr id="3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954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Oval 3"/>
          <p:cNvSpPr>
            <a:spLocks noChangeArrowheads="1"/>
          </p:cNvSpPr>
          <p:nvPr/>
        </p:nvSpPr>
        <p:spPr bwMode="auto">
          <a:xfrm>
            <a:off x="1601788" y="1216025"/>
            <a:ext cx="2454275" cy="2374900"/>
          </a:xfrm>
          <a:prstGeom prst="ellipse">
            <a:avLst/>
          </a:prstGeom>
          <a:solidFill>
            <a:srgbClr val="66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29701" name="Line 23"/>
          <p:cNvSpPr>
            <a:spLocks noChangeShapeType="1"/>
          </p:cNvSpPr>
          <p:nvPr/>
        </p:nvSpPr>
        <p:spPr bwMode="auto">
          <a:xfrm>
            <a:off x="3581400" y="2728913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9702" name="Line 25"/>
          <p:cNvSpPr>
            <a:spLocks noChangeShapeType="1"/>
          </p:cNvSpPr>
          <p:nvPr/>
        </p:nvSpPr>
        <p:spPr bwMode="auto">
          <a:xfrm flipV="1">
            <a:off x="5257800" y="2271713"/>
            <a:ext cx="914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72710" name="Group 26"/>
          <p:cNvGrpSpPr>
            <a:grpSpLocks/>
          </p:cNvGrpSpPr>
          <p:nvPr/>
        </p:nvGrpSpPr>
        <p:grpSpPr bwMode="auto">
          <a:xfrm>
            <a:off x="6019800" y="1433513"/>
            <a:ext cx="2362200" cy="1762125"/>
            <a:chOff x="3744" y="1392"/>
            <a:chExt cx="1488" cy="1110"/>
          </a:xfrm>
        </p:grpSpPr>
        <p:sp>
          <p:nvSpPr>
            <p:cNvPr id="72798" name="Freeform 27"/>
            <p:cNvSpPr>
              <a:spLocks/>
            </p:cNvSpPr>
            <p:nvPr/>
          </p:nvSpPr>
          <p:spPr bwMode="auto">
            <a:xfrm>
              <a:off x="3744" y="1392"/>
              <a:ext cx="1488" cy="1110"/>
            </a:xfrm>
            <a:custGeom>
              <a:avLst/>
              <a:gdLst>
                <a:gd name="T0" fmla="*/ 3 w 2135"/>
                <a:gd name="T1" fmla="*/ 58 h 1662"/>
                <a:gd name="T2" fmla="*/ 12 w 2135"/>
                <a:gd name="T3" fmla="*/ 7 h 1662"/>
                <a:gd name="T4" fmla="*/ 75 w 2135"/>
                <a:gd name="T5" fmla="*/ 17 h 1662"/>
                <a:gd name="T6" fmla="*/ 139 w 2135"/>
                <a:gd name="T7" fmla="*/ 9 h 1662"/>
                <a:gd name="T8" fmla="*/ 229 w 2135"/>
                <a:gd name="T9" fmla="*/ 36 h 1662"/>
                <a:gd name="T10" fmla="*/ 231 w 2135"/>
                <a:gd name="T11" fmla="*/ 102 h 1662"/>
                <a:gd name="T12" fmla="*/ 181 w 2135"/>
                <a:gd name="T13" fmla="*/ 142 h 1662"/>
                <a:gd name="T14" fmla="*/ 93 w 2135"/>
                <a:gd name="T15" fmla="*/ 134 h 1662"/>
                <a:gd name="T16" fmla="*/ 57 w 2135"/>
                <a:gd name="T17" fmla="*/ 112 h 1662"/>
                <a:gd name="T18" fmla="*/ 21 w 2135"/>
                <a:gd name="T19" fmla="*/ 95 h 1662"/>
                <a:gd name="T20" fmla="*/ 3 w 2135"/>
                <a:gd name="T21" fmla="*/ 58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9792" name="Text Box 28"/>
            <p:cNvSpPr txBox="1">
              <a:spLocks noChangeArrowheads="1"/>
            </p:cNvSpPr>
            <p:nvPr/>
          </p:nvSpPr>
          <p:spPr bwMode="auto">
            <a:xfrm>
              <a:off x="4128" y="1776"/>
              <a:ext cx="60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Internet</a:t>
              </a:r>
            </a:p>
          </p:txBody>
        </p:sp>
      </p:grpSp>
      <p:grpSp>
        <p:nvGrpSpPr>
          <p:cNvPr id="72711" name="Group 161"/>
          <p:cNvGrpSpPr>
            <a:grpSpLocks/>
          </p:cNvGrpSpPr>
          <p:nvPr/>
        </p:nvGrpSpPr>
        <p:grpSpPr bwMode="auto">
          <a:xfrm>
            <a:off x="4699000" y="2284413"/>
            <a:ext cx="787400" cy="525462"/>
            <a:chOff x="2960" y="1439"/>
            <a:chExt cx="496" cy="331"/>
          </a:xfrm>
        </p:grpSpPr>
        <p:grpSp>
          <p:nvGrpSpPr>
            <p:cNvPr id="72783" name="Group 4"/>
            <p:cNvGrpSpPr>
              <a:grpSpLocks/>
            </p:cNvGrpSpPr>
            <p:nvPr/>
          </p:nvGrpSpPr>
          <p:grpSpPr bwMode="auto">
            <a:xfrm>
              <a:off x="3024" y="1623"/>
              <a:ext cx="315" cy="147"/>
              <a:chOff x="3600" y="219"/>
              <a:chExt cx="360" cy="175"/>
            </a:xfrm>
          </p:grpSpPr>
          <p:sp>
            <p:nvSpPr>
              <p:cNvPr id="29778" name="Oval 5"/>
              <p:cNvSpPr>
                <a:spLocks noChangeArrowheads="1"/>
              </p:cNvSpPr>
              <p:nvPr/>
            </p:nvSpPr>
            <p:spPr bwMode="auto">
              <a:xfrm>
                <a:off x="3603" y="298"/>
                <a:ext cx="357" cy="96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29779" name="Line 6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9780" name="Line 7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9781" name="Rectangle 8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3" cy="58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29782" name="Oval 9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72790" name="Group 10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29788" name="Line 1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29789" name="Line 12"/>
                <p:cNvSpPr>
                  <a:spLocks noChangeShapeType="1"/>
                </p:cNvSpPr>
                <p:nvPr/>
              </p:nvSpPr>
              <p:spPr bwMode="auto">
                <a:xfrm>
                  <a:off x="2944" y="945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29790" name="Line 1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5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72791" name="Group 14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29785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2848" y="847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29786" name="Line 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29787" name="Line 17"/>
                <p:cNvSpPr>
                  <a:spLocks noChangeShapeType="1"/>
                </p:cNvSpPr>
                <p:nvPr/>
              </p:nvSpPr>
              <p:spPr bwMode="auto">
                <a:xfrm>
                  <a:off x="2894" y="849"/>
                  <a:ext cx="52" cy="97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sp>
          <p:nvSpPr>
            <p:cNvPr id="29777" name="Text Box 29"/>
            <p:cNvSpPr txBox="1">
              <a:spLocks noChangeArrowheads="1"/>
            </p:cNvSpPr>
            <p:nvPr/>
          </p:nvSpPr>
          <p:spPr bwMode="auto">
            <a:xfrm>
              <a:off x="2960" y="1439"/>
              <a:ext cx="49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router</a:t>
              </a:r>
            </a:p>
          </p:txBody>
        </p:sp>
      </p:grpSp>
      <p:sp>
        <p:nvSpPr>
          <p:cNvPr id="29705" name="Text Box 90"/>
          <p:cNvSpPr txBox="1">
            <a:spLocks noChangeArrowheads="1"/>
          </p:cNvSpPr>
          <p:nvPr/>
        </p:nvSpPr>
        <p:spPr bwMode="auto">
          <a:xfrm>
            <a:off x="1727200" y="2347913"/>
            <a:ext cx="4794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H1</a:t>
            </a:r>
          </a:p>
        </p:txBody>
      </p:sp>
      <p:sp>
        <p:nvSpPr>
          <p:cNvPr id="29706" name="Text Box 93"/>
          <p:cNvSpPr txBox="1">
            <a:spLocks noChangeArrowheads="1"/>
          </p:cNvSpPr>
          <p:nvPr/>
        </p:nvSpPr>
        <p:spPr bwMode="auto">
          <a:xfrm>
            <a:off x="4327525" y="2376488"/>
            <a:ext cx="4794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R1</a:t>
            </a:r>
          </a:p>
        </p:txBody>
      </p:sp>
      <p:grpSp>
        <p:nvGrpSpPr>
          <p:cNvPr id="411805" name="Group 157"/>
          <p:cNvGrpSpPr>
            <a:grpSpLocks/>
          </p:cNvGrpSpPr>
          <p:nvPr/>
        </p:nvGrpSpPr>
        <p:grpSpPr bwMode="auto">
          <a:xfrm>
            <a:off x="349250" y="2392363"/>
            <a:ext cx="5356225" cy="3916362"/>
            <a:chOff x="268" y="1180"/>
            <a:chExt cx="3374" cy="2467"/>
          </a:xfrm>
        </p:grpSpPr>
        <p:sp>
          <p:nvSpPr>
            <p:cNvPr id="29747" name="Line 94"/>
            <p:cNvSpPr>
              <a:spLocks noChangeShapeType="1"/>
            </p:cNvSpPr>
            <p:nvPr/>
          </p:nvSpPr>
          <p:spPr bwMode="auto">
            <a:xfrm>
              <a:off x="1612" y="1180"/>
              <a:ext cx="566" cy="21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9748" name="Rectangle 98"/>
            <p:cNvSpPr>
              <a:spLocks noChangeArrowheads="1"/>
            </p:cNvSpPr>
            <p:nvPr/>
          </p:nvSpPr>
          <p:spPr bwMode="auto">
            <a:xfrm>
              <a:off x="358" y="2897"/>
              <a:ext cx="3280" cy="2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72756" name="Freeform 95"/>
            <p:cNvSpPr>
              <a:spLocks/>
            </p:cNvSpPr>
            <p:nvPr/>
          </p:nvSpPr>
          <p:spPr bwMode="auto">
            <a:xfrm>
              <a:off x="268" y="1426"/>
              <a:ext cx="3374" cy="1668"/>
            </a:xfrm>
            <a:custGeom>
              <a:avLst/>
              <a:gdLst>
                <a:gd name="T0" fmla="*/ 1397 w 3374"/>
                <a:gd name="T1" fmla="*/ 0 h 1668"/>
                <a:gd name="T2" fmla="*/ 104 w 3374"/>
                <a:gd name="T3" fmla="*/ 1445 h 1668"/>
                <a:gd name="T4" fmla="*/ 1294 w 3374"/>
                <a:gd name="T5" fmla="*/ 1418 h 1668"/>
                <a:gd name="T6" fmla="*/ 3374 w 3374"/>
                <a:gd name="T7" fmla="*/ 1445 h 1668"/>
                <a:gd name="T8" fmla="*/ 1585 w 3374"/>
                <a:gd name="T9" fmla="*/ 75 h 1668"/>
                <a:gd name="T10" fmla="*/ 1397 w 3374"/>
                <a:gd name="T11" fmla="*/ 0 h 16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74" h="1668">
                  <a:moveTo>
                    <a:pt x="1397" y="0"/>
                  </a:moveTo>
                  <a:cubicBezTo>
                    <a:pt x="1255" y="557"/>
                    <a:pt x="999" y="1064"/>
                    <a:pt x="104" y="1445"/>
                  </a:cubicBezTo>
                  <a:cubicBezTo>
                    <a:pt x="0" y="1641"/>
                    <a:pt x="719" y="1436"/>
                    <a:pt x="1294" y="1418"/>
                  </a:cubicBezTo>
                  <a:cubicBezTo>
                    <a:pt x="1839" y="1418"/>
                    <a:pt x="3326" y="1668"/>
                    <a:pt x="3374" y="1445"/>
                  </a:cubicBezTo>
                  <a:cubicBezTo>
                    <a:pt x="1983" y="1002"/>
                    <a:pt x="1929" y="582"/>
                    <a:pt x="1585" y="75"/>
                  </a:cubicBezTo>
                  <a:cubicBezTo>
                    <a:pt x="1491" y="25"/>
                    <a:pt x="1529" y="67"/>
                    <a:pt x="1397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chemeClr val="bg1">
                    <a:alpha val="17998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695" name="Rectangle 96"/>
            <p:cNvSpPr>
              <a:spLocks noChangeArrowheads="1"/>
            </p:cNvSpPr>
            <p:nvPr/>
          </p:nvSpPr>
          <p:spPr bwMode="auto">
            <a:xfrm rot="1284652">
              <a:off x="1621" y="1314"/>
              <a:ext cx="355" cy="1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9751" name="Text Box 97"/>
            <p:cNvSpPr txBox="1">
              <a:spLocks noChangeArrowheads="1"/>
            </p:cNvSpPr>
            <p:nvPr/>
          </p:nvSpPr>
          <p:spPr bwMode="auto">
            <a:xfrm>
              <a:off x="540" y="2923"/>
              <a:ext cx="291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AP MAC addr  H1 MAC addr R1 MAC addr</a:t>
              </a:r>
            </a:p>
          </p:txBody>
        </p:sp>
        <p:sp>
          <p:nvSpPr>
            <p:cNvPr id="29752" name="Line 99"/>
            <p:cNvSpPr>
              <a:spLocks noChangeShapeType="1"/>
            </p:cNvSpPr>
            <p:nvPr/>
          </p:nvSpPr>
          <p:spPr bwMode="auto">
            <a:xfrm>
              <a:off x="560" y="2897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9753" name="Line 100"/>
            <p:cNvSpPr>
              <a:spLocks noChangeShapeType="1"/>
            </p:cNvSpPr>
            <p:nvPr/>
          </p:nvSpPr>
          <p:spPr bwMode="auto">
            <a:xfrm>
              <a:off x="1520" y="2897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9754" name="Line 101"/>
            <p:cNvSpPr>
              <a:spLocks noChangeShapeType="1"/>
            </p:cNvSpPr>
            <p:nvPr/>
          </p:nvSpPr>
          <p:spPr bwMode="auto">
            <a:xfrm>
              <a:off x="2480" y="2897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72762" name="Group 106"/>
            <p:cNvGrpSpPr>
              <a:grpSpLocks/>
            </p:cNvGrpSpPr>
            <p:nvPr/>
          </p:nvGrpSpPr>
          <p:grpSpPr bwMode="auto">
            <a:xfrm>
              <a:off x="396" y="3107"/>
              <a:ext cx="120" cy="114"/>
              <a:chOff x="1300" y="3186"/>
              <a:chExt cx="120" cy="114"/>
            </a:xfrm>
          </p:grpSpPr>
          <p:sp>
            <p:nvSpPr>
              <p:cNvPr id="29773" name="Rectangle 105"/>
              <p:cNvSpPr>
                <a:spLocks noChangeArrowheads="1"/>
              </p:cNvSpPr>
              <p:nvPr/>
            </p:nvSpPr>
            <p:spPr bwMode="auto">
              <a:xfrm>
                <a:off x="1300" y="3208"/>
                <a:ext cx="120" cy="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72781" name="Freeform 103"/>
              <p:cNvSpPr>
                <a:spLocks/>
              </p:cNvSpPr>
              <p:nvPr/>
            </p:nvSpPr>
            <p:spPr bwMode="auto">
              <a:xfrm>
                <a:off x="1308" y="3186"/>
                <a:ext cx="48" cy="114"/>
              </a:xfrm>
              <a:custGeom>
                <a:avLst/>
                <a:gdLst>
                  <a:gd name="T0" fmla="*/ 15 w 60"/>
                  <a:gd name="T1" fmla="*/ 0 h 150"/>
                  <a:gd name="T2" fmla="*/ 3 w 60"/>
                  <a:gd name="T3" fmla="*/ 9 h 150"/>
                  <a:gd name="T4" fmla="*/ 12 w 60"/>
                  <a:gd name="T5" fmla="*/ 16 h 150"/>
                  <a:gd name="T6" fmla="*/ 0 w 60"/>
                  <a:gd name="T7" fmla="*/ 29 h 1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72782" name="Freeform 104"/>
              <p:cNvSpPr>
                <a:spLocks/>
              </p:cNvSpPr>
              <p:nvPr/>
            </p:nvSpPr>
            <p:spPr bwMode="auto">
              <a:xfrm>
                <a:off x="1358" y="3186"/>
                <a:ext cx="48" cy="114"/>
              </a:xfrm>
              <a:custGeom>
                <a:avLst/>
                <a:gdLst>
                  <a:gd name="T0" fmla="*/ 15 w 60"/>
                  <a:gd name="T1" fmla="*/ 0 h 150"/>
                  <a:gd name="T2" fmla="*/ 3 w 60"/>
                  <a:gd name="T3" fmla="*/ 9 h 150"/>
                  <a:gd name="T4" fmla="*/ 12 w 60"/>
                  <a:gd name="T5" fmla="*/ 16 h 150"/>
                  <a:gd name="T6" fmla="*/ 0 w 60"/>
                  <a:gd name="T7" fmla="*/ 29 h 1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72763" name="Group 107"/>
            <p:cNvGrpSpPr>
              <a:grpSpLocks/>
            </p:cNvGrpSpPr>
            <p:nvPr/>
          </p:nvGrpSpPr>
          <p:grpSpPr bwMode="auto">
            <a:xfrm>
              <a:off x="412" y="2839"/>
              <a:ext cx="120" cy="114"/>
              <a:chOff x="1300" y="3186"/>
              <a:chExt cx="120" cy="114"/>
            </a:xfrm>
          </p:grpSpPr>
          <p:sp>
            <p:nvSpPr>
              <p:cNvPr id="29770" name="Rectangle 108"/>
              <p:cNvSpPr>
                <a:spLocks noChangeArrowheads="1"/>
              </p:cNvSpPr>
              <p:nvPr/>
            </p:nvSpPr>
            <p:spPr bwMode="auto">
              <a:xfrm>
                <a:off x="1300" y="3208"/>
                <a:ext cx="120" cy="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72778" name="Freeform 109"/>
              <p:cNvSpPr>
                <a:spLocks/>
              </p:cNvSpPr>
              <p:nvPr/>
            </p:nvSpPr>
            <p:spPr bwMode="auto">
              <a:xfrm>
                <a:off x="1308" y="3186"/>
                <a:ext cx="48" cy="114"/>
              </a:xfrm>
              <a:custGeom>
                <a:avLst/>
                <a:gdLst>
                  <a:gd name="T0" fmla="*/ 15 w 60"/>
                  <a:gd name="T1" fmla="*/ 0 h 150"/>
                  <a:gd name="T2" fmla="*/ 3 w 60"/>
                  <a:gd name="T3" fmla="*/ 9 h 150"/>
                  <a:gd name="T4" fmla="*/ 12 w 60"/>
                  <a:gd name="T5" fmla="*/ 16 h 150"/>
                  <a:gd name="T6" fmla="*/ 0 w 60"/>
                  <a:gd name="T7" fmla="*/ 29 h 1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72779" name="Freeform 110"/>
              <p:cNvSpPr>
                <a:spLocks/>
              </p:cNvSpPr>
              <p:nvPr/>
            </p:nvSpPr>
            <p:spPr bwMode="auto">
              <a:xfrm>
                <a:off x="1358" y="3186"/>
                <a:ext cx="48" cy="114"/>
              </a:xfrm>
              <a:custGeom>
                <a:avLst/>
                <a:gdLst>
                  <a:gd name="T0" fmla="*/ 15 w 60"/>
                  <a:gd name="T1" fmla="*/ 0 h 150"/>
                  <a:gd name="T2" fmla="*/ 3 w 60"/>
                  <a:gd name="T3" fmla="*/ 9 h 150"/>
                  <a:gd name="T4" fmla="*/ 12 w 60"/>
                  <a:gd name="T5" fmla="*/ 16 h 150"/>
                  <a:gd name="T6" fmla="*/ 0 w 60"/>
                  <a:gd name="T7" fmla="*/ 29 h 1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72764" name="Group 111"/>
            <p:cNvGrpSpPr>
              <a:grpSpLocks/>
            </p:cNvGrpSpPr>
            <p:nvPr/>
          </p:nvGrpSpPr>
          <p:grpSpPr bwMode="auto">
            <a:xfrm>
              <a:off x="3456" y="2851"/>
              <a:ext cx="120" cy="114"/>
              <a:chOff x="1300" y="3186"/>
              <a:chExt cx="120" cy="114"/>
            </a:xfrm>
          </p:grpSpPr>
          <p:sp>
            <p:nvSpPr>
              <p:cNvPr id="29767" name="Rectangle 112"/>
              <p:cNvSpPr>
                <a:spLocks noChangeArrowheads="1"/>
              </p:cNvSpPr>
              <p:nvPr/>
            </p:nvSpPr>
            <p:spPr bwMode="auto">
              <a:xfrm>
                <a:off x="1300" y="3208"/>
                <a:ext cx="120" cy="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72775" name="Freeform 113"/>
              <p:cNvSpPr>
                <a:spLocks/>
              </p:cNvSpPr>
              <p:nvPr/>
            </p:nvSpPr>
            <p:spPr bwMode="auto">
              <a:xfrm>
                <a:off x="1308" y="3186"/>
                <a:ext cx="48" cy="114"/>
              </a:xfrm>
              <a:custGeom>
                <a:avLst/>
                <a:gdLst>
                  <a:gd name="T0" fmla="*/ 15 w 60"/>
                  <a:gd name="T1" fmla="*/ 0 h 150"/>
                  <a:gd name="T2" fmla="*/ 3 w 60"/>
                  <a:gd name="T3" fmla="*/ 9 h 150"/>
                  <a:gd name="T4" fmla="*/ 12 w 60"/>
                  <a:gd name="T5" fmla="*/ 16 h 150"/>
                  <a:gd name="T6" fmla="*/ 0 w 60"/>
                  <a:gd name="T7" fmla="*/ 29 h 1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72776" name="Freeform 114"/>
              <p:cNvSpPr>
                <a:spLocks/>
              </p:cNvSpPr>
              <p:nvPr/>
            </p:nvSpPr>
            <p:spPr bwMode="auto">
              <a:xfrm>
                <a:off x="1358" y="3186"/>
                <a:ext cx="48" cy="114"/>
              </a:xfrm>
              <a:custGeom>
                <a:avLst/>
                <a:gdLst>
                  <a:gd name="T0" fmla="*/ 15 w 60"/>
                  <a:gd name="T1" fmla="*/ 0 h 150"/>
                  <a:gd name="T2" fmla="*/ 3 w 60"/>
                  <a:gd name="T3" fmla="*/ 9 h 150"/>
                  <a:gd name="T4" fmla="*/ 12 w 60"/>
                  <a:gd name="T5" fmla="*/ 16 h 150"/>
                  <a:gd name="T6" fmla="*/ 0 w 60"/>
                  <a:gd name="T7" fmla="*/ 29 h 1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sp>
          <p:nvSpPr>
            <p:cNvPr id="29758" name="Line 115"/>
            <p:cNvSpPr>
              <a:spLocks noChangeShapeType="1"/>
            </p:cNvSpPr>
            <p:nvPr/>
          </p:nvSpPr>
          <p:spPr bwMode="auto">
            <a:xfrm>
              <a:off x="3404" y="2903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72766" name="Group 116"/>
            <p:cNvGrpSpPr>
              <a:grpSpLocks/>
            </p:cNvGrpSpPr>
            <p:nvPr/>
          </p:nvGrpSpPr>
          <p:grpSpPr bwMode="auto">
            <a:xfrm>
              <a:off x="3462" y="3103"/>
              <a:ext cx="120" cy="114"/>
              <a:chOff x="1300" y="3186"/>
              <a:chExt cx="120" cy="114"/>
            </a:xfrm>
          </p:grpSpPr>
          <p:sp>
            <p:nvSpPr>
              <p:cNvPr id="29764" name="Rectangle 117"/>
              <p:cNvSpPr>
                <a:spLocks noChangeArrowheads="1"/>
              </p:cNvSpPr>
              <p:nvPr/>
            </p:nvSpPr>
            <p:spPr bwMode="auto">
              <a:xfrm>
                <a:off x="1300" y="3208"/>
                <a:ext cx="120" cy="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72772" name="Freeform 118"/>
              <p:cNvSpPr>
                <a:spLocks/>
              </p:cNvSpPr>
              <p:nvPr/>
            </p:nvSpPr>
            <p:spPr bwMode="auto">
              <a:xfrm>
                <a:off x="1308" y="3186"/>
                <a:ext cx="48" cy="114"/>
              </a:xfrm>
              <a:custGeom>
                <a:avLst/>
                <a:gdLst>
                  <a:gd name="T0" fmla="*/ 15 w 60"/>
                  <a:gd name="T1" fmla="*/ 0 h 150"/>
                  <a:gd name="T2" fmla="*/ 3 w 60"/>
                  <a:gd name="T3" fmla="*/ 9 h 150"/>
                  <a:gd name="T4" fmla="*/ 12 w 60"/>
                  <a:gd name="T5" fmla="*/ 16 h 150"/>
                  <a:gd name="T6" fmla="*/ 0 w 60"/>
                  <a:gd name="T7" fmla="*/ 29 h 1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72773" name="Freeform 119"/>
              <p:cNvSpPr>
                <a:spLocks/>
              </p:cNvSpPr>
              <p:nvPr/>
            </p:nvSpPr>
            <p:spPr bwMode="auto">
              <a:xfrm>
                <a:off x="1358" y="3186"/>
                <a:ext cx="48" cy="114"/>
              </a:xfrm>
              <a:custGeom>
                <a:avLst/>
                <a:gdLst>
                  <a:gd name="T0" fmla="*/ 15 w 60"/>
                  <a:gd name="T1" fmla="*/ 0 h 150"/>
                  <a:gd name="T2" fmla="*/ 3 w 60"/>
                  <a:gd name="T3" fmla="*/ 9 h 150"/>
                  <a:gd name="T4" fmla="*/ 12 w 60"/>
                  <a:gd name="T5" fmla="*/ 16 h 150"/>
                  <a:gd name="T6" fmla="*/ 0 w 60"/>
                  <a:gd name="T7" fmla="*/ 29 h 1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sp>
          <p:nvSpPr>
            <p:cNvPr id="29760" name="Text Box 120"/>
            <p:cNvSpPr txBox="1">
              <a:spLocks noChangeArrowheads="1"/>
            </p:cNvSpPr>
            <p:nvPr/>
          </p:nvSpPr>
          <p:spPr bwMode="auto">
            <a:xfrm>
              <a:off x="523" y="3182"/>
              <a:ext cx="6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latin typeface="Arial" charset="0"/>
                  <a:cs typeface="Arial" charset="0"/>
                </a:rPr>
                <a:t>address 1</a:t>
              </a:r>
            </a:p>
          </p:txBody>
        </p:sp>
        <p:sp>
          <p:nvSpPr>
            <p:cNvPr id="29761" name="Text Box 121"/>
            <p:cNvSpPr txBox="1">
              <a:spLocks noChangeArrowheads="1"/>
            </p:cNvSpPr>
            <p:nvPr/>
          </p:nvSpPr>
          <p:spPr bwMode="auto">
            <a:xfrm>
              <a:off x="1500" y="3180"/>
              <a:ext cx="6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latin typeface="Arial" charset="0"/>
                  <a:cs typeface="Arial" charset="0"/>
                </a:rPr>
                <a:t>address 2</a:t>
              </a:r>
            </a:p>
          </p:txBody>
        </p:sp>
        <p:sp>
          <p:nvSpPr>
            <p:cNvPr id="29762" name="Text Box 122"/>
            <p:cNvSpPr txBox="1">
              <a:spLocks noChangeArrowheads="1"/>
            </p:cNvSpPr>
            <p:nvPr/>
          </p:nvSpPr>
          <p:spPr bwMode="auto">
            <a:xfrm>
              <a:off x="2480" y="3171"/>
              <a:ext cx="60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latin typeface="Arial" charset="0"/>
                  <a:cs typeface="Arial" charset="0"/>
                </a:rPr>
                <a:t>address 3</a:t>
              </a:r>
            </a:p>
          </p:txBody>
        </p:sp>
        <p:sp>
          <p:nvSpPr>
            <p:cNvPr id="29763" name="Text Box 123"/>
            <p:cNvSpPr txBox="1">
              <a:spLocks noChangeArrowheads="1"/>
            </p:cNvSpPr>
            <p:nvPr/>
          </p:nvSpPr>
          <p:spPr bwMode="auto">
            <a:xfrm>
              <a:off x="2619" y="3414"/>
              <a:ext cx="96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802.</a:t>
              </a:r>
              <a:r>
                <a:rPr lang="en-US" b="1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11</a:t>
              </a:r>
              <a:r>
                <a:rPr lang="en-US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 </a:t>
              </a:r>
              <a:r>
                <a:rPr lang="en-US" dirty="0" smtClean="0">
                  <a:latin typeface="Arial" charset="0"/>
                  <a:cs typeface="Arial" charset="0"/>
                </a:rPr>
                <a:t>frame</a:t>
              </a:r>
            </a:p>
          </p:txBody>
        </p:sp>
      </p:grpSp>
      <p:grpSp>
        <p:nvGrpSpPr>
          <p:cNvPr id="411808" name="Group 160"/>
          <p:cNvGrpSpPr>
            <a:grpSpLocks/>
          </p:cNvGrpSpPr>
          <p:nvPr/>
        </p:nvGrpSpPr>
        <p:grpSpPr bwMode="auto">
          <a:xfrm>
            <a:off x="3811588" y="2811463"/>
            <a:ext cx="4186237" cy="2155825"/>
            <a:chOff x="2401" y="1771"/>
            <a:chExt cx="2637" cy="1358"/>
          </a:xfrm>
        </p:grpSpPr>
        <p:sp>
          <p:nvSpPr>
            <p:cNvPr id="72727" name="Freeform 130"/>
            <p:cNvSpPr>
              <a:spLocks/>
            </p:cNvSpPr>
            <p:nvPr/>
          </p:nvSpPr>
          <p:spPr bwMode="auto">
            <a:xfrm>
              <a:off x="2592" y="2002"/>
              <a:ext cx="2419" cy="441"/>
            </a:xfrm>
            <a:custGeom>
              <a:avLst/>
              <a:gdLst>
                <a:gd name="T0" fmla="*/ 54 w 2419"/>
                <a:gd name="T1" fmla="*/ 9 h 441"/>
                <a:gd name="T2" fmla="*/ 0 w 2419"/>
                <a:gd name="T3" fmla="*/ 437 h 441"/>
                <a:gd name="T4" fmla="*/ 2419 w 2419"/>
                <a:gd name="T5" fmla="*/ 369 h 441"/>
                <a:gd name="T6" fmla="*/ 336 w 2419"/>
                <a:gd name="T7" fmla="*/ 5 h 441"/>
                <a:gd name="T8" fmla="*/ 54 w 2419"/>
                <a:gd name="T9" fmla="*/ 9 h 4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19" h="441">
                  <a:moveTo>
                    <a:pt x="54" y="9"/>
                  </a:moveTo>
                  <a:cubicBezTo>
                    <a:pt x="45" y="275"/>
                    <a:pt x="38" y="312"/>
                    <a:pt x="0" y="437"/>
                  </a:cubicBezTo>
                  <a:cubicBezTo>
                    <a:pt x="499" y="418"/>
                    <a:pt x="2363" y="441"/>
                    <a:pt x="2419" y="369"/>
                  </a:cubicBezTo>
                  <a:cubicBezTo>
                    <a:pt x="921" y="148"/>
                    <a:pt x="719" y="337"/>
                    <a:pt x="336" y="5"/>
                  </a:cubicBezTo>
                  <a:cubicBezTo>
                    <a:pt x="205" y="9"/>
                    <a:pt x="231" y="0"/>
                    <a:pt x="54" y="9"/>
                  </a:cubicBez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chemeClr val="bg1">
                    <a:alpha val="17998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721" name="Line 127"/>
            <p:cNvSpPr>
              <a:spLocks noChangeShapeType="1"/>
            </p:cNvSpPr>
            <p:nvPr/>
          </p:nvSpPr>
          <p:spPr bwMode="auto">
            <a:xfrm>
              <a:off x="2401" y="1771"/>
              <a:ext cx="60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9722" name="Rectangle 129"/>
            <p:cNvSpPr>
              <a:spLocks noChangeArrowheads="1"/>
            </p:cNvSpPr>
            <p:nvPr/>
          </p:nvSpPr>
          <p:spPr bwMode="auto">
            <a:xfrm>
              <a:off x="2620" y="2398"/>
              <a:ext cx="2385" cy="2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27668" name="Rectangle 131"/>
            <p:cNvSpPr>
              <a:spLocks noChangeArrowheads="1"/>
            </p:cNvSpPr>
            <p:nvPr/>
          </p:nvSpPr>
          <p:spPr bwMode="auto">
            <a:xfrm>
              <a:off x="2563" y="1848"/>
              <a:ext cx="355" cy="1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9724" name="Text Box 132"/>
            <p:cNvSpPr txBox="1">
              <a:spLocks noChangeArrowheads="1"/>
            </p:cNvSpPr>
            <p:nvPr/>
          </p:nvSpPr>
          <p:spPr bwMode="auto">
            <a:xfrm>
              <a:off x="2802" y="2424"/>
              <a:ext cx="20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R1 MAC addr  H1 MAC addr </a:t>
              </a:r>
            </a:p>
          </p:txBody>
        </p:sp>
        <p:sp>
          <p:nvSpPr>
            <p:cNvPr id="29725" name="Line 133"/>
            <p:cNvSpPr>
              <a:spLocks noChangeShapeType="1"/>
            </p:cNvSpPr>
            <p:nvPr/>
          </p:nvSpPr>
          <p:spPr bwMode="auto">
            <a:xfrm>
              <a:off x="2822" y="2398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9726" name="Line 134"/>
            <p:cNvSpPr>
              <a:spLocks noChangeShapeType="1"/>
            </p:cNvSpPr>
            <p:nvPr/>
          </p:nvSpPr>
          <p:spPr bwMode="auto">
            <a:xfrm>
              <a:off x="3782" y="2398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29727" name="Line 135"/>
            <p:cNvSpPr>
              <a:spLocks noChangeShapeType="1"/>
            </p:cNvSpPr>
            <p:nvPr/>
          </p:nvSpPr>
          <p:spPr bwMode="auto">
            <a:xfrm>
              <a:off x="4742" y="2398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72735" name="Group 136"/>
            <p:cNvGrpSpPr>
              <a:grpSpLocks/>
            </p:cNvGrpSpPr>
            <p:nvPr/>
          </p:nvGrpSpPr>
          <p:grpSpPr bwMode="auto">
            <a:xfrm>
              <a:off x="2658" y="2608"/>
              <a:ext cx="120" cy="114"/>
              <a:chOff x="1300" y="3186"/>
              <a:chExt cx="120" cy="114"/>
            </a:xfrm>
          </p:grpSpPr>
          <p:sp>
            <p:nvSpPr>
              <p:cNvPr id="29744" name="Rectangle 137"/>
              <p:cNvSpPr>
                <a:spLocks noChangeArrowheads="1"/>
              </p:cNvSpPr>
              <p:nvPr/>
            </p:nvSpPr>
            <p:spPr bwMode="auto">
              <a:xfrm>
                <a:off x="1300" y="3208"/>
                <a:ext cx="120" cy="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72752" name="Freeform 138"/>
              <p:cNvSpPr>
                <a:spLocks/>
              </p:cNvSpPr>
              <p:nvPr/>
            </p:nvSpPr>
            <p:spPr bwMode="auto">
              <a:xfrm>
                <a:off x="1308" y="3186"/>
                <a:ext cx="48" cy="114"/>
              </a:xfrm>
              <a:custGeom>
                <a:avLst/>
                <a:gdLst>
                  <a:gd name="T0" fmla="*/ 15 w 60"/>
                  <a:gd name="T1" fmla="*/ 0 h 150"/>
                  <a:gd name="T2" fmla="*/ 3 w 60"/>
                  <a:gd name="T3" fmla="*/ 9 h 150"/>
                  <a:gd name="T4" fmla="*/ 12 w 60"/>
                  <a:gd name="T5" fmla="*/ 16 h 150"/>
                  <a:gd name="T6" fmla="*/ 0 w 60"/>
                  <a:gd name="T7" fmla="*/ 29 h 1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72753" name="Freeform 139"/>
              <p:cNvSpPr>
                <a:spLocks/>
              </p:cNvSpPr>
              <p:nvPr/>
            </p:nvSpPr>
            <p:spPr bwMode="auto">
              <a:xfrm>
                <a:off x="1358" y="3186"/>
                <a:ext cx="48" cy="114"/>
              </a:xfrm>
              <a:custGeom>
                <a:avLst/>
                <a:gdLst>
                  <a:gd name="T0" fmla="*/ 15 w 60"/>
                  <a:gd name="T1" fmla="*/ 0 h 150"/>
                  <a:gd name="T2" fmla="*/ 3 w 60"/>
                  <a:gd name="T3" fmla="*/ 9 h 150"/>
                  <a:gd name="T4" fmla="*/ 12 w 60"/>
                  <a:gd name="T5" fmla="*/ 16 h 150"/>
                  <a:gd name="T6" fmla="*/ 0 w 60"/>
                  <a:gd name="T7" fmla="*/ 29 h 1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72736" name="Group 140"/>
            <p:cNvGrpSpPr>
              <a:grpSpLocks/>
            </p:cNvGrpSpPr>
            <p:nvPr/>
          </p:nvGrpSpPr>
          <p:grpSpPr bwMode="auto">
            <a:xfrm>
              <a:off x="2674" y="2340"/>
              <a:ext cx="120" cy="114"/>
              <a:chOff x="1300" y="3186"/>
              <a:chExt cx="120" cy="114"/>
            </a:xfrm>
          </p:grpSpPr>
          <p:sp>
            <p:nvSpPr>
              <p:cNvPr id="29741" name="Rectangle 141"/>
              <p:cNvSpPr>
                <a:spLocks noChangeArrowheads="1"/>
              </p:cNvSpPr>
              <p:nvPr/>
            </p:nvSpPr>
            <p:spPr bwMode="auto">
              <a:xfrm>
                <a:off x="1300" y="3208"/>
                <a:ext cx="120" cy="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72749" name="Freeform 142"/>
              <p:cNvSpPr>
                <a:spLocks/>
              </p:cNvSpPr>
              <p:nvPr/>
            </p:nvSpPr>
            <p:spPr bwMode="auto">
              <a:xfrm>
                <a:off x="1308" y="3186"/>
                <a:ext cx="48" cy="114"/>
              </a:xfrm>
              <a:custGeom>
                <a:avLst/>
                <a:gdLst>
                  <a:gd name="T0" fmla="*/ 15 w 60"/>
                  <a:gd name="T1" fmla="*/ 0 h 150"/>
                  <a:gd name="T2" fmla="*/ 3 w 60"/>
                  <a:gd name="T3" fmla="*/ 9 h 150"/>
                  <a:gd name="T4" fmla="*/ 12 w 60"/>
                  <a:gd name="T5" fmla="*/ 16 h 150"/>
                  <a:gd name="T6" fmla="*/ 0 w 60"/>
                  <a:gd name="T7" fmla="*/ 29 h 1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72750" name="Freeform 143"/>
              <p:cNvSpPr>
                <a:spLocks/>
              </p:cNvSpPr>
              <p:nvPr/>
            </p:nvSpPr>
            <p:spPr bwMode="auto">
              <a:xfrm>
                <a:off x="1358" y="3186"/>
                <a:ext cx="48" cy="114"/>
              </a:xfrm>
              <a:custGeom>
                <a:avLst/>
                <a:gdLst>
                  <a:gd name="T0" fmla="*/ 15 w 60"/>
                  <a:gd name="T1" fmla="*/ 0 h 150"/>
                  <a:gd name="T2" fmla="*/ 3 w 60"/>
                  <a:gd name="T3" fmla="*/ 9 h 150"/>
                  <a:gd name="T4" fmla="*/ 12 w 60"/>
                  <a:gd name="T5" fmla="*/ 16 h 150"/>
                  <a:gd name="T6" fmla="*/ 0 w 60"/>
                  <a:gd name="T7" fmla="*/ 29 h 1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72737" name="Group 144"/>
            <p:cNvGrpSpPr>
              <a:grpSpLocks/>
            </p:cNvGrpSpPr>
            <p:nvPr/>
          </p:nvGrpSpPr>
          <p:grpSpPr bwMode="auto">
            <a:xfrm>
              <a:off x="4814" y="2352"/>
              <a:ext cx="120" cy="114"/>
              <a:chOff x="1300" y="3186"/>
              <a:chExt cx="120" cy="114"/>
            </a:xfrm>
          </p:grpSpPr>
          <p:sp>
            <p:nvSpPr>
              <p:cNvPr id="29738" name="Rectangle 145"/>
              <p:cNvSpPr>
                <a:spLocks noChangeArrowheads="1"/>
              </p:cNvSpPr>
              <p:nvPr/>
            </p:nvSpPr>
            <p:spPr bwMode="auto">
              <a:xfrm>
                <a:off x="1300" y="3208"/>
                <a:ext cx="120" cy="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72746" name="Freeform 146"/>
              <p:cNvSpPr>
                <a:spLocks/>
              </p:cNvSpPr>
              <p:nvPr/>
            </p:nvSpPr>
            <p:spPr bwMode="auto">
              <a:xfrm>
                <a:off x="1308" y="3186"/>
                <a:ext cx="48" cy="114"/>
              </a:xfrm>
              <a:custGeom>
                <a:avLst/>
                <a:gdLst>
                  <a:gd name="T0" fmla="*/ 15 w 60"/>
                  <a:gd name="T1" fmla="*/ 0 h 150"/>
                  <a:gd name="T2" fmla="*/ 3 w 60"/>
                  <a:gd name="T3" fmla="*/ 9 h 150"/>
                  <a:gd name="T4" fmla="*/ 12 w 60"/>
                  <a:gd name="T5" fmla="*/ 16 h 150"/>
                  <a:gd name="T6" fmla="*/ 0 w 60"/>
                  <a:gd name="T7" fmla="*/ 29 h 1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72747" name="Freeform 147"/>
              <p:cNvSpPr>
                <a:spLocks/>
              </p:cNvSpPr>
              <p:nvPr/>
            </p:nvSpPr>
            <p:spPr bwMode="auto">
              <a:xfrm>
                <a:off x="1358" y="3186"/>
                <a:ext cx="48" cy="114"/>
              </a:xfrm>
              <a:custGeom>
                <a:avLst/>
                <a:gdLst>
                  <a:gd name="T0" fmla="*/ 15 w 60"/>
                  <a:gd name="T1" fmla="*/ 0 h 150"/>
                  <a:gd name="T2" fmla="*/ 3 w 60"/>
                  <a:gd name="T3" fmla="*/ 9 h 150"/>
                  <a:gd name="T4" fmla="*/ 12 w 60"/>
                  <a:gd name="T5" fmla="*/ 16 h 150"/>
                  <a:gd name="T6" fmla="*/ 0 w 60"/>
                  <a:gd name="T7" fmla="*/ 29 h 1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grpSp>
          <p:nvGrpSpPr>
            <p:cNvPr id="72738" name="Group 149"/>
            <p:cNvGrpSpPr>
              <a:grpSpLocks/>
            </p:cNvGrpSpPr>
            <p:nvPr/>
          </p:nvGrpSpPr>
          <p:grpSpPr bwMode="auto">
            <a:xfrm>
              <a:off x="4820" y="2604"/>
              <a:ext cx="120" cy="114"/>
              <a:chOff x="1300" y="3186"/>
              <a:chExt cx="120" cy="114"/>
            </a:xfrm>
          </p:grpSpPr>
          <p:sp>
            <p:nvSpPr>
              <p:cNvPr id="29735" name="Rectangle 150"/>
              <p:cNvSpPr>
                <a:spLocks noChangeArrowheads="1"/>
              </p:cNvSpPr>
              <p:nvPr/>
            </p:nvSpPr>
            <p:spPr bwMode="auto">
              <a:xfrm>
                <a:off x="1300" y="3208"/>
                <a:ext cx="120" cy="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72743" name="Freeform 151"/>
              <p:cNvSpPr>
                <a:spLocks/>
              </p:cNvSpPr>
              <p:nvPr/>
            </p:nvSpPr>
            <p:spPr bwMode="auto">
              <a:xfrm>
                <a:off x="1308" y="3186"/>
                <a:ext cx="48" cy="114"/>
              </a:xfrm>
              <a:custGeom>
                <a:avLst/>
                <a:gdLst>
                  <a:gd name="T0" fmla="*/ 15 w 60"/>
                  <a:gd name="T1" fmla="*/ 0 h 150"/>
                  <a:gd name="T2" fmla="*/ 3 w 60"/>
                  <a:gd name="T3" fmla="*/ 9 h 150"/>
                  <a:gd name="T4" fmla="*/ 12 w 60"/>
                  <a:gd name="T5" fmla="*/ 16 h 150"/>
                  <a:gd name="T6" fmla="*/ 0 w 60"/>
                  <a:gd name="T7" fmla="*/ 29 h 1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72744" name="Freeform 152"/>
              <p:cNvSpPr>
                <a:spLocks/>
              </p:cNvSpPr>
              <p:nvPr/>
            </p:nvSpPr>
            <p:spPr bwMode="auto">
              <a:xfrm>
                <a:off x="1358" y="3186"/>
                <a:ext cx="48" cy="114"/>
              </a:xfrm>
              <a:custGeom>
                <a:avLst/>
                <a:gdLst>
                  <a:gd name="T0" fmla="*/ 15 w 60"/>
                  <a:gd name="T1" fmla="*/ 0 h 150"/>
                  <a:gd name="T2" fmla="*/ 3 w 60"/>
                  <a:gd name="T3" fmla="*/ 9 h 150"/>
                  <a:gd name="T4" fmla="*/ 12 w 60"/>
                  <a:gd name="T5" fmla="*/ 16 h 150"/>
                  <a:gd name="T6" fmla="*/ 0 w 60"/>
                  <a:gd name="T7" fmla="*/ 29 h 15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0" h="150">
                    <a:moveTo>
                      <a:pt x="60" y="0"/>
                    </a:moveTo>
                    <a:cubicBezTo>
                      <a:pt x="37" y="17"/>
                      <a:pt x="14" y="34"/>
                      <a:pt x="12" y="48"/>
                    </a:cubicBezTo>
                    <a:cubicBezTo>
                      <a:pt x="10" y="62"/>
                      <a:pt x="50" y="67"/>
                      <a:pt x="48" y="84"/>
                    </a:cubicBezTo>
                    <a:cubicBezTo>
                      <a:pt x="46" y="101"/>
                      <a:pt x="8" y="139"/>
                      <a:pt x="0" y="150"/>
                    </a:cubicBez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sp>
          <p:nvSpPr>
            <p:cNvPr id="29732" name="Text Box 153"/>
            <p:cNvSpPr txBox="1">
              <a:spLocks noChangeArrowheads="1"/>
            </p:cNvSpPr>
            <p:nvPr/>
          </p:nvSpPr>
          <p:spPr bwMode="auto">
            <a:xfrm>
              <a:off x="2785" y="2683"/>
              <a:ext cx="81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latin typeface="Arial" charset="0"/>
                  <a:cs typeface="Arial" charset="0"/>
                </a:rPr>
                <a:t>dest. address </a:t>
              </a:r>
            </a:p>
          </p:txBody>
        </p:sp>
        <p:sp>
          <p:nvSpPr>
            <p:cNvPr id="29733" name="Text Box 154"/>
            <p:cNvSpPr txBox="1">
              <a:spLocks noChangeArrowheads="1"/>
            </p:cNvSpPr>
            <p:nvPr/>
          </p:nvSpPr>
          <p:spPr bwMode="auto">
            <a:xfrm>
              <a:off x="3762" y="2681"/>
              <a:ext cx="91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 smtClean="0">
                  <a:latin typeface="Arial" charset="0"/>
                  <a:cs typeface="Arial" charset="0"/>
                </a:rPr>
                <a:t>source address </a:t>
              </a:r>
            </a:p>
          </p:txBody>
        </p:sp>
        <p:sp>
          <p:nvSpPr>
            <p:cNvPr id="29734" name="Text Box 156"/>
            <p:cNvSpPr txBox="1">
              <a:spLocks noChangeArrowheads="1"/>
            </p:cNvSpPr>
            <p:nvPr/>
          </p:nvSpPr>
          <p:spPr bwMode="auto">
            <a:xfrm>
              <a:off x="4146" y="2896"/>
              <a:ext cx="89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802.</a:t>
              </a:r>
              <a:r>
                <a:rPr lang="en-US" b="1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3</a:t>
              </a:r>
              <a:r>
                <a:rPr lang="en-US" dirty="0" smtClean="0">
                  <a:solidFill>
                    <a:srgbClr val="FF0000"/>
                  </a:solidFill>
                  <a:latin typeface="Arial" charset="0"/>
                  <a:cs typeface="Arial" charset="0"/>
                </a:rPr>
                <a:t> </a:t>
              </a:r>
              <a:r>
                <a:rPr lang="en-US" dirty="0" smtClean="0">
                  <a:latin typeface="Arial" charset="0"/>
                  <a:cs typeface="Arial" charset="0"/>
                </a:rPr>
                <a:t>frame</a:t>
              </a:r>
            </a:p>
          </p:txBody>
        </p:sp>
      </p:grpSp>
      <p:grpSp>
        <p:nvGrpSpPr>
          <p:cNvPr id="72716" name="Group 361"/>
          <p:cNvGrpSpPr>
            <a:grpSpLocks/>
          </p:cNvGrpSpPr>
          <p:nvPr/>
        </p:nvGrpSpPr>
        <p:grpSpPr bwMode="auto">
          <a:xfrm>
            <a:off x="3311525" y="2235200"/>
            <a:ext cx="762000" cy="663575"/>
            <a:chOff x="2967" y="478"/>
            <a:chExt cx="788" cy="625"/>
          </a:xfrm>
        </p:grpSpPr>
        <p:pic>
          <p:nvPicPr>
            <p:cNvPr id="72725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26" name="Picture 360" descr="antenna_radiation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2717" name="Group 356"/>
          <p:cNvGrpSpPr>
            <a:grpSpLocks/>
          </p:cNvGrpSpPr>
          <p:nvPr/>
        </p:nvGrpSpPr>
        <p:grpSpPr bwMode="auto">
          <a:xfrm>
            <a:off x="1909763" y="1798638"/>
            <a:ext cx="609600" cy="598487"/>
            <a:chOff x="313" y="1497"/>
            <a:chExt cx="1152" cy="1014"/>
          </a:xfrm>
        </p:grpSpPr>
        <p:pic>
          <p:nvPicPr>
            <p:cNvPr id="72723" name="Picture 354" descr="laptop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24" name="Picture 355" descr="antenna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2718" name="Group 356"/>
          <p:cNvGrpSpPr>
            <a:grpSpLocks/>
          </p:cNvGrpSpPr>
          <p:nvPr/>
        </p:nvGrpSpPr>
        <p:grpSpPr bwMode="auto">
          <a:xfrm>
            <a:off x="2874963" y="1493838"/>
            <a:ext cx="609600" cy="598487"/>
            <a:chOff x="313" y="1497"/>
            <a:chExt cx="1152" cy="1014"/>
          </a:xfrm>
        </p:grpSpPr>
        <p:pic>
          <p:nvPicPr>
            <p:cNvPr id="72721" name="Picture 354" descr="laptop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722" name="Picture 355" descr="antenna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2719" name="Rectangle 49"/>
          <p:cNvSpPr txBox="1">
            <a:spLocks noChangeArrowheads="1"/>
          </p:cNvSpPr>
          <p:nvPr/>
        </p:nvSpPr>
        <p:spPr bwMode="auto">
          <a:xfrm>
            <a:off x="533400" y="157163"/>
            <a:ext cx="64055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802.11 frame: addressing</a:t>
            </a:r>
          </a:p>
        </p:txBody>
      </p:sp>
      <p:pic>
        <p:nvPicPr>
          <p:cNvPr id="72720" name="Picture 19" descr="underline_base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960438"/>
            <a:ext cx="5942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29</a:t>
            </a:fld>
            <a:endParaRPr lang="en-US" sz="1200" dirty="0">
              <a:latin typeface="Tahoma" charset="0"/>
            </a:endParaRPr>
          </a:p>
        </p:txBody>
      </p:sp>
      <p:sp>
        <p:nvSpPr>
          <p:cNvPr id="9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940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1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11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682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Chapter </a:t>
            </a:r>
            <a:r>
              <a:rPr lang="en-US" dirty="0" smtClean="0">
                <a:latin typeface="Gill Sans MT" charset="0"/>
                <a:cs typeface="+mj-cs"/>
              </a:rPr>
              <a:t>7 </a:t>
            </a:r>
            <a:r>
              <a:rPr lang="en-US" dirty="0">
                <a:latin typeface="Gill Sans MT" charset="0"/>
                <a:cs typeface="+mj-cs"/>
              </a:rPr>
              <a:t>outline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519238"/>
            <a:ext cx="3810000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C00000"/>
                </a:solidFill>
                <a:latin typeface="Gill Sans MT" charset="0"/>
                <a:cs typeface="+mn-cs"/>
              </a:rPr>
              <a:t>7.1 </a:t>
            </a: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Introduction </a:t>
            </a:r>
          </a:p>
          <a:p>
            <a:pPr>
              <a:spcBef>
                <a:spcPct val="50000"/>
              </a:spcBef>
              <a:buFont typeface="Wingdings" charset="0"/>
              <a:buNone/>
              <a:defRPr/>
            </a:pPr>
            <a:r>
              <a:rPr lang="en-US" u="sng" dirty="0">
                <a:solidFill>
                  <a:srgbClr val="000099"/>
                </a:solidFill>
                <a:latin typeface="Gill Sans MT" charset="0"/>
                <a:cs typeface="+mn-cs"/>
              </a:rPr>
              <a:t>Wireless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7.2</a:t>
            </a:r>
            <a:r>
              <a:rPr lang="en-US" sz="2400" dirty="0" smtClean="0">
                <a:solidFill>
                  <a:srgbClr val="0000FF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Wireless links, characteristics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CDMA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6.73 </a:t>
            </a:r>
            <a:r>
              <a:rPr lang="en-US" sz="2400" dirty="0">
                <a:latin typeface="Gill Sans MT" charset="0"/>
                <a:cs typeface="+mn-cs"/>
              </a:rPr>
              <a:t>IEEE 802.11 wireless LANs (</a:t>
            </a:r>
            <a:r>
              <a:rPr lang="ja-JP" altLang="en-US" sz="2400" dirty="0">
                <a:latin typeface="Gill Sans MT" charset="0"/>
                <a:cs typeface="+mn-cs"/>
              </a:rPr>
              <a:t>“</a:t>
            </a:r>
            <a:r>
              <a:rPr lang="en-US" sz="2400" dirty="0">
                <a:latin typeface="Gill Sans MT" charset="0"/>
                <a:cs typeface="+mn-cs"/>
              </a:rPr>
              <a:t>Wi-Fi</a:t>
            </a:r>
            <a:r>
              <a:rPr lang="ja-JP" altLang="en-US" sz="2400" dirty="0">
                <a:latin typeface="Gill Sans MT" charset="0"/>
                <a:cs typeface="+mn-cs"/>
              </a:rPr>
              <a:t>”</a:t>
            </a:r>
            <a:r>
              <a:rPr lang="en-US" sz="2400" dirty="0">
                <a:latin typeface="Gill Sans MT" charset="0"/>
                <a:cs typeface="+mn-cs"/>
              </a:rPr>
              <a:t>)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67.4</a:t>
            </a:r>
            <a:r>
              <a:rPr lang="en-US" sz="2400" dirty="0" smtClean="0">
                <a:solidFill>
                  <a:srgbClr val="FF0000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Cellular Internet Access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architecture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standards (e.g.</a:t>
            </a:r>
            <a:r>
              <a:rPr lang="en-US" sz="2000" dirty="0" smtClean="0">
                <a:latin typeface="Gill Sans MT" charset="0"/>
              </a:rPr>
              <a:t>, 3G, LTE)</a:t>
            </a:r>
            <a:endParaRPr lang="en-US" sz="2000" dirty="0">
              <a:latin typeface="Gill Sans MT" charset="0"/>
            </a:endParaRPr>
          </a:p>
        </p:txBody>
      </p:sp>
      <p:sp>
        <p:nvSpPr>
          <p:cNvPr id="307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519238"/>
            <a:ext cx="4054475" cy="46482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u="sng" dirty="0" smtClean="0">
                <a:solidFill>
                  <a:srgbClr val="000099"/>
                </a:solidFill>
                <a:ea typeface="+mn-ea"/>
                <a:cs typeface="+mn-cs"/>
              </a:rPr>
              <a:t>Mobility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ea typeface="+mn-ea"/>
                <a:cs typeface="+mn-cs"/>
              </a:rPr>
              <a:t>7.5</a:t>
            </a:r>
            <a:r>
              <a:rPr lang="en-US" sz="2400" dirty="0" smtClean="0">
                <a:ea typeface="+mn-ea"/>
                <a:cs typeface="+mn-cs"/>
              </a:rPr>
              <a:t> Principles: addressing and routing to mobile users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ea typeface="+mn-ea"/>
                <a:cs typeface="+mn-cs"/>
              </a:rPr>
              <a:t>7.6</a:t>
            </a:r>
            <a:r>
              <a:rPr lang="en-US" sz="2400" dirty="0" smtClean="0">
                <a:ea typeface="+mn-ea"/>
                <a:cs typeface="+mn-cs"/>
              </a:rPr>
              <a:t> Mobile IP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ea typeface="+mn-ea"/>
                <a:cs typeface="+mn-cs"/>
              </a:rPr>
              <a:t>7.7</a:t>
            </a:r>
            <a:r>
              <a:rPr lang="en-US" sz="2400" dirty="0" smtClean="0">
                <a:ea typeface="+mn-ea"/>
                <a:cs typeface="+mn-cs"/>
              </a:rPr>
              <a:t> Handling mobility in cellular networks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ea typeface="+mn-ea"/>
                <a:cs typeface="+mn-cs"/>
              </a:rPr>
              <a:t>7.8</a:t>
            </a:r>
            <a:r>
              <a:rPr lang="en-US" sz="2400" dirty="0" smtClean="0">
                <a:ea typeface="+mn-ea"/>
                <a:cs typeface="+mn-cs"/>
              </a:rPr>
              <a:t> Mobility and higher-layer protocols</a:t>
            </a:r>
          </a:p>
          <a:p>
            <a:pPr marL="0" indent="0">
              <a:buNone/>
              <a:defRPr/>
            </a:pPr>
            <a:endParaRPr lang="en-US" sz="2400" dirty="0" smtClean="0">
              <a:ea typeface="+mn-ea"/>
              <a:cs typeface="+mn-cs"/>
            </a:endParaRPr>
          </a:p>
        </p:txBody>
      </p:sp>
      <p:pic>
        <p:nvPicPr>
          <p:cNvPr id="19462" name="Picture 23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17588"/>
            <a:ext cx="41132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3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375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55" name="Group 2"/>
          <p:cNvGrpSpPr>
            <a:grpSpLocks/>
          </p:cNvGrpSpPr>
          <p:nvPr/>
        </p:nvGrpSpPr>
        <p:grpSpPr bwMode="auto">
          <a:xfrm>
            <a:off x="519113" y="2179638"/>
            <a:ext cx="8077200" cy="985837"/>
            <a:chOff x="240" y="887"/>
            <a:chExt cx="5088" cy="621"/>
          </a:xfrm>
        </p:grpSpPr>
        <p:sp>
          <p:nvSpPr>
            <p:cNvPr id="30757" name="Rectangle 3"/>
            <p:cNvSpPr>
              <a:spLocks noChangeArrowheads="1"/>
            </p:cNvSpPr>
            <p:nvPr/>
          </p:nvSpPr>
          <p:spPr bwMode="auto">
            <a:xfrm>
              <a:off x="240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frame</a:t>
              </a:r>
            </a:p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control</a:t>
              </a:r>
            </a:p>
          </p:txBody>
        </p:sp>
        <p:sp>
          <p:nvSpPr>
            <p:cNvPr id="30758" name="Rectangle 4"/>
            <p:cNvSpPr>
              <a:spLocks noChangeArrowheads="1"/>
            </p:cNvSpPr>
            <p:nvPr/>
          </p:nvSpPr>
          <p:spPr bwMode="auto">
            <a:xfrm>
              <a:off x="768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duration</a:t>
              </a:r>
            </a:p>
          </p:txBody>
        </p:sp>
        <p:sp>
          <p:nvSpPr>
            <p:cNvPr id="30759" name="Rectangle 5"/>
            <p:cNvSpPr>
              <a:spLocks noChangeArrowheads="1"/>
            </p:cNvSpPr>
            <p:nvPr/>
          </p:nvSpPr>
          <p:spPr bwMode="auto">
            <a:xfrm>
              <a:off x="1296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address</a:t>
              </a:r>
            </a:p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1</a:t>
              </a:r>
            </a:p>
          </p:txBody>
        </p:sp>
        <p:sp>
          <p:nvSpPr>
            <p:cNvPr id="30760" name="Rectangle 6"/>
            <p:cNvSpPr>
              <a:spLocks noChangeArrowheads="1"/>
            </p:cNvSpPr>
            <p:nvPr/>
          </p:nvSpPr>
          <p:spPr bwMode="auto">
            <a:xfrm>
              <a:off x="1824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address</a:t>
              </a:r>
            </a:p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2</a:t>
              </a:r>
            </a:p>
          </p:txBody>
        </p:sp>
        <p:sp>
          <p:nvSpPr>
            <p:cNvPr id="30761" name="Rectangle 7"/>
            <p:cNvSpPr>
              <a:spLocks noChangeArrowheads="1"/>
            </p:cNvSpPr>
            <p:nvPr/>
          </p:nvSpPr>
          <p:spPr bwMode="auto">
            <a:xfrm>
              <a:off x="3408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address</a:t>
              </a:r>
            </a:p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4</a:t>
              </a:r>
            </a:p>
          </p:txBody>
        </p:sp>
        <p:sp>
          <p:nvSpPr>
            <p:cNvPr id="30762" name="Rectangle 8"/>
            <p:cNvSpPr>
              <a:spLocks noChangeArrowheads="1"/>
            </p:cNvSpPr>
            <p:nvPr/>
          </p:nvSpPr>
          <p:spPr bwMode="auto">
            <a:xfrm>
              <a:off x="2352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address</a:t>
              </a:r>
            </a:p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3</a:t>
              </a:r>
            </a:p>
          </p:txBody>
        </p:sp>
        <p:sp>
          <p:nvSpPr>
            <p:cNvPr id="30763" name="Rectangle 9"/>
            <p:cNvSpPr>
              <a:spLocks noChangeArrowheads="1"/>
            </p:cNvSpPr>
            <p:nvPr/>
          </p:nvSpPr>
          <p:spPr bwMode="auto">
            <a:xfrm>
              <a:off x="2880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1600" dirty="0">
                <a:latin typeface="Arial" charset="0"/>
                <a:cs typeface="+mn-cs"/>
              </a:endParaRPr>
            </a:p>
          </p:txBody>
        </p:sp>
        <p:sp>
          <p:nvSpPr>
            <p:cNvPr id="30764" name="Rectangle 10"/>
            <p:cNvSpPr>
              <a:spLocks noChangeArrowheads="1"/>
            </p:cNvSpPr>
            <p:nvPr/>
          </p:nvSpPr>
          <p:spPr bwMode="auto">
            <a:xfrm>
              <a:off x="3936" y="1104"/>
              <a:ext cx="864" cy="38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payload</a:t>
              </a:r>
            </a:p>
          </p:txBody>
        </p:sp>
        <p:sp>
          <p:nvSpPr>
            <p:cNvPr id="30765" name="Rectangle 11"/>
            <p:cNvSpPr>
              <a:spLocks noChangeArrowheads="1"/>
            </p:cNvSpPr>
            <p:nvPr/>
          </p:nvSpPr>
          <p:spPr bwMode="auto">
            <a:xfrm>
              <a:off x="4800" y="1104"/>
              <a:ext cx="528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CRC</a:t>
              </a:r>
            </a:p>
          </p:txBody>
        </p:sp>
        <p:sp>
          <p:nvSpPr>
            <p:cNvPr id="30766" name="Text Box 12"/>
            <p:cNvSpPr txBox="1">
              <a:spLocks noChangeArrowheads="1"/>
            </p:cNvSpPr>
            <p:nvPr/>
          </p:nvSpPr>
          <p:spPr bwMode="auto">
            <a:xfrm>
              <a:off x="480" y="91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2</a:t>
              </a:r>
            </a:p>
          </p:txBody>
        </p:sp>
        <p:sp>
          <p:nvSpPr>
            <p:cNvPr id="30767" name="Text Box 13"/>
            <p:cNvSpPr txBox="1">
              <a:spLocks noChangeArrowheads="1"/>
            </p:cNvSpPr>
            <p:nvPr/>
          </p:nvSpPr>
          <p:spPr bwMode="auto">
            <a:xfrm>
              <a:off x="960" y="91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2</a:t>
              </a:r>
            </a:p>
          </p:txBody>
        </p:sp>
        <p:sp>
          <p:nvSpPr>
            <p:cNvPr id="30768" name="Text Box 14"/>
            <p:cNvSpPr txBox="1">
              <a:spLocks noChangeArrowheads="1"/>
            </p:cNvSpPr>
            <p:nvPr/>
          </p:nvSpPr>
          <p:spPr bwMode="auto">
            <a:xfrm>
              <a:off x="1536" y="91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6</a:t>
              </a:r>
            </a:p>
          </p:txBody>
        </p:sp>
        <p:sp>
          <p:nvSpPr>
            <p:cNvPr id="30769" name="Text Box 15"/>
            <p:cNvSpPr txBox="1">
              <a:spLocks noChangeArrowheads="1"/>
            </p:cNvSpPr>
            <p:nvPr/>
          </p:nvSpPr>
          <p:spPr bwMode="auto">
            <a:xfrm>
              <a:off x="2016" y="91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6</a:t>
              </a:r>
            </a:p>
          </p:txBody>
        </p:sp>
        <p:sp>
          <p:nvSpPr>
            <p:cNvPr id="30770" name="Text Box 16"/>
            <p:cNvSpPr txBox="1">
              <a:spLocks noChangeArrowheads="1"/>
            </p:cNvSpPr>
            <p:nvPr/>
          </p:nvSpPr>
          <p:spPr bwMode="auto">
            <a:xfrm>
              <a:off x="2544" y="91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6</a:t>
              </a:r>
            </a:p>
          </p:txBody>
        </p:sp>
        <p:sp>
          <p:nvSpPr>
            <p:cNvPr id="30771" name="Text Box 17"/>
            <p:cNvSpPr txBox="1">
              <a:spLocks noChangeArrowheads="1"/>
            </p:cNvSpPr>
            <p:nvPr/>
          </p:nvSpPr>
          <p:spPr bwMode="auto">
            <a:xfrm>
              <a:off x="3072" y="91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2</a:t>
              </a:r>
            </a:p>
          </p:txBody>
        </p:sp>
        <p:sp>
          <p:nvSpPr>
            <p:cNvPr id="30772" name="Text Box 18"/>
            <p:cNvSpPr txBox="1">
              <a:spLocks noChangeArrowheads="1"/>
            </p:cNvSpPr>
            <p:nvPr/>
          </p:nvSpPr>
          <p:spPr bwMode="auto">
            <a:xfrm>
              <a:off x="3638" y="887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6</a:t>
              </a:r>
            </a:p>
          </p:txBody>
        </p:sp>
        <p:sp>
          <p:nvSpPr>
            <p:cNvPr id="30773" name="Text Box 19"/>
            <p:cNvSpPr txBox="1">
              <a:spLocks noChangeArrowheads="1"/>
            </p:cNvSpPr>
            <p:nvPr/>
          </p:nvSpPr>
          <p:spPr bwMode="auto">
            <a:xfrm>
              <a:off x="4032" y="912"/>
              <a:ext cx="6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0 - 2312</a:t>
              </a:r>
            </a:p>
          </p:txBody>
        </p:sp>
        <p:sp>
          <p:nvSpPr>
            <p:cNvPr id="30774" name="Text Box 20"/>
            <p:cNvSpPr txBox="1">
              <a:spLocks noChangeArrowheads="1"/>
            </p:cNvSpPr>
            <p:nvPr/>
          </p:nvSpPr>
          <p:spPr bwMode="auto">
            <a:xfrm>
              <a:off x="4982" y="887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4</a:t>
              </a:r>
            </a:p>
          </p:txBody>
        </p:sp>
        <p:sp>
          <p:nvSpPr>
            <p:cNvPr id="30775" name="Text Box 21"/>
            <p:cNvSpPr txBox="1">
              <a:spLocks noChangeArrowheads="1"/>
            </p:cNvSpPr>
            <p:nvPr/>
          </p:nvSpPr>
          <p:spPr bwMode="auto">
            <a:xfrm>
              <a:off x="2918" y="1142"/>
              <a:ext cx="500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600" dirty="0" smtClean="0">
                  <a:latin typeface="Arial" charset="0"/>
                  <a:cs typeface="+mn-cs"/>
                </a:rPr>
                <a:t>seq</a:t>
              </a:r>
            </a:p>
            <a:p>
              <a:pPr algn="ctr" eaLnBrk="1" hangingPunct="1">
                <a:defRPr/>
              </a:pPr>
              <a:r>
                <a:rPr lang="en-US" sz="1600" dirty="0" smtClean="0">
                  <a:latin typeface="Arial" charset="0"/>
                  <a:cs typeface="+mn-cs"/>
                </a:rPr>
                <a:t>control</a:t>
              </a:r>
            </a:p>
          </p:txBody>
        </p:sp>
      </p:grpSp>
      <p:grpSp>
        <p:nvGrpSpPr>
          <p:cNvPr id="74756" name="Group 23"/>
          <p:cNvGrpSpPr>
            <a:grpSpLocks/>
          </p:cNvGrpSpPr>
          <p:nvPr/>
        </p:nvGrpSpPr>
        <p:grpSpPr bwMode="auto">
          <a:xfrm>
            <a:off x="442913" y="3856038"/>
            <a:ext cx="8534400" cy="954087"/>
            <a:chOff x="240" y="1991"/>
            <a:chExt cx="5376" cy="601"/>
          </a:xfrm>
        </p:grpSpPr>
        <p:sp>
          <p:nvSpPr>
            <p:cNvPr id="30735" name="Rectangle 24"/>
            <p:cNvSpPr>
              <a:spLocks noChangeArrowheads="1"/>
            </p:cNvSpPr>
            <p:nvPr/>
          </p:nvSpPr>
          <p:spPr bwMode="auto">
            <a:xfrm>
              <a:off x="864" y="2208"/>
              <a:ext cx="624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Type</a:t>
              </a:r>
            </a:p>
          </p:txBody>
        </p:sp>
        <p:sp>
          <p:nvSpPr>
            <p:cNvPr id="30736" name="Rectangle 25"/>
            <p:cNvSpPr>
              <a:spLocks noChangeArrowheads="1"/>
            </p:cNvSpPr>
            <p:nvPr/>
          </p:nvSpPr>
          <p:spPr bwMode="auto">
            <a:xfrm>
              <a:off x="2592" y="2208"/>
              <a:ext cx="43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From</a:t>
              </a:r>
            </a:p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AP</a:t>
              </a:r>
            </a:p>
          </p:txBody>
        </p:sp>
        <p:sp>
          <p:nvSpPr>
            <p:cNvPr id="30737" name="Rectangle 26"/>
            <p:cNvSpPr>
              <a:spLocks noChangeArrowheads="1"/>
            </p:cNvSpPr>
            <p:nvPr/>
          </p:nvSpPr>
          <p:spPr bwMode="auto">
            <a:xfrm>
              <a:off x="1488" y="2208"/>
              <a:ext cx="67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Subtype</a:t>
              </a:r>
            </a:p>
          </p:txBody>
        </p:sp>
        <p:sp>
          <p:nvSpPr>
            <p:cNvPr id="30738" name="Rectangle 27"/>
            <p:cNvSpPr>
              <a:spLocks noChangeArrowheads="1"/>
            </p:cNvSpPr>
            <p:nvPr/>
          </p:nvSpPr>
          <p:spPr bwMode="auto">
            <a:xfrm>
              <a:off x="2160" y="2208"/>
              <a:ext cx="43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To</a:t>
              </a:r>
            </a:p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AP</a:t>
              </a:r>
            </a:p>
          </p:txBody>
        </p:sp>
        <p:sp>
          <p:nvSpPr>
            <p:cNvPr id="30739" name="Rectangle 28"/>
            <p:cNvSpPr>
              <a:spLocks noChangeArrowheads="1"/>
            </p:cNvSpPr>
            <p:nvPr/>
          </p:nvSpPr>
          <p:spPr bwMode="auto">
            <a:xfrm>
              <a:off x="3024" y="2208"/>
              <a:ext cx="43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More </a:t>
              </a:r>
            </a:p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frag</a:t>
              </a:r>
            </a:p>
          </p:txBody>
        </p:sp>
        <p:sp>
          <p:nvSpPr>
            <p:cNvPr id="30740" name="Rectangle 29"/>
            <p:cNvSpPr>
              <a:spLocks noChangeArrowheads="1"/>
            </p:cNvSpPr>
            <p:nvPr/>
          </p:nvSpPr>
          <p:spPr bwMode="auto">
            <a:xfrm>
              <a:off x="4752" y="2208"/>
              <a:ext cx="43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WEP</a:t>
              </a:r>
            </a:p>
          </p:txBody>
        </p:sp>
        <p:sp>
          <p:nvSpPr>
            <p:cNvPr id="30741" name="Rectangle 30"/>
            <p:cNvSpPr>
              <a:spLocks noChangeArrowheads="1"/>
            </p:cNvSpPr>
            <p:nvPr/>
          </p:nvSpPr>
          <p:spPr bwMode="auto">
            <a:xfrm>
              <a:off x="4320" y="2208"/>
              <a:ext cx="43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More</a:t>
              </a:r>
            </a:p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data</a:t>
              </a:r>
            </a:p>
          </p:txBody>
        </p:sp>
        <p:sp>
          <p:nvSpPr>
            <p:cNvPr id="30742" name="Rectangle 31"/>
            <p:cNvSpPr>
              <a:spLocks noChangeArrowheads="1"/>
            </p:cNvSpPr>
            <p:nvPr/>
          </p:nvSpPr>
          <p:spPr bwMode="auto">
            <a:xfrm>
              <a:off x="3888" y="2208"/>
              <a:ext cx="43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Power</a:t>
              </a:r>
            </a:p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mgt</a:t>
              </a:r>
            </a:p>
          </p:txBody>
        </p:sp>
        <p:sp>
          <p:nvSpPr>
            <p:cNvPr id="30743" name="Rectangle 32"/>
            <p:cNvSpPr>
              <a:spLocks noChangeArrowheads="1"/>
            </p:cNvSpPr>
            <p:nvPr/>
          </p:nvSpPr>
          <p:spPr bwMode="auto">
            <a:xfrm>
              <a:off x="3456" y="2208"/>
              <a:ext cx="43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Retry</a:t>
              </a:r>
            </a:p>
          </p:txBody>
        </p:sp>
        <p:sp>
          <p:nvSpPr>
            <p:cNvPr id="30744" name="Rectangle 33"/>
            <p:cNvSpPr>
              <a:spLocks noChangeArrowheads="1"/>
            </p:cNvSpPr>
            <p:nvPr/>
          </p:nvSpPr>
          <p:spPr bwMode="auto">
            <a:xfrm>
              <a:off x="5184" y="2208"/>
              <a:ext cx="432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Rsvd</a:t>
              </a:r>
            </a:p>
          </p:txBody>
        </p:sp>
        <p:sp>
          <p:nvSpPr>
            <p:cNvPr id="30745" name="Rectangle 34"/>
            <p:cNvSpPr>
              <a:spLocks noChangeArrowheads="1"/>
            </p:cNvSpPr>
            <p:nvPr/>
          </p:nvSpPr>
          <p:spPr bwMode="auto">
            <a:xfrm>
              <a:off x="240" y="2208"/>
              <a:ext cx="624" cy="38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Protocol</a:t>
              </a:r>
            </a:p>
            <a:p>
              <a:pPr algn="ctr" eaLnBrk="1" hangingPunct="1">
                <a:defRPr/>
              </a:pPr>
              <a:r>
                <a:rPr lang="en-US" sz="1600" dirty="0">
                  <a:latin typeface="Arial" charset="0"/>
                  <a:cs typeface="+mn-cs"/>
                </a:rPr>
                <a:t>version</a:t>
              </a:r>
            </a:p>
          </p:txBody>
        </p:sp>
        <p:sp>
          <p:nvSpPr>
            <p:cNvPr id="30746" name="Text Box 35"/>
            <p:cNvSpPr txBox="1">
              <a:spLocks noChangeArrowheads="1"/>
            </p:cNvSpPr>
            <p:nvPr/>
          </p:nvSpPr>
          <p:spPr bwMode="auto">
            <a:xfrm>
              <a:off x="518" y="1991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2</a:t>
              </a:r>
            </a:p>
          </p:txBody>
        </p:sp>
        <p:sp>
          <p:nvSpPr>
            <p:cNvPr id="30747" name="Text Box 36"/>
            <p:cNvSpPr txBox="1">
              <a:spLocks noChangeArrowheads="1"/>
            </p:cNvSpPr>
            <p:nvPr/>
          </p:nvSpPr>
          <p:spPr bwMode="auto">
            <a:xfrm>
              <a:off x="1104" y="2016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2</a:t>
              </a:r>
            </a:p>
          </p:txBody>
        </p:sp>
        <p:sp>
          <p:nvSpPr>
            <p:cNvPr id="30748" name="Text Box 37"/>
            <p:cNvSpPr txBox="1">
              <a:spLocks noChangeArrowheads="1"/>
            </p:cNvSpPr>
            <p:nvPr/>
          </p:nvSpPr>
          <p:spPr bwMode="auto">
            <a:xfrm>
              <a:off x="1728" y="2016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4</a:t>
              </a:r>
            </a:p>
          </p:txBody>
        </p:sp>
        <p:sp>
          <p:nvSpPr>
            <p:cNvPr id="30749" name="Text Box 38"/>
            <p:cNvSpPr txBox="1">
              <a:spLocks noChangeArrowheads="1"/>
            </p:cNvSpPr>
            <p:nvPr/>
          </p:nvSpPr>
          <p:spPr bwMode="auto">
            <a:xfrm>
              <a:off x="2304" y="2016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1</a:t>
              </a:r>
            </a:p>
          </p:txBody>
        </p:sp>
        <p:sp>
          <p:nvSpPr>
            <p:cNvPr id="30750" name="Text Box 39"/>
            <p:cNvSpPr txBox="1">
              <a:spLocks noChangeArrowheads="1"/>
            </p:cNvSpPr>
            <p:nvPr/>
          </p:nvSpPr>
          <p:spPr bwMode="auto">
            <a:xfrm>
              <a:off x="2688" y="2016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1</a:t>
              </a:r>
            </a:p>
          </p:txBody>
        </p:sp>
        <p:sp>
          <p:nvSpPr>
            <p:cNvPr id="30751" name="Text Box 40"/>
            <p:cNvSpPr txBox="1">
              <a:spLocks noChangeArrowheads="1"/>
            </p:cNvSpPr>
            <p:nvPr/>
          </p:nvSpPr>
          <p:spPr bwMode="auto">
            <a:xfrm>
              <a:off x="3120" y="2016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1</a:t>
              </a:r>
            </a:p>
          </p:txBody>
        </p:sp>
        <p:sp>
          <p:nvSpPr>
            <p:cNvPr id="30752" name="Text Box 41"/>
            <p:cNvSpPr txBox="1">
              <a:spLocks noChangeArrowheads="1"/>
            </p:cNvSpPr>
            <p:nvPr/>
          </p:nvSpPr>
          <p:spPr bwMode="auto">
            <a:xfrm>
              <a:off x="4464" y="2016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1</a:t>
              </a:r>
            </a:p>
          </p:txBody>
        </p:sp>
        <p:sp>
          <p:nvSpPr>
            <p:cNvPr id="30753" name="Text Box 42"/>
            <p:cNvSpPr txBox="1">
              <a:spLocks noChangeArrowheads="1"/>
            </p:cNvSpPr>
            <p:nvPr/>
          </p:nvSpPr>
          <p:spPr bwMode="auto">
            <a:xfrm>
              <a:off x="4896" y="2016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1</a:t>
              </a:r>
            </a:p>
          </p:txBody>
        </p:sp>
        <p:sp>
          <p:nvSpPr>
            <p:cNvPr id="30754" name="Text Box 43"/>
            <p:cNvSpPr txBox="1">
              <a:spLocks noChangeArrowheads="1"/>
            </p:cNvSpPr>
            <p:nvPr/>
          </p:nvSpPr>
          <p:spPr bwMode="auto">
            <a:xfrm>
              <a:off x="5280" y="2016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1</a:t>
              </a:r>
            </a:p>
          </p:txBody>
        </p:sp>
        <p:sp>
          <p:nvSpPr>
            <p:cNvPr id="30755" name="Text Box 44"/>
            <p:cNvSpPr txBox="1">
              <a:spLocks noChangeArrowheads="1"/>
            </p:cNvSpPr>
            <p:nvPr/>
          </p:nvSpPr>
          <p:spPr bwMode="auto">
            <a:xfrm>
              <a:off x="3600" y="2016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1</a:t>
              </a:r>
            </a:p>
          </p:txBody>
        </p:sp>
        <p:sp>
          <p:nvSpPr>
            <p:cNvPr id="30756" name="Text Box 45"/>
            <p:cNvSpPr txBox="1">
              <a:spLocks noChangeArrowheads="1"/>
            </p:cNvSpPr>
            <p:nvPr/>
          </p:nvSpPr>
          <p:spPr bwMode="auto">
            <a:xfrm>
              <a:off x="3984" y="2016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1</a:t>
              </a:r>
            </a:p>
          </p:txBody>
        </p:sp>
      </p:grpSp>
      <p:sp>
        <p:nvSpPr>
          <p:cNvPr id="74757" name="Freeform 47"/>
          <p:cNvSpPr>
            <a:spLocks/>
          </p:cNvSpPr>
          <p:nvPr/>
        </p:nvSpPr>
        <p:spPr bwMode="auto">
          <a:xfrm>
            <a:off x="430213" y="3144838"/>
            <a:ext cx="8713787" cy="1066800"/>
          </a:xfrm>
          <a:custGeom>
            <a:avLst/>
            <a:gdLst>
              <a:gd name="T0" fmla="*/ 2147483647 w 5489"/>
              <a:gd name="T1" fmla="*/ 0 h 672"/>
              <a:gd name="T2" fmla="*/ 0 w 5489"/>
              <a:gd name="T3" fmla="*/ 2147483647 h 672"/>
              <a:gd name="T4" fmla="*/ 2147483647 w 5489"/>
              <a:gd name="T5" fmla="*/ 2147483647 h 672"/>
              <a:gd name="T6" fmla="*/ 2147483647 w 5489"/>
              <a:gd name="T7" fmla="*/ 0 h 672"/>
              <a:gd name="T8" fmla="*/ 2147483647 w 5489"/>
              <a:gd name="T9" fmla="*/ 0 h 6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489" h="672">
                <a:moveTo>
                  <a:pt x="64" y="0"/>
                </a:moveTo>
                <a:lnTo>
                  <a:pt x="0" y="664"/>
                </a:lnTo>
                <a:lnTo>
                  <a:pt x="5392" y="672"/>
                </a:lnTo>
                <a:cubicBezTo>
                  <a:pt x="5489" y="561"/>
                  <a:pt x="976" y="408"/>
                  <a:pt x="584" y="0"/>
                </a:cubicBezTo>
                <a:cubicBezTo>
                  <a:pt x="152" y="0"/>
                  <a:pt x="172" y="0"/>
                  <a:pt x="64" y="0"/>
                </a:cubicBezTo>
                <a:close/>
              </a:path>
            </a:pathLst>
          </a:custGeom>
          <a:gradFill rotWithShape="1">
            <a:gsLst>
              <a:gs pos="0">
                <a:schemeClr val="tx1"/>
              </a:gs>
              <a:gs pos="100000">
                <a:schemeClr val="bg1">
                  <a:alpha val="17998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0727" name="Text Box 49"/>
          <p:cNvSpPr txBox="1">
            <a:spLocks noChangeArrowheads="1"/>
          </p:cNvSpPr>
          <p:nvPr/>
        </p:nvSpPr>
        <p:spPr bwMode="auto">
          <a:xfrm>
            <a:off x="2132013" y="1335088"/>
            <a:ext cx="318135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duration of reserved 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transmission time (RTS/CTS)</a:t>
            </a:r>
          </a:p>
        </p:txBody>
      </p:sp>
      <p:sp>
        <p:nvSpPr>
          <p:cNvPr id="30728" name="Line 50"/>
          <p:cNvSpPr>
            <a:spLocks noChangeShapeType="1"/>
          </p:cNvSpPr>
          <p:nvPr/>
        </p:nvSpPr>
        <p:spPr bwMode="auto">
          <a:xfrm flipH="1">
            <a:off x="1905000" y="1554163"/>
            <a:ext cx="258763" cy="639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0729" name="Text Box 51"/>
          <p:cNvSpPr txBox="1">
            <a:spLocks noChangeArrowheads="1"/>
          </p:cNvSpPr>
          <p:nvPr/>
        </p:nvSpPr>
        <p:spPr bwMode="auto">
          <a:xfrm>
            <a:off x="5926138" y="1196975"/>
            <a:ext cx="14033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frame seq #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(for RDT)</a:t>
            </a:r>
          </a:p>
        </p:txBody>
      </p:sp>
      <p:sp>
        <p:nvSpPr>
          <p:cNvPr id="30730" name="Line 52"/>
          <p:cNvSpPr>
            <a:spLocks noChangeShapeType="1"/>
          </p:cNvSpPr>
          <p:nvPr/>
        </p:nvSpPr>
        <p:spPr bwMode="auto">
          <a:xfrm flipH="1">
            <a:off x="5410200" y="1493838"/>
            <a:ext cx="487363" cy="912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0731" name="Line 53"/>
          <p:cNvSpPr>
            <a:spLocks noChangeShapeType="1"/>
          </p:cNvSpPr>
          <p:nvPr/>
        </p:nvSpPr>
        <p:spPr bwMode="auto">
          <a:xfrm flipH="1" flipV="1">
            <a:off x="2012950" y="4908550"/>
            <a:ext cx="258763" cy="639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0732" name="Text Box 54"/>
          <p:cNvSpPr txBox="1">
            <a:spLocks noChangeArrowheads="1"/>
          </p:cNvSpPr>
          <p:nvPr/>
        </p:nvSpPr>
        <p:spPr bwMode="auto">
          <a:xfrm>
            <a:off x="2192338" y="5480050"/>
            <a:ext cx="257968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frame type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(RTS, CTS, ACK, data)</a:t>
            </a:r>
          </a:p>
        </p:txBody>
      </p:sp>
      <p:sp>
        <p:nvSpPr>
          <p:cNvPr id="74764" name="Rectangle 49"/>
          <p:cNvSpPr txBox="1">
            <a:spLocks noChangeArrowheads="1"/>
          </p:cNvSpPr>
          <p:nvPr/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802.11 frame: more</a:t>
            </a:r>
          </a:p>
        </p:txBody>
      </p:sp>
      <p:pic>
        <p:nvPicPr>
          <p:cNvPr id="74765" name="Picture 22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862013"/>
            <a:ext cx="45704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30</a:t>
            </a:fld>
            <a:endParaRPr lang="en-US" sz="1200" dirty="0">
              <a:latin typeface="Tahoma" charset="0"/>
            </a:endParaRPr>
          </a:p>
        </p:txBody>
      </p:sp>
      <p:sp>
        <p:nvSpPr>
          <p:cNvPr id="5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469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74"/>
          <p:cNvSpPr>
            <a:spLocks noChangeArrowheads="1"/>
          </p:cNvSpPr>
          <p:nvPr/>
        </p:nvSpPr>
        <p:spPr bwMode="auto">
          <a:xfrm>
            <a:off x="350838" y="274638"/>
            <a:ext cx="777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n-US" sz="4000" dirty="0">
                <a:solidFill>
                  <a:srgbClr val="000099"/>
                </a:solidFill>
                <a:latin typeface="Gill Sans MT" charset="0"/>
                <a:cs typeface="+mn-cs"/>
              </a:rPr>
              <a:t>802.11: mobility within same subnet</a:t>
            </a:r>
          </a:p>
        </p:txBody>
      </p:sp>
      <p:sp>
        <p:nvSpPr>
          <p:cNvPr id="31749" name="Rectangle 94"/>
          <p:cNvSpPr>
            <a:spLocks noGrp="1" noChangeArrowheads="1"/>
          </p:cNvSpPr>
          <p:nvPr>
            <p:ph type="body" sz="half" idx="1"/>
          </p:nvPr>
        </p:nvSpPr>
        <p:spPr>
          <a:xfrm>
            <a:off x="452438" y="1325563"/>
            <a:ext cx="3643312" cy="4648200"/>
          </a:xfrm>
        </p:spPr>
        <p:txBody>
          <a:bodyPr/>
          <a:lstStyle/>
          <a:p>
            <a:pPr>
              <a:lnSpc>
                <a:spcPts val="3000"/>
              </a:lnSpc>
              <a:tabLst>
                <a:tab pos="746125" algn="l"/>
              </a:tabLst>
              <a:defRPr/>
            </a:pPr>
            <a:r>
              <a:rPr lang="en-US" dirty="0">
                <a:latin typeface="Gill Sans MT" charset="0"/>
                <a:cs typeface="+mn-cs"/>
              </a:rPr>
              <a:t>H1 remains in same IP subnet: IP address can remain same</a:t>
            </a:r>
          </a:p>
          <a:p>
            <a:pPr>
              <a:lnSpc>
                <a:spcPts val="3000"/>
              </a:lnSpc>
              <a:tabLst>
                <a:tab pos="746125" algn="l"/>
              </a:tabLst>
              <a:defRPr/>
            </a:pPr>
            <a:r>
              <a:rPr lang="en-US" dirty="0">
                <a:latin typeface="Gill Sans MT" charset="0"/>
                <a:cs typeface="+mn-cs"/>
              </a:rPr>
              <a:t>switch: which AP is associated with H1?</a:t>
            </a:r>
          </a:p>
          <a:p>
            <a:pPr marL="685800" lvl="1" indent="-228600">
              <a:lnSpc>
                <a:spcPts val="2600"/>
              </a:lnSpc>
              <a:tabLst>
                <a:tab pos="746125" algn="l"/>
              </a:tabLst>
              <a:defRPr/>
            </a:pPr>
            <a:r>
              <a:rPr lang="en-US" dirty="0">
                <a:latin typeface="Gill Sans MT" charset="0"/>
              </a:rPr>
              <a:t>self-learning (Ch. 5): switch will see frame from H1 and </a:t>
            </a:r>
            <a:r>
              <a:rPr lang="ja-JP" altLang="en-US">
                <a:latin typeface="Gill Sans MT" charset="0"/>
              </a:rPr>
              <a:t>“</a:t>
            </a:r>
            <a:r>
              <a:rPr lang="en-US" dirty="0">
                <a:latin typeface="Gill Sans MT" charset="0"/>
              </a:rPr>
              <a:t>remember</a:t>
            </a:r>
            <a:r>
              <a:rPr lang="ja-JP" altLang="en-US">
                <a:latin typeface="Gill Sans MT" charset="0"/>
              </a:rPr>
              <a:t>”</a:t>
            </a:r>
            <a:r>
              <a:rPr lang="en-US" dirty="0">
                <a:latin typeface="Gill Sans MT" charset="0"/>
              </a:rPr>
              <a:t> which switch port can be used to reach H1</a:t>
            </a:r>
          </a:p>
        </p:txBody>
      </p:sp>
      <p:sp>
        <p:nvSpPr>
          <p:cNvPr id="31750" name="Oval 5"/>
          <p:cNvSpPr>
            <a:spLocks noChangeArrowheads="1"/>
          </p:cNvSpPr>
          <p:nvPr/>
        </p:nvSpPr>
        <p:spPr bwMode="auto">
          <a:xfrm>
            <a:off x="6380163" y="3179763"/>
            <a:ext cx="2154237" cy="2093912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1751" name="Oval 38"/>
          <p:cNvSpPr>
            <a:spLocks noChangeArrowheads="1"/>
          </p:cNvSpPr>
          <p:nvPr/>
        </p:nvSpPr>
        <p:spPr bwMode="auto">
          <a:xfrm>
            <a:off x="4673600" y="3241675"/>
            <a:ext cx="2278063" cy="2051050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1752" name="Line 59"/>
          <p:cNvSpPr>
            <a:spLocks noChangeShapeType="1"/>
          </p:cNvSpPr>
          <p:nvPr/>
        </p:nvSpPr>
        <p:spPr bwMode="auto">
          <a:xfrm>
            <a:off x="6792913" y="4225925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1753" name="Line 60"/>
          <p:cNvSpPr>
            <a:spLocks noChangeShapeType="1"/>
          </p:cNvSpPr>
          <p:nvPr/>
        </p:nvSpPr>
        <p:spPr bwMode="auto">
          <a:xfrm flipH="1">
            <a:off x="6305550" y="4129088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1754" name="Line 61"/>
          <p:cNvSpPr>
            <a:spLocks noChangeShapeType="1"/>
          </p:cNvSpPr>
          <p:nvPr/>
        </p:nvSpPr>
        <p:spPr bwMode="auto">
          <a:xfrm flipH="1">
            <a:off x="6319838" y="4205288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1755" name="Line 62"/>
          <p:cNvSpPr>
            <a:spLocks noChangeShapeType="1"/>
          </p:cNvSpPr>
          <p:nvPr/>
        </p:nvSpPr>
        <p:spPr bwMode="auto">
          <a:xfrm flipH="1">
            <a:off x="6262688" y="4271963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76811" name="Group 356"/>
          <p:cNvGrpSpPr>
            <a:grpSpLocks/>
          </p:cNvGrpSpPr>
          <p:nvPr/>
        </p:nvGrpSpPr>
        <p:grpSpPr bwMode="auto">
          <a:xfrm>
            <a:off x="8005763" y="3667125"/>
            <a:ext cx="333375" cy="369888"/>
            <a:chOff x="313" y="1497"/>
            <a:chExt cx="1152" cy="1014"/>
          </a:xfrm>
        </p:grpSpPr>
        <p:pic>
          <p:nvPicPr>
            <p:cNvPr id="76856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857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6812" name="Group 403"/>
          <p:cNvGrpSpPr>
            <a:grpSpLocks/>
          </p:cNvGrpSpPr>
          <p:nvPr/>
        </p:nvGrpSpPr>
        <p:grpSpPr bwMode="auto">
          <a:xfrm>
            <a:off x="4968875" y="4156075"/>
            <a:ext cx="525463" cy="392113"/>
            <a:chOff x="2751" y="1851"/>
            <a:chExt cx="462" cy="478"/>
          </a:xfrm>
        </p:grpSpPr>
        <p:pic>
          <p:nvPicPr>
            <p:cNvPr id="76854" name="Picture 364" descr="iphone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855" name="Picture 402" descr="antenna_radiation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6813" name="Group 356"/>
          <p:cNvGrpSpPr>
            <a:grpSpLocks/>
          </p:cNvGrpSpPr>
          <p:nvPr/>
        </p:nvGrpSpPr>
        <p:grpSpPr bwMode="auto">
          <a:xfrm>
            <a:off x="7345363" y="4592638"/>
            <a:ext cx="363537" cy="338137"/>
            <a:chOff x="313" y="1497"/>
            <a:chExt cx="1152" cy="1014"/>
          </a:xfrm>
        </p:grpSpPr>
        <p:pic>
          <p:nvPicPr>
            <p:cNvPr id="76852" name="Picture 354" descr="laptop_stylized_small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853" name="Picture 355" descr="antenna_stylized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6814" name="Group 356"/>
          <p:cNvGrpSpPr>
            <a:grpSpLocks/>
          </p:cNvGrpSpPr>
          <p:nvPr/>
        </p:nvGrpSpPr>
        <p:grpSpPr bwMode="auto">
          <a:xfrm>
            <a:off x="6116638" y="4613275"/>
            <a:ext cx="376237" cy="347663"/>
            <a:chOff x="313" y="1497"/>
            <a:chExt cx="1152" cy="1014"/>
          </a:xfrm>
        </p:grpSpPr>
        <p:pic>
          <p:nvPicPr>
            <p:cNvPr id="76850" name="Picture 354" descr="laptop_stylized_small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851" name="Picture 355" descr="antenna_stylized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6815" name="Group 356"/>
          <p:cNvGrpSpPr>
            <a:grpSpLocks/>
          </p:cNvGrpSpPr>
          <p:nvPr/>
        </p:nvGrpSpPr>
        <p:grpSpPr bwMode="auto">
          <a:xfrm>
            <a:off x="5394325" y="4632325"/>
            <a:ext cx="384175" cy="438150"/>
            <a:chOff x="313" y="1497"/>
            <a:chExt cx="1152" cy="1014"/>
          </a:xfrm>
        </p:grpSpPr>
        <p:pic>
          <p:nvPicPr>
            <p:cNvPr id="76848" name="Picture 354" descr="laptop_stylized_small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849" name="Picture 355" descr="antenna_stylized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6816" name="Group 403"/>
          <p:cNvGrpSpPr>
            <a:grpSpLocks/>
          </p:cNvGrpSpPr>
          <p:nvPr/>
        </p:nvGrpSpPr>
        <p:grpSpPr bwMode="auto">
          <a:xfrm>
            <a:off x="5292725" y="3475038"/>
            <a:ext cx="487363" cy="401637"/>
            <a:chOff x="2751" y="1851"/>
            <a:chExt cx="462" cy="478"/>
          </a:xfrm>
        </p:grpSpPr>
        <p:pic>
          <p:nvPicPr>
            <p:cNvPr id="76846" name="Picture 364" descr="iphone_stylized_small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847" name="Picture 402" descr="antenna_radiation_stylized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6817" name="Group 403"/>
          <p:cNvGrpSpPr>
            <a:grpSpLocks/>
          </p:cNvGrpSpPr>
          <p:nvPr/>
        </p:nvGrpSpPr>
        <p:grpSpPr bwMode="auto">
          <a:xfrm>
            <a:off x="7853363" y="4135438"/>
            <a:ext cx="527050" cy="392112"/>
            <a:chOff x="2751" y="1851"/>
            <a:chExt cx="462" cy="478"/>
          </a:xfrm>
        </p:grpSpPr>
        <p:pic>
          <p:nvPicPr>
            <p:cNvPr id="76844" name="Picture 364" descr="iphone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845" name="Picture 402" descr="antenna_radiation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6818" name="Group 356"/>
          <p:cNvGrpSpPr>
            <a:grpSpLocks/>
          </p:cNvGrpSpPr>
          <p:nvPr/>
        </p:nvGrpSpPr>
        <p:grpSpPr bwMode="auto">
          <a:xfrm>
            <a:off x="6421438" y="3992563"/>
            <a:ext cx="376237" cy="349250"/>
            <a:chOff x="313" y="1497"/>
            <a:chExt cx="1152" cy="1014"/>
          </a:xfrm>
        </p:grpSpPr>
        <p:pic>
          <p:nvPicPr>
            <p:cNvPr id="76842" name="Picture 354" descr="laptop_stylized_small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843" name="Picture 355" descr="antenna_stylized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6819" name="Group 361"/>
          <p:cNvGrpSpPr>
            <a:grpSpLocks/>
          </p:cNvGrpSpPr>
          <p:nvPr/>
        </p:nvGrpSpPr>
        <p:grpSpPr bwMode="auto">
          <a:xfrm>
            <a:off x="5516563" y="3810000"/>
            <a:ext cx="762000" cy="663575"/>
            <a:chOff x="2967" y="478"/>
            <a:chExt cx="788" cy="625"/>
          </a:xfrm>
        </p:grpSpPr>
        <p:pic>
          <p:nvPicPr>
            <p:cNvPr id="76840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841" name="Picture 360" descr="antenna_radiation_stylized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6820" name="Group 361"/>
          <p:cNvGrpSpPr>
            <a:grpSpLocks/>
          </p:cNvGrpSpPr>
          <p:nvPr/>
        </p:nvGrpSpPr>
        <p:grpSpPr bwMode="auto">
          <a:xfrm>
            <a:off x="7153275" y="3830638"/>
            <a:ext cx="762000" cy="661987"/>
            <a:chOff x="2967" y="478"/>
            <a:chExt cx="788" cy="625"/>
          </a:xfrm>
        </p:grpSpPr>
        <p:pic>
          <p:nvPicPr>
            <p:cNvPr id="76838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839" name="Picture 360" descr="antenna_radiation_stylized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1766" name="Text Box 18"/>
          <p:cNvSpPr txBox="1">
            <a:spLocks noChangeArrowheads="1"/>
          </p:cNvSpPr>
          <p:nvPr/>
        </p:nvSpPr>
        <p:spPr bwMode="auto">
          <a:xfrm>
            <a:off x="5719763" y="4894263"/>
            <a:ext cx="446087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H1</a:t>
            </a:r>
          </a:p>
        </p:txBody>
      </p:sp>
      <p:sp>
        <p:nvSpPr>
          <p:cNvPr id="31767" name="Text Box 20"/>
          <p:cNvSpPr txBox="1">
            <a:spLocks noChangeArrowheads="1"/>
          </p:cNvSpPr>
          <p:nvPr/>
        </p:nvSpPr>
        <p:spPr bwMode="auto">
          <a:xfrm>
            <a:off x="7721600" y="4887913"/>
            <a:ext cx="7667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BBS 2</a:t>
            </a:r>
          </a:p>
        </p:txBody>
      </p:sp>
      <p:sp>
        <p:nvSpPr>
          <p:cNvPr id="31768" name="Text Box 20"/>
          <p:cNvSpPr txBox="1">
            <a:spLocks noChangeArrowheads="1"/>
          </p:cNvSpPr>
          <p:nvPr/>
        </p:nvSpPr>
        <p:spPr bwMode="auto">
          <a:xfrm>
            <a:off x="4613275" y="4989513"/>
            <a:ext cx="7667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BBS 1</a:t>
            </a:r>
          </a:p>
        </p:txBody>
      </p:sp>
      <p:sp>
        <p:nvSpPr>
          <p:cNvPr id="31769" name="Line 13"/>
          <p:cNvSpPr>
            <a:spLocks noChangeShapeType="1"/>
          </p:cNvSpPr>
          <p:nvPr/>
        </p:nvSpPr>
        <p:spPr bwMode="auto">
          <a:xfrm flipV="1">
            <a:off x="6524625" y="1941513"/>
            <a:ext cx="14288" cy="773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1770" name="Line 13"/>
          <p:cNvSpPr>
            <a:spLocks noChangeShapeType="1"/>
          </p:cNvSpPr>
          <p:nvPr/>
        </p:nvSpPr>
        <p:spPr bwMode="auto">
          <a:xfrm flipH="1" flipV="1">
            <a:off x="6630988" y="2997200"/>
            <a:ext cx="744537" cy="116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1771" name="Line 13"/>
          <p:cNvSpPr>
            <a:spLocks noChangeShapeType="1"/>
          </p:cNvSpPr>
          <p:nvPr/>
        </p:nvSpPr>
        <p:spPr bwMode="auto">
          <a:xfrm flipV="1">
            <a:off x="5784850" y="3017838"/>
            <a:ext cx="657225" cy="1138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76827" name="Group 332"/>
          <p:cNvGrpSpPr>
            <a:grpSpLocks/>
          </p:cNvGrpSpPr>
          <p:nvPr/>
        </p:nvGrpSpPr>
        <p:grpSpPr bwMode="auto">
          <a:xfrm>
            <a:off x="6075363" y="1689100"/>
            <a:ext cx="881062" cy="454025"/>
            <a:chOff x="2356" y="1300"/>
            <a:chExt cx="555" cy="194"/>
          </a:xfrm>
        </p:grpSpPr>
        <p:sp>
          <p:nvSpPr>
            <p:cNvPr id="76830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sp>
          <p:nvSpPr>
            <p:cNvPr id="76831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dirty="0">
                <a:latin typeface="Times New Roman" charset="0"/>
              </a:endParaRPr>
            </a:p>
          </p:txBody>
        </p:sp>
        <p:sp>
          <p:nvSpPr>
            <p:cNvPr id="76832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grpSp>
          <p:nvGrpSpPr>
            <p:cNvPr id="76833" name="Group 32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76836" name="Freeform 32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6837" name="Freeform 32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31779" name="Line 330"/>
            <p:cNvSpPr>
              <a:spLocks noChangeShapeType="1"/>
            </p:cNvSpPr>
            <p:nvPr/>
          </p:nvSpPr>
          <p:spPr bwMode="auto">
            <a:xfrm>
              <a:off x="2357" y="1361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1780" name="Line 331"/>
            <p:cNvSpPr>
              <a:spLocks noChangeShapeType="1"/>
            </p:cNvSpPr>
            <p:nvPr/>
          </p:nvSpPr>
          <p:spPr bwMode="auto">
            <a:xfrm>
              <a:off x="2907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pic>
        <p:nvPicPr>
          <p:cNvPr id="31773" name="Picture 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00" y="2619375"/>
            <a:ext cx="703263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6829" name="Picture 16" descr="underline_base"/>
          <p:cNvPicPr>
            <a:picLocks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890588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31</a:t>
            </a:fld>
            <a:endParaRPr lang="en-US" sz="1200" dirty="0">
              <a:latin typeface="Tahoma" charset="0"/>
            </a:endParaRPr>
          </a:p>
        </p:txBody>
      </p:sp>
      <p:sp>
        <p:nvSpPr>
          <p:cNvPr id="6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053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73"/>
          <p:cNvSpPr>
            <a:spLocks noChangeArrowheads="1"/>
          </p:cNvSpPr>
          <p:nvPr/>
        </p:nvSpPr>
        <p:spPr bwMode="auto">
          <a:xfrm>
            <a:off x="350838" y="274638"/>
            <a:ext cx="777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n-US" sz="4400" dirty="0">
                <a:solidFill>
                  <a:srgbClr val="000099"/>
                </a:solidFill>
                <a:latin typeface="Gill Sans MT" charset="0"/>
                <a:cs typeface="+mn-cs"/>
              </a:rPr>
              <a:t>802.11: advanced capabilities</a:t>
            </a:r>
          </a:p>
        </p:txBody>
      </p:sp>
      <p:sp>
        <p:nvSpPr>
          <p:cNvPr id="32773" name="Rectangle 90"/>
          <p:cNvSpPr>
            <a:spLocks noGrp="1" noChangeArrowheads="1"/>
          </p:cNvSpPr>
          <p:nvPr>
            <p:ph type="body" sz="half" idx="1"/>
          </p:nvPr>
        </p:nvSpPr>
        <p:spPr>
          <a:xfrm>
            <a:off x="509588" y="1365250"/>
            <a:ext cx="3748087" cy="4648200"/>
          </a:xfrm>
        </p:spPr>
        <p:txBody>
          <a:bodyPr/>
          <a:lstStyle/>
          <a:p>
            <a:pPr>
              <a:buFont typeface="Wingdings" charset="0"/>
              <a:buNone/>
              <a:tabLst>
                <a:tab pos="746125" algn="l"/>
              </a:tabLst>
              <a:defRPr/>
            </a:pPr>
            <a:r>
              <a:rPr lang="en-US" i="1" dirty="0">
                <a:solidFill>
                  <a:srgbClr val="C00000"/>
                </a:solidFill>
                <a:latin typeface="Gill Sans MT" charset="0"/>
                <a:cs typeface="+mn-cs"/>
              </a:rPr>
              <a:t>Rate adaptation</a:t>
            </a:r>
          </a:p>
          <a:p>
            <a:pPr>
              <a:tabLst>
                <a:tab pos="746125" algn="l"/>
              </a:tabLst>
              <a:defRPr/>
            </a:pPr>
            <a:r>
              <a:rPr lang="en-US" sz="2400" dirty="0">
                <a:latin typeface="Gill Sans MT" charset="0"/>
                <a:cs typeface="+mn-cs"/>
              </a:rPr>
              <a:t>base station, mobile dynamically change transmission rate (physical layer modulation technique) as mobile moves, SNR varies </a:t>
            </a:r>
          </a:p>
        </p:txBody>
      </p:sp>
      <p:sp>
        <p:nvSpPr>
          <p:cNvPr id="32774" name="Line 140"/>
          <p:cNvSpPr>
            <a:spLocks noChangeShapeType="1"/>
          </p:cNvSpPr>
          <p:nvPr/>
        </p:nvSpPr>
        <p:spPr bwMode="auto">
          <a:xfrm>
            <a:off x="1997075" y="5237163"/>
            <a:ext cx="29686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2775" name="Line 141"/>
          <p:cNvSpPr>
            <a:spLocks noChangeShapeType="1"/>
          </p:cNvSpPr>
          <p:nvPr/>
        </p:nvSpPr>
        <p:spPr bwMode="auto">
          <a:xfrm>
            <a:off x="1997075" y="5064125"/>
            <a:ext cx="296863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2776" name="Line 142"/>
          <p:cNvSpPr>
            <a:spLocks noChangeShapeType="1"/>
          </p:cNvSpPr>
          <p:nvPr/>
        </p:nvSpPr>
        <p:spPr bwMode="auto">
          <a:xfrm>
            <a:off x="2006600" y="4894263"/>
            <a:ext cx="269875" cy="0"/>
          </a:xfrm>
          <a:prstGeom prst="line">
            <a:avLst/>
          </a:prstGeom>
          <a:noFill/>
          <a:ln w="28575">
            <a:solidFill>
              <a:srgbClr val="00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2777" name="Text Box 143"/>
          <p:cNvSpPr txBox="1">
            <a:spLocks noChangeArrowheads="1"/>
          </p:cNvSpPr>
          <p:nvPr/>
        </p:nvSpPr>
        <p:spPr bwMode="auto">
          <a:xfrm>
            <a:off x="2279650" y="4768850"/>
            <a:ext cx="12176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000" dirty="0" smtClean="0">
                <a:latin typeface="Arial" charset="0"/>
                <a:cs typeface="+mn-cs"/>
              </a:rPr>
              <a:t>QAM256 (8 Mbps)</a:t>
            </a:r>
          </a:p>
        </p:txBody>
      </p:sp>
      <p:sp>
        <p:nvSpPr>
          <p:cNvPr id="32778" name="Text Box 144"/>
          <p:cNvSpPr txBox="1">
            <a:spLocks noChangeArrowheads="1"/>
          </p:cNvSpPr>
          <p:nvPr/>
        </p:nvSpPr>
        <p:spPr bwMode="auto">
          <a:xfrm>
            <a:off x="2271713" y="4922838"/>
            <a:ext cx="114776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000" dirty="0" smtClean="0">
                <a:latin typeface="Arial" charset="0"/>
                <a:cs typeface="+mn-cs"/>
              </a:rPr>
              <a:t>QAM16 (4 Mbps)</a:t>
            </a:r>
          </a:p>
        </p:txBody>
      </p:sp>
      <p:sp>
        <p:nvSpPr>
          <p:cNvPr id="32779" name="Text Box 145"/>
          <p:cNvSpPr txBox="1">
            <a:spLocks noChangeArrowheads="1"/>
          </p:cNvSpPr>
          <p:nvPr/>
        </p:nvSpPr>
        <p:spPr bwMode="auto">
          <a:xfrm>
            <a:off x="2281238" y="5103813"/>
            <a:ext cx="10556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000" dirty="0" smtClean="0">
                <a:latin typeface="Arial" charset="0"/>
                <a:cs typeface="+mn-cs"/>
              </a:rPr>
              <a:t>BPSK (1 Mbps)</a:t>
            </a:r>
          </a:p>
        </p:txBody>
      </p:sp>
      <p:sp>
        <p:nvSpPr>
          <p:cNvPr id="78859" name="Freeform 124"/>
          <p:cNvSpPr>
            <a:spLocks/>
          </p:cNvSpPr>
          <p:nvPr/>
        </p:nvSpPr>
        <p:spPr bwMode="auto">
          <a:xfrm>
            <a:off x="5357813" y="1806575"/>
            <a:ext cx="631825" cy="1687513"/>
          </a:xfrm>
          <a:custGeom>
            <a:avLst/>
            <a:gdLst>
              <a:gd name="T0" fmla="*/ 0 w 384"/>
              <a:gd name="T1" fmla="*/ 0 h 1592"/>
              <a:gd name="T2" fmla="*/ 2147483647 w 384"/>
              <a:gd name="T3" fmla="*/ 2147483647 h 1592"/>
              <a:gd name="T4" fmla="*/ 2147483647 w 384"/>
              <a:gd name="T5" fmla="*/ 2147483647 h 1592"/>
              <a:gd name="T6" fmla="*/ 2147483647 w 384"/>
              <a:gd name="T7" fmla="*/ 2147483647 h 159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84" h="1592">
                <a:moveTo>
                  <a:pt x="0" y="0"/>
                </a:moveTo>
                <a:cubicBezTo>
                  <a:pt x="66" y="110"/>
                  <a:pt x="133" y="220"/>
                  <a:pt x="184" y="384"/>
                </a:cubicBezTo>
                <a:cubicBezTo>
                  <a:pt x="235" y="548"/>
                  <a:pt x="271" y="783"/>
                  <a:pt x="304" y="984"/>
                </a:cubicBezTo>
                <a:cubicBezTo>
                  <a:pt x="337" y="1185"/>
                  <a:pt x="371" y="1492"/>
                  <a:pt x="384" y="1592"/>
                </a:cubicBezTo>
              </a:path>
            </a:pathLst>
          </a:custGeom>
          <a:noFill/>
          <a:ln w="28575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8860" name="Freeform 125"/>
          <p:cNvSpPr>
            <a:spLocks/>
          </p:cNvSpPr>
          <p:nvPr/>
        </p:nvSpPr>
        <p:spPr bwMode="auto">
          <a:xfrm>
            <a:off x="5765800" y="1652588"/>
            <a:ext cx="604838" cy="1879600"/>
          </a:xfrm>
          <a:custGeom>
            <a:avLst/>
            <a:gdLst>
              <a:gd name="T0" fmla="*/ 0 w 432"/>
              <a:gd name="T1" fmla="*/ 0 h 1800"/>
              <a:gd name="T2" fmla="*/ 2147483647 w 432"/>
              <a:gd name="T3" fmla="*/ 2147483647 h 1800"/>
              <a:gd name="T4" fmla="*/ 2147483647 w 432"/>
              <a:gd name="T5" fmla="*/ 2147483647 h 1800"/>
              <a:gd name="T6" fmla="*/ 2147483647 w 432"/>
              <a:gd name="T7" fmla="*/ 2147483647 h 1800"/>
              <a:gd name="T8" fmla="*/ 2147483647 w 432"/>
              <a:gd name="T9" fmla="*/ 2147483647 h 1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32" h="1800">
                <a:moveTo>
                  <a:pt x="0" y="0"/>
                </a:moveTo>
                <a:cubicBezTo>
                  <a:pt x="62" y="98"/>
                  <a:pt x="125" y="196"/>
                  <a:pt x="168" y="296"/>
                </a:cubicBezTo>
                <a:cubicBezTo>
                  <a:pt x="211" y="396"/>
                  <a:pt x="224" y="451"/>
                  <a:pt x="256" y="600"/>
                </a:cubicBezTo>
                <a:cubicBezTo>
                  <a:pt x="288" y="749"/>
                  <a:pt x="331" y="992"/>
                  <a:pt x="360" y="1192"/>
                </a:cubicBezTo>
                <a:cubicBezTo>
                  <a:pt x="389" y="1392"/>
                  <a:pt x="410" y="1596"/>
                  <a:pt x="432" y="1800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8861" name="Freeform 126"/>
          <p:cNvSpPr>
            <a:spLocks/>
          </p:cNvSpPr>
          <p:nvPr/>
        </p:nvSpPr>
        <p:spPr bwMode="auto">
          <a:xfrm>
            <a:off x="6203950" y="1652588"/>
            <a:ext cx="571500" cy="1889125"/>
          </a:xfrm>
          <a:custGeom>
            <a:avLst/>
            <a:gdLst>
              <a:gd name="T0" fmla="*/ 0 w 408"/>
              <a:gd name="T1" fmla="*/ 0 h 1792"/>
              <a:gd name="T2" fmla="*/ 2147483647 w 408"/>
              <a:gd name="T3" fmla="*/ 2147483647 h 1792"/>
              <a:gd name="T4" fmla="*/ 2147483647 w 408"/>
              <a:gd name="T5" fmla="*/ 2147483647 h 1792"/>
              <a:gd name="T6" fmla="*/ 2147483647 w 408"/>
              <a:gd name="T7" fmla="*/ 2147483647 h 1792"/>
              <a:gd name="T8" fmla="*/ 2147483647 w 408"/>
              <a:gd name="T9" fmla="*/ 2147483647 h 17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08" h="1792">
                <a:moveTo>
                  <a:pt x="0" y="0"/>
                </a:moveTo>
                <a:cubicBezTo>
                  <a:pt x="56" y="98"/>
                  <a:pt x="113" y="197"/>
                  <a:pt x="152" y="296"/>
                </a:cubicBezTo>
                <a:cubicBezTo>
                  <a:pt x="191" y="395"/>
                  <a:pt x="200" y="443"/>
                  <a:pt x="232" y="592"/>
                </a:cubicBezTo>
                <a:cubicBezTo>
                  <a:pt x="264" y="741"/>
                  <a:pt x="315" y="992"/>
                  <a:pt x="344" y="1192"/>
                </a:cubicBezTo>
                <a:cubicBezTo>
                  <a:pt x="373" y="1392"/>
                  <a:pt x="397" y="1691"/>
                  <a:pt x="408" y="1792"/>
                </a:cubicBezTo>
              </a:path>
            </a:pathLst>
          </a:custGeom>
          <a:noFill/>
          <a:ln w="28575" cap="flat" cmpd="sng">
            <a:solidFill>
              <a:srgbClr val="00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2783" name="Rectangle 127"/>
          <p:cNvSpPr>
            <a:spLocks noChangeArrowheads="1"/>
          </p:cNvSpPr>
          <p:nvPr/>
        </p:nvSpPr>
        <p:spPr bwMode="auto">
          <a:xfrm>
            <a:off x="5343525" y="1644650"/>
            <a:ext cx="1847850" cy="1911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2784" name="Line 128"/>
          <p:cNvSpPr>
            <a:spLocks noChangeShapeType="1"/>
          </p:cNvSpPr>
          <p:nvPr/>
        </p:nvSpPr>
        <p:spPr bwMode="auto">
          <a:xfrm>
            <a:off x="5343525" y="1973263"/>
            <a:ext cx="1838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2785" name="Line 129"/>
          <p:cNvSpPr>
            <a:spLocks noChangeShapeType="1"/>
          </p:cNvSpPr>
          <p:nvPr/>
        </p:nvSpPr>
        <p:spPr bwMode="auto">
          <a:xfrm>
            <a:off x="5349875" y="2282825"/>
            <a:ext cx="1838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2786" name="Line 130"/>
          <p:cNvSpPr>
            <a:spLocks noChangeShapeType="1"/>
          </p:cNvSpPr>
          <p:nvPr/>
        </p:nvSpPr>
        <p:spPr bwMode="auto">
          <a:xfrm>
            <a:off x="5354638" y="2601913"/>
            <a:ext cx="1839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2787" name="Line 131"/>
          <p:cNvSpPr>
            <a:spLocks noChangeShapeType="1"/>
          </p:cNvSpPr>
          <p:nvPr/>
        </p:nvSpPr>
        <p:spPr bwMode="auto">
          <a:xfrm>
            <a:off x="5360988" y="2911475"/>
            <a:ext cx="1839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2788" name="Line 132"/>
          <p:cNvSpPr>
            <a:spLocks noChangeShapeType="1"/>
          </p:cNvSpPr>
          <p:nvPr/>
        </p:nvSpPr>
        <p:spPr bwMode="auto">
          <a:xfrm>
            <a:off x="5367338" y="3232150"/>
            <a:ext cx="1839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2789" name="Line 133"/>
          <p:cNvSpPr>
            <a:spLocks noChangeShapeType="1"/>
          </p:cNvSpPr>
          <p:nvPr/>
        </p:nvSpPr>
        <p:spPr bwMode="auto">
          <a:xfrm>
            <a:off x="5826125" y="1644650"/>
            <a:ext cx="0" cy="1911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2790" name="Line 134"/>
          <p:cNvSpPr>
            <a:spLocks noChangeShapeType="1"/>
          </p:cNvSpPr>
          <p:nvPr/>
        </p:nvSpPr>
        <p:spPr bwMode="auto">
          <a:xfrm>
            <a:off x="6283325" y="1655763"/>
            <a:ext cx="0" cy="1911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2791" name="Line 135"/>
          <p:cNvSpPr>
            <a:spLocks noChangeShapeType="1"/>
          </p:cNvSpPr>
          <p:nvPr/>
        </p:nvSpPr>
        <p:spPr bwMode="auto">
          <a:xfrm>
            <a:off x="6738938" y="1649413"/>
            <a:ext cx="0" cy="1911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2792" name="Text Box 136"/>
          <p:cNvSpPr txBox="1">
            <a:spLocks noChangeArrowheads="1"/>
          </p:cNvSpPr>
          <p:nvPr/>
        </p:nvSpPr>
        <p:spPr bwMode="auto">
          <a:xfrm>
            <a:off x="5707063" y="3541713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10</a:t>
            </a:r>
            <a:endParaRPr lang="en-US" sz="1200" baseline="30000" dirty="0" smtClean="0">
              <a:latin typeface="Arial" charset="0"/>
              <a:cs typeface="+mn-cs"/>
            </a:endParaRPr>
          </a:p>
        </p:txBody>
      </p:sp>
      <p:sp>
        <p:nvSpPr>
          <p:cNvPr id="32793" name="Text Box 137"/>
          <p:cNvSpPr txBox="1">
            <a:spLocks noChangeArrowheads="1"/>
          </p:cNvSpPr>
          <p:nvPr/>
        </p:nvSpPr>
        <p:spPr bwMode="auto">
          <a:xfrm>
            <a:off x="6162675" y="3541713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20</a:t>
            </a:r>
            <a:endParaRPr lang="en-US" sz="1200" baseline="30000" dirty="0" smtClean="0">
              <a:latin typeface="Arial" charset="0"/>
              <a:cs typeface="+mn-cs"/>
            </a:endParaRPr>
          </a:p>
        </p:txBody>
      </p:sp>
      <p:sp>
        <p:nvSpPr>
          <p:cNvPr id="32794" name="Text Box 138"/>
          <p:cNvSpPr txBox="1">
            <a:spLocks noChangeArrowheads="1"/>
          </p:cNvSpPr>
          <p:nvPr/>
        </p:nvSpPr>
        <p:spPr bwMode="auto">
          <a:xfrm>
            <a:off x="6608763" y="3543300"/>
            <a:ext cx="352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30</a:t>
            </a:r>
            <a:endParaRPr lang="en-US" sz="1200" baseline="30000" dirty="0" smtClean="0">
              <a:latin typeface="Arial" charset="0"/>
              <a:cs typeface="+mn-cs"/>
            </a:endParaRPr>
          </a:p>
        </p:txBody>
      </p:sp>
      <p:sp>
        <p:nvSpPr>
          <p:cNvPr id="32795" name="Text Box 139"/>
          <p:cNvSpPr txBox="1">
            <a:spLocks noChangeArrowheads="1"/>
          </p:cNvSpPr>
          <p:nvPr/>
        </p:nvSpPr>
        <p:spPr bwMode="auto">
          <a:xfrm>
            <a:off x="7075488" y="3546475"/>
            <a:ext cx="352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40</a:t>
            </a:r>
            <a:endParaRPr lang="en-US" sz="1200" baseline="30000" dirty="0" smtClean="0">
              <a:latin typeface="Arial" charset="0"/>
              <a:cs typeface="+mn-cs"/>
            </a:endParaRPr>
          </a:p>
        </p:txBody>
      </p:sp>
      <p:sp>
        <p:nvSpPr>
          <p:cNvPr id="32796" name="Text Box 146"/>
          <p:cNvSpPr txBox="1">
            <a:spLocks noChangeArrowheads="1"/>
          </p:cNvSpPr>
          <p:nvPr/>
        </p:nvSpPr>
        <p:spPr bwMode="auto">
          <a:xfrm>
            <a:off x="5970588" y="3675063"/>
            <a:ext cx="895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SNR(dB)</a:t>
            </a:r>
          </a:p>
        </p:txBody>
      </p:sp>
      <p:sp>
        <p:nvSpPr>
          <p:cNvPr id="32797" name="Text Box 147"/>
          <p:cNvSpPr txBox="1">
            <a:spLocks noChangeArrowheads="1"/>
          </p:cNvSpPr>
          <p:nvPr/>
        </p:nvSpPr>
        <p:spPr bwMode="auto">
          <a:xfrm rot="-5400000">
            <a:off x="4641057" y="2382044"/>
            <a:ext cx="5508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BER</a:t>
            </a:r>
          </a:p>
        </p:txBody>
      </p:sp>
      <p:sp>
        <p:nvSpPr>
          <p:cNvPr id="32798" name="Text Box 148"/>
          <p:cNvSpPr txBox="1">
            <a:spLocks noChangeArrowheads="1"/>
          </p:cNvSpPr>
          <p:nvPr/>
        </p:nvSpPr>
        <p:spPr bwMode="auto">
          <a:xfrm>
            <a:off x="4973638" y="1487488"/>
            <a:ext cx="4429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10</a:t>
            </a:r>
            <a:r>
              <a:rPr lang="en-US" sz="1200" baseline="30000" dirty="0" smtClean="0">
                <a:latin typeface="Arial" charset="0"/>
                <a:cs typeface="+mn-cs"/>
              </a:rPr>
              <a:t>-1</a:t>
            </a:r>
          </a:p>
        </p:txBody>
      </p:sp>
      <p:sp>
        <p:nvSpPr>
          <p:cNvPr id="32799" name="Text Box 149"/>
          <p:cNvSpPr txBox="1">
            <a:spLocks noChangeArrowheads="1"/>
          </p:cNvSpPr>
          <p:nvPr/>
        </p:nvSpPr>
        <p:spPr bwMode="auto">
          <a:xfrm>
            <a:off x="4986338" y="1806575"/>
            <a:ext cx="44291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10</a:t>
            </a:r>
            <a:r>
              <a:rPr lang="en-US" sz="1200" baseline="30000" dirty="0" smtClean="0">
                <a:latin typeface="Arial" charset="0"/>
                <a:cs typeface="+mn-cs"/>
              </a:rPr>
              <a:t>-2</a:t>
            </a:r>
          </a:p>
        </p:txBody>
      </p:sp>
      <p:sp>
        <p:nvSpPr>
          <p:cNvPr id="32800" name="Text Box 150"/>
          <p:cNvSpPr txBox="1">
            <a:spLocks noChangeArrowheads="1"/>
          </p:cNvSpPr>
          <p:nvPr/>
        </p:nvSpPr>
        <p:spPr bwMode="auto">
          <a:xfrm>
            <a:off x="4978400" y="2117725"/>
            <a:ext cx="4429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10</a:t>
            </a:r>
            <a:r>
              <a:rPr lang="en-US" sz="1200" baseline="30000" dirty="0" smtClean="0">
                <a:latin typeface="Arial" charset="0"/>
                <a:cs typeface="+mn-cs"/>
              </a:rPr>
              <a:t>-3</a:t>
            </a:r>
          </a:p>
        </p:txBody>
      </p:sp>
      <p:sp>
        <p:nvSpPr>
          <p:cNvPr id="32801" name="Text Box 151"/>
          <p:cNvSpPr txBox="1">
            <a:spLocks noChangeArrowheads="1"/>
          </p:cNvSpPr>
          <p:nvPr/>
        </p:nvSpPr>
        <p:spPr bwMode="auto">
          <a:xfrm>
            <a:off x="4986338" y="2738438"/>
            <a:ext cx="4429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10</a:t>
            </a:r>
            <a:r>
              <a:rPr lang="en-US" sz="1200" baseline="30000" dirty="0" smtClean="0">
                <a:latin typeface="Arial" charset="0"/>
                <a:cs typeface="+mn-cs"/>
              </a:rPr>
              <a:t>-5</a:t>
            </a:r>
          </a:p>
        </p:txBody>
      </p:sp>
      <p:sp>
        <p:nvSpPr>
          <p:cNvPr id="32802" name="Text Box 152"/>
          <p:cNvSpPr txBox="1">
            <a:spLocks noChangeArrowheads="1"/>
          </p:cNvSpPr>
          <p:nvPr/>
        </p:nvSpPr>
        <p:spPr bwMode="auto">
          <a:xfrm>
            <a:off x="4987925" y="3057525"/>
            <a:ext cx="4429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10</a:t>
            </a:r>
            <a:r>
              <a:rPr lang="en-US" sz="1200" baseline="30000" dirty="0" smtClean="0">
                <a:latin typeface="Arial" charset="0"/>
                <a:cs typeface="+mn-cs"/>
              </a:rPr>
              <a:t>-6</a:t>
            </a:r>
          </a:p>
        </p:txBody>
      </p:sp>
      <p:sp>
        <p:nvSpPr>
          <p:cNvPr id="32803" name="Text Box 153"/>
          <p:cNvSpPr txBox="1">
            <a:spLocks noChangeArrowheads="1"/>
          </p:cNvSpPr>
          <p:nvPr/>
        </p:nvSpPr>
        <p:spPr bwMode="auto">
          <a:xfrm>
            <a:off x="4981575" y="3386138"/>
            <a:ext cx="4429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10</a:t>
            </a:r>
            <a:r>
              <a:rPr lang="en-US" sz="1200" baseline="30000" dirty="0" smtClean="0">
                <a:latin typeface="Arial" charset="0"/>
                <a:cs typeface="+mn-cs"/>
              </a:rPr>
              <a:t>-7</a:t>
            </a:r>
          </a:p>
        </p:txBody>
      </p:sp>
      <p:sp>
        <p:nvSpPr>
          <p:cNvPr id="32804" name="Text Box 154"/>
          <p:cNvSpPr txBox="1">
            <a:spLocks noChangeArrowheads="1"/>
          </p:cNvSpPr>
          <p:nvPr/>
        </p:nvSpPr>
        <p:spPr bwMode="auto">
          <a:xfrm>
            <a:off x="4975225" y="2441575"/>
            <a:ext cx="4429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latin typeface="Arial" charset="0"/>
                <a:cs typeface="+mn-cs"/>
              </a:rPr>
              <a:t>10</a:t>
            </a:r>
            <a:r>
              <a:rPr lang="en-US" sz="1200" baseline="30000" dirty="0" smtClean="0">
                <a:latin typeface="Arial" charset="0"/>
                <a:cs typeface="+mn-cs"/>
              </a:rPr>
              <a:t>-4</a:t>
            </a:r>
          </a:p>
        </p:txBody>
      </p:sp>
      <p:sp>
        <p:nvSpPr>
          <p:cNvPr id="536734" name="Oval 158"/>
          <p:cNvSpPr>
            <a:spLocks noChangeArrowheads="1"/>
          </p:cNvSpPr>
          <p:nvPr/>
        </p:nvSpPr>
        <p:spPr bwMode="auto">
          <a:xfrm>
            <a:off x="6667500" y="3176588"/>
            <a:ext cx="152400" cy="1619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2806" name="Oval 159"/>
          <p:cNvSpPr>
            <a:spLocks noChangeArrowheads="1"/>
          </p:cNvSpPr>
          <p:nvPr/>
        </p:nvSpPr>
        <p:spPr bwMode="auto">
          <a:xfrm>
            <a:off x="2065338" y="5330825"/>
            <a:ext cx="152400" cy="1619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2807" name="Text Box 160"/>
          <p:cNvSpPr txBox="1">
            <a:spLocks noChangeArrowheads="1"/>
          </p:cNvSpPr>
          <p:nvPr/>
        </p:nvSpPr>
        <p:spPr bwMode="auto">
          <a:xfrm>
            <a:off x="2290763" y="5294313"/>
            <a:ext cx="10175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000" dirty="0" smtClean="0">
                <a:latin typeface="Arial" charset="0"/>
                <a:cs typeface="+mn-cs"/>
              </a:rPr>
              <a:t>operating point</a:t>
            </a:r>
          </a:p>
        </p:txBody>
      </p:sp>
      <p:sp>
        <p:nvSpPr>
          <p:cNvPr id="536737" name="Text Box 161"/>
          <p:cNvSpPr txBox="1">
            <a:spLocks noChangeArrowheads="1"/>
          </p:cNvSpPr>
          <p:nvPr/>
        </p:nvSpPr>
        <p:spPr bwMode="auto">
          <a:xfrm>
            <a:off x="4983163" y="4121150"/>
            <a:ext cx="320357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1. SNR decreases, BER increase as node moves away from base station</a:t>
            </a:r>
          </a:p>
        </p:txBody>
      </p:sp>
      <p:sp>
        <p:nvSpPr>
          <p:cNvPr id="536738" name="Text Box 162"/>
          <p:cNvSpPr txBox="1">
            <a:spLocks noChangeArrowheads="1"/>
          </p:cNvSpPr>
          <p:nvPr/>
        </p:nvSpPr>
        <p:spPr bwMode="auto">
          <a:xfrm>
            <a:off x="4994275" y="5059363"/>
            <a:ext cx="32035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2. When BER becomes too high, switch to lower transmission rate but with lower BER</a:t>
            </a:r>
          </a:p>
        </p:txBody>
      </p:sp>
      <p:pic>
        <p:nvPicPr>
          <p:cNvPr id="78889" name="Picture 18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927100"/>
            <a:ext cx="6399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32</a:t>
            </a:fld>
            <a:endParaRPr lang="en-US" sz="1200" dirty="0">
              <a:latin typeface="Tahoma" charset="0"/>
            </a:endParaRPr>
          </a:p>
        </p:txBody>
      </p:sp>
      <p:sp>
        <p:nvSpPr>
          <p:cNvPr id="4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88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6 -3.33333E-6 C -0.00138 -0.0162 -0.00277 -0.03217 -0.0052 -0.04792 C -0.00763 -0.06366 -0.01145 -0.08032 -0.01423 -0.09421 C -0.01701 -0.1081 -0.01909 -0.11829 -0.02187 -0.13171 C -0.02465 -0.14514 -0.02847 -0.16505 -0.0309 -0.17454 C -0.03333 -0.18403 -0.03368 -0.18264 -0.03593 -0.18819 C -0.03819 -0.19375 -0.04166 -0.20116 -0.04496 -0.20856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5367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96 -0.20857 C -0.04496 -0.20857 -0.04444 -0.09329 -0.04374 0.02222 " pathEditMode="relative" ptsTypes="aA">
                                      <p:cBhvr>
                                        <p:cTn id="12" dur="2000" fill="hold"/>
                                        <p:tgtEl>
                                          <p:spTgt spid="5367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375 0.02222 C -0.04583 0.00856 -0.04791 -0.00486 -0.05017 -0.02223 C -0.05243 -0.03959 -0.05468 -0.06227 -0.05781 -0.08195 C -0.06093 -0.10162 -0.06753 -0.13033 -0.06944 -0.14005 " pathEditMode="relative" ptsTypes="aaaA">
                                      <p:cBhvr>
                                        <p:cTn id="17" dur="2000" fill="hold"/>
                                        <p:tgtEl>
                                          <p:spTgt spid="5367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6734" grpId="0" animBg="1"/>
      <p:bldP spid="536734" grpId="1" animBg="1"/>
      <p:bldP spid="536734" grpId="2" animBg="1"/>
      <p:bldP spid="536737" grpId="0"/>
      <p:bldP spid="53673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461963" y="1266825"/>
            <a:ext cx="73279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tabLst>
                <a:tab pos="746125" algn="l"/>
              </a:tabLst>
              <a:defRPr/>
            </a:pPr>
            <a:r>
              <a:rPr lang="en-US" sz="2800" i="1" dirty="0">
                <a:solidFill>
                  <a:srgbClr val="C00000"/>
                </a:solidFill>
                <a:latin typeface="Gill Sans MT" charset="0"/>
                <a:cs typeface="+mn-cs"/>
              </a:rPr>
              <a:t>power management</a:t>
            </a:r>
          </a:p>
          <a:p>
            <a:pPr marL="277813" indent="-277813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tabLst>
                <a:tab pos="746125" algn="l"/>
              </a:tabLst>
              <a:defRPr/>
            </a:pPr>
            <a:r>
              <a:rPr lang="en-US" sz="2800" dirty="0">
                <a:latin typeface="Gill Sans MT" charset="0"/>
                <a:cs typeface="+mn-cs"/>
              </a:rPr>
              <a:t>node-to-AP: </a:t>
            </a:r>
            <a:r>
              <a:rPr lang="ja-JP" altLang="en-US" sz="2800" dirty="0">
                <a:latin typeface="Gill Sans MT" charset="0"/>
                <a:cs typeface="+mn-cs"/>
              </a:rPr>
              <a:t>“</a:t>
            </a:r>
            <a:r>
              <a:rPr lang="en-US" sz="2800" dirty="0">
                <a:latin typeface="Gill Sans MT" charset="0"/>
                <a:cs typeface="+mn-cs"/>
              </a:rPr>
              <a:t>I am going to sleep until next beacon frame</a:t>
            </a:r>
            <a:r>
              <a:rPr lang="ja-JP" altLang="en-US" sz="2800" dirty="0">
                <a:latin typeface="Gill Sans MT" charset="0"/>
                <a:cs typeface="+mn-cs"/>
              </a:rPr>
              <a:t>”</a:t>
            </a:r>
            <a:endParaRPr lang="en-US" sz="2800" dirty="0">
              <a:latin typeface="Gill Sans MT" charset="0"/>
              <a:cs typeface="+mn-cs"/>
            </a:endParaRPr>
          </a:p>
          <a:p>
            <a:pPr marL="695325" lvl="1" indent="-238125">
              <a:spcBef>
                <a:spcPct val="20000"/>
              </a:spcBef>
              <a:buClr>
                <a:srgbClr val="000099"/>
              </a:buClr>
              <a:buFont typeface="Arial"/>
              <a:buChar char="•"/>
              <a:tabLst>
                <a:tab pos="854075" algn="l"/>
              </a:tabLst>
              <a:defRPr/>
            </a:pPr>
            <a:r>
              <a:rPr lang="en-US" sz="2400" dirty="0">
                <a:latin typeface="Gill Sans MT" charset="0"/>
                <a:cs typeface="+mn-cs"/>
              </a:rPr>
              <a:t>AP knows not to transmit frames to this node</a:t>
            </a:r>
          </a:p>
          <a:p>
            <a:pPr marL="695325" lvl="1" indent="-238125">
              <a:spcBef>
                <a:spcPct val="20000"/>
              </a:spcBef>
              <a:buClr>
                <a:srgbClr val="000099"/>
              </a:buClr>
              <a:buFont typeface="Arial"/>
              <a:buChar char="•"/>
              <a:tabLst>
                <a:tab pos="854075" algn="l"/>
              </a:tabLst>
              <a:defRPr/>
            </a:pPr>
            <a:r>
              <a:rPr lang="en-US" sz="2400" dirty="0">
                <a:latin typeface="Gill Sans MT" charset="0"/>
                <a:cs typeface="+mn-cs"/>
              </a:rPr>
              <a:t>node wakes up before next beacon frame</a:t>
            </a:r>
          </a:p>
          <a:p>
            <a:pPr marL="277813" indent="-277813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tabLst>
                <a:tab pos="746125" algn="l"/>
              </a:tabLst>
              <a:defRPr/>
            </a:pPr>
            <a:r>
              <a:rPr lang="en-US" sz="2800" dirty="0">
                <a:latin typeface="Gill Sans MT" charset="0"/>
                <a:cs typeface="+mn-cs"/>
              </a:rPr>
              <a:t>beacon frame: contains list of mobiles with AP-to-mobile frames waiting to be sent</a:t>
            </a:r>
          </a:p>
          <a:p>
            <a:pPr marL="701675" lvl="1" indent="-244475">
              <a:spcBef>
                <a:spcPct val="20000"/>
              </a:spcBef>
              <a:buClr>
                <a:srgbClr val="000099"/>
              </a:buClr>
              <a:buFont typeface="Arial"/>
              <a:buChar char="•"/>
              <a:tabLst>
                <a:tab pos="793750" algn="l"/>
              </a:tabLst>
              <a:defRPr/>
            </a:pPr>
            <a:r>
              <a:rPr lang="en-US" sz="2400" dirty="0">
                <a:latin typeface="Gill Sans MT" charset="0"/>
                <a:cs typeface="+mn-cs"/>
              </a:rPr>
              <a:t>node will stay awake if AP-to-mobile frames to be sent; otherwise sleep again until next beacon frame</a:t>
            </a:r>
          </a:p>
          <a:p>
            <a:pPr marL="342900" indent="-342900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tabLst>
                <a:tab pos="746125" algn="l"/>
              </a:tabLst>
              <a:defRPr/>
            </a:pPr>
            <a:endParaRPr lang="en-US" sz="2400" dirty="0">
              <a:cs typeface="+mn-cs"/>
            </a:endParaRPr>
          </a:p>
        </p:txBody>
      </p:sp>
      <p:sp>
        <p:nvSpPr>
          <p:cNvPr id="33797" name="Rectangle 73"/>
          <p:cNvSpPr>
            <a:spLocks noChangeArrowheads="1"/>
          </p:cNvSpPr>
          <p:nvPr/>
        </p:nvSpPr>
        <p:spPr bwMode="auto">
          <a:xfrm>
            <a:off x="350838" y="274638"/>
            <a:ext cx="777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n-US" sz="4400" dirty="0">
                <a:solidFill>
                  <a:srgbClr val="000099"/>
                </a:solidFill>
                <a:latin typeface="Gill Sans MT" charset="0"/>
                <a:cs typeface="+mn-cs"/>
              </a:rPr>
              <a:t>802.11: advanced capabilities</a:t>
            </a:r>
          </a:p>
        </p:txBody>
      </p:sp>
      <p:pic>
        <p:nvPicPr>
          <p:cNvPr id="80901" name="Picture 18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927100"/>
            <a:ext cx="6399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33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30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Oval 2"/>
          <p:cNvSpPr>
            <a:spLocks noChangeArrowheads="1"/>
          </p:cNvSpPr>
          <p:nvPr/>
        </p:nvSpPr>
        <p:spPr bwMode="auto">
          <a:xfrm>
            <a:off x="5029200" y="1292225"/>
            <a:ext cx="3479800" cy="3416300"/>
          </a:xfrm>
          <a:prstGeom prst="ellipse">
            <a:avLst/>
          </a:prstGeom>
          <a:solidFill>
            <a:schemeClr val="accent1">
              <a:alpha val="49019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en-US" sz="1600" dirty="0">
              <a:latin typeface="Arial" charset="0"/>
              <a:cs typeface="+mn-cs"/>
            </a:endParaRPr>
          </a:p>
        </p:txBody>
      </p:sp>
      <p:grpSp>
        <p:nvGrpSpPr>
          <p:cNvPr id="82948" name="Group 4"/>
          <p:cNvGrpSpPr>
            <a:grpSpLocks/>
          </p:cNvGrpSpPr>
          <p:nvPr/>
        </p:nvGrpSpPr>
        <p:grpSpPr bwMode="auto">
          <a:xfrm>
            <a:off x="6626225" y="2863850"/>
            <a:ext cx="333375" cy="336550"/>
            <a:chOff x="1334" y="2718"/>
            <a:chExt cx="210" cy="212"/>
          </a:xfrm>
        </p:grpSpPr>
        <p:sp>
          <p:nvSpPr>
            <p:cNvPr id="34860" name="Oval 5"/>
            <p:cNvSpPr>
              <a:spLocks noChangeArrowheads="1"/>
            </p:cNvSpPr>
            <p:nvPr/>
          </p:nvSpPr>
          <p:spPr bwMode="auto">
            <a:xfrm>
              <a:off x="1352" y="2728"/>
              <a:ext cx="192" cy="184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4861" name="Text Box 6"/>
            <p:cNvSpPr txBox="1">
              <a:spLocks noChangeArrowheads="1"/>
            </p:cNvSpPr>
            <p:nvPr/>
          </p:nvSpPr>
          <p:spPr bwMode="auto">
            <a:xfrm>
              <a:off x="1334" y="2718"/>
              <a:ext cx="19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latin typeface="Arial" charset="0"/>
                  <a:cs typeface="+mn-cs"/>
                </a:rPr>
                <a:t>M</a:t>
              </a:r>
            </a:p>
          </p:txBody>
        </p:sp>
      </p:grpSp>
      <p:sp>
        <p:nvSpPr>
          <p:cNvPr id="34822" name="Line 7"/>
          <p:cNvSpPr>
            <a:spLocks noChangeShapeType="1"/>
          </p:cNvSpPr>
          <p:nvPr/>
        </p:nvSpPr>
        <p:spPr bwMode="auto">
          <a:xfrm>
            <a:off x="6972300" y="3019425"/>
            <a:ext cx="1524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4823" name="Line 8"/>
          <p:cNvSpPr>
            <a:spLocks noChangeShapeType="1"/>
          </p:cNvSpPr>
          <p:nvPr/>
        </p:nvSpPr>
        <p:spPr bwMode="auto">
          <a:xfrm>
            <a:off x="5029200" y="3019425"/>
            <a:ext cx="15875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4824" name="Text Box 9"/>
          <p:cNvSpPr txBox="1">
            <a:spLocks noChangeArrowheads="1"/>
          </p:cNvSpPr>
          <p:nvPr/>
        </p:nvSpPr>
        <p:spPr bwMode="auto">
          <a:xfrm>
            <a:off x="7591425" y="2736850"/>
            <a:ext cx="10191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+mn-cs"/>
              </a:rPr>
              <a:t>radius of</a:t>
            </a:r>
          </a:p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+mn-cs"/>
              </a:rPr>
              <a:t>coverage</a:t>
            </a:r>
          </a:p>
        </p:txBody>
      </p:sp>
      <p:grpSp>
        <p:nvGrpSpPr>
          <p:cNvPr id="82952" name="Group 10"/>
          <p:cNvGrpSpPr>
            <a:grpSpLocks/>
          </p:cNvGrpSpPr>
          <p:nvPr/>
        </p:nvGrpSpPr>
        <p:grpSpPr bwMode="auto">
          <a:xfrm>
            <a:off x="6067425" y="2228850"/>
            <a:ext cx="320675" cy="336550"/>
            <a:chOff x="4166" y="3398"/>
            <a:chExt cx="202" cy="212"/>
          </a:xfrm>
        </p:grpSpPr>
        <p:sp>
          <p:nvSpPr>
            <p:cNvPr id="34858" name="Oval 11"/>
            <p:cNvSpPr>
              <a:spLocks noChangeArrowheads="1"/>
            </p:cNvSpPr>
            <p:nvPr/>
          </p:nvSpPr>
          <p:spPr bwMode="auto">
            <a:xfrm>
              <a:off x="4176" y="3408"/>
              <a:ext cx="192" cy="18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4859" name="Text Box 12"/>
            <p:cNvSpPr txBox="1">
              <a:spLocks noChangeArrowheads="1"/>
            </p:cNvSpPr>
            <p:nvPr/>
          </p:nvSpPr>
          <p:spPr bwMode="auto">
            <a:xfrm>
              <a:off x="4166" y="3398"/>
              <a:ext cx="19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latin typeface="Arial" charset="0"/>
                  <a:cs typeface="+mn-cs"/>
                </a:rPr>
                <a:t>S</a:t>
              </a:r>
            </a:p>
          </p:txBody>
        </p:sp>
      </p:grpSp>
      <p:grpSp>
        <p:nvGrpSpPr>
          <p:cNvPr id="82953" name="Group 13"/>
          <p:cNvGrpSpPr>
            <a:grpSpLocks/>
          </p:cNvGrpSpPr>
          <p:nvPr/>
        </p:nvGrpSpPr>
        <p:grpSpPr bwMode="auto">
          <a:xfrm>
            <a:off x="6981825" y="3524250"/>
            <a:ext cx="320675" cy="336550"/>
            <a:chOff x="4166" y="3398"/>
            <a:chExt cx="202" cy="212"/>
          </a:xfrm>
        </p:grpSpPr>
        <p:sp>
          <p:nvSpPr>
            <p:cNvPr id="34856" name="Oval 14"/>
            <p:cNvSpPr>
              <a:spLocks noChangeArrowheads="1"/>
            </p:cNvSpPr>
            <p:nvPr/>
          </p:nvSpPr>
          <p:spPr bwMode="auto">
            <a:xfrm>
              <a:off x="4176" y="3408"/>
              <a:ext cx="192" cy="18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4857" name="Text Box 15"/>
            <p:cNvSpPr txBox="1">
              <a:spLocks noChangeArrowheads="1"/>
            </p:cNvSpPr>
            <p:nvPr/>
          </p:nvSpPr>
          <p:spPr bwMode="auto">
            <a:xfrm>
              <a:off x="4166" y="3398"/>
              <a:ext cx="19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latin typeface="Arial" charset="0"/>
                  <a:cs typeface="+mn-cs"/>
                </a:rPr>
                <a:t>S</a:t>
              </a:r>
            </a:p>
          </p:txBody>
        </p:sp>
      </p:grpSp>
      <p:grpSp>
        <p:nvGrpSpPr>
          <p:cNvPr id="82954" name="Group 16"/>
          <p:cNvGrpSpPr>
            <a:grpSpLocks/>
          </p:cNvGrpSpPr>
          <p:nvPr/>
        </p:nvGrpSpPr>
        <p:grpSpPr bwMode="auto">
          <a:xfrm>
            <a:off x="5775325" y="3587750"/>
            <a:ext cx="320675" cy="336550"/>
            <a:chOff x="4166" y="3398"/>
            <a:chExt cx="202" cy="212"/>
          </a:xfrm>
        </p:grpSpPr>
        <p:sp>
          <p:nvSpPr>
            <p:cNvPr id="34854" name="Oval 17"/>
            <p:cNvSpPr>
              <a:spLocks noChangeArrowheads="1"/>
            </p:cNvSpPr>
            <p:nvPr/>
          </p:nvSpPr>
          <p:spPr bwMode="auto">
            <a:xfrm>
              <a:off x="4176" y="3408"/>
              <a:ext cx="192" cy="18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4855" name="Text Box 18"/>
            <p:cNvSpPr txBox="1">
              <a:spLocks noChangeArrowheads="1"/>
            </p:cNvSpPr>
            <p:nvPr/>
          </p:nvSpPr>
          <p:spPr bwMode="auto">
            <a:xfrm>
              <a:off x="4166" y="3398"/>
              <a:ext cx="19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b="1" dirty="0" smtClean="0">
                  <a:solidFill>
                    <a:schemeClr val="bg1"/>
                  </a:solidFill>
                  <a:latin typeface="Arial" charset="0"/>
                  <a:cs typeface="+mn-cs"/>
                </a:rPr>
                <a:t>S</a:t>
              </a:r>
            </a:p>
          </p:txBody>
        </p:sp>
      </p:grpSp>
      <p:grpSp>
        <p:nvGrpSpPr>
          <p:cNvPr id="82955" name="Group 19"/>
          <p:cNvGrpSpPr>
            <a:grpSpLocks/>
          </p:cNvGrpSpPr>
          <p:nvPr/>
        </p:nvGrpSpPr>
        <p:grpSpPr bwMode="auto">
          <a:xfrm>
            <a:off x="7131050" y="2127250"/>
            <a:ext cx="306388" cy="336550"/>
            <a:chOff x="4784" y="2710"/>
            <a:chExt cx="193" cy="212"/>
          </a:xfrm>
        </p:grpSpPr>
        <p:sp>
          <p:nvSpPr>
            <p:cNvPr id="34852" name="Oval 20"/>
            <p:cNvSpPr>
              <a:spLocks noChangeArrowheads="1"/>
            </p:cNvSpPr>
            <p:nvPr/>
          </p:nvSpPr>
          <p:spPr bwMode="auto">
            <a:xfrm>
              <a:off x="4784" y="2720"/>
              <a:ext cx="192" cy="184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1600" b="1" dirty="0">
                <a:cs typeface="+mn-cs"/>
              </a:endParaRPr>
            </a:p>
          </p:txBody>
        </p:sp>
        <p:sp>
          <p:nvSpPr>
            <p:cNvPr id="34853" name="Text Box 21"/>
            <p:cNvSpPr txBox="1">
              <a:spLocks noChangeArrowheads="1"/>
            </p:cNvSpPr>
            <p:nvPr/>
          </p:nvSpPr>
          <p:spPr bwMode="auto">
            <a:xfrm>
              <a:off x="4786" y="2710"/>
              <a:ext cx="19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b="1" dirty="0" smtClean="0">
                  <a:solidFill>
                    <a:srgbClr val="969696"/>
                  </a:solidFill>
                  <a:latin typeface="Arial" charset="0"/>
                  <a:cs typeface="+mn-cs"/>
                </a:rPr>
                <a:t>P</a:t>
              </a:r>
            </a:p>
          </p:txBody>
        </p:sp>
      </p:grpSp>
      <p:grpSp>
        <p:nvGrpSpPr>
          <p:cNvPr id="82956" name="Group 22"/>
          <p:cNvGrpSpPr>
            <a:grpSpLocks/>
          </p:cNvGrpSpPr>
          <p:nvPr/>
        </p:nvGrpSpPr>
        <p:grpSpPr bwMode="auto">
          <a:xfrm>
            <a:off x="6584950" y="3676650"/>
            <a:ext cx="306388" cy="336550"/>
            <a:chOff x="4784" y="2710"/>
            <a:chExt cx="193" cy="212"/>
          </a:xfrm>
        </p:grpSpPr>
        <p:sp>
          <p:nvSpPr>
            <p:cNvPr id="34850" name="Oval 23"/>
            <p:cNvSpPr>
              <a:spLocks noChangeArrowheads="1"/>
            </p:cNvSpPr>
            <p:nvPr/>
          </p:nvSpPr>
          <p:spPr bwMode="auto">
            <a:xfrm>
              <a:off x="4784" y="2720"/>
              <a:ext cx="192" cy="184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1600" b="1" dirty="0">
                <a:cs typeface="+mn-cs"/>
              </a:endParaRPr>
            </a:p>
          </p:txBody>
        </p:sp>
        <p:sp>
          <p:nvSpPr>
            <p:cNvPr id="34851" name="Text Box 24"/>
            <p:cNvSpPr txBox="1">
              <a:spLocks noChangeArrowheads="1"/>
            </p:cNvSpPr>
            <p:nvPr/>
          </p:nvSpPr>
          <p:spPr bwMode="auto">
            <a:xfrm>
              <a:off x="4786" y="2710"/>
              <a:ext cx="19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b="1" dirty="0" smtClean="0">
                  <a:solidFill>
                    <a:srgbClr val="969696"/>
                  </a:solidFill>
                  <a:latin typeface="Arial" charset="0"/>
                  <a:cs typeface="+mn-cs"/>
                </a:rPr>
                <a:t>P</a:t>
              </a:r>
            </a:p>
          </p:txBody>
        </p:sp>
      </p:grpSp>
      <p:grpSp>
        <p:nvGrpSpPr>
          <p:cNvPr id="82957" name="Group 25"/>
          <p:cNvGrpSpPr>
            <a:grpSpLocks/>
          </p:cNvGrpSpPr>
          <p:nvPr/>
        </p:nvGrpSpPr>
        <p:grpSpPr bwMode="auto">
          <a:xfrm>
            <a:off x="6305550" y="2635250"/>
            <a:ext cx="306388" cy="336550"/>
            <a:chOff x="4784" y="2710"/>
            <a:chExt cx="193" cy="212"/>
          </a:xfrm>
        </p:grpSpPr>
        <p:sp>
          <p:nvSpPr>
            <p:cNvPr id="34848" name="Oval 26"/>
            <p:cNvSpPr>
              <a:spLocks noChangeArrowheads="1"/>
            </p:cNvSpPr>
            <p:nvPr/>
          </p:nvSpPr>
          <p:spPr bwMode="auto">
            <a:xfrm>
              <a:off x="4784" y="2720"/>
              <a:ext cx="192" cy="184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1600" b="1" dirty="0">
                <a:cs typeface="+mn-cs"/>
              </a:endParaRPr>
            </a:p>
          </p:txBody>
        </p:sp>
        <p:sp>
          <p:nvSpPr>
            <p:cNvPr id="34849" name="Text Box 27"/>
            <p:cNvSpPr txBox="1">
              <a:spLocks noChangeArrowheads="1"/>
            </p:cNvSpPr>
            <p:nvPr/>
          </p:nvSpPr>
          <p:spPr bwMode="auto">
            <a:xfrm>
              <a:off x="4786" y="2710"/>
              <a:ext cx="19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b="1" dirty="0" smtClean="0">
                  <a:solidFill>
                    <a:srgbClr val="969696"/>
                  </a:solidFill>
                  <a:latin typeface="Arial" charset="0"/>
                  <a:cs typeface="+mn-cs"/>
                </a:rPr>
                <a:t>P</a:t>
              </a:r>
            </a:p>
          </p:txBody>
        </p:sp>
      </p:grpSp>
      <p:grpSp>
        <p:nvGrpSpPr>
          <p:cNvPr id="82958" name="Group 28"/>
          <p:cNvGrpSpPr>
            <a:grpSpLocks/>
          </p:cNvGrpSpPr>
          <p:nvPr/>
        </p:nvGrpSpPr>
        <p:grpSpPr bwMode="auto">
          <a:xfrm>
            <a:off x="7626350" y="3498850"/>
            <a:ext cx="306388" cy="336550"/>
            <a:chOff x="4784" y="2710"/>
            <a:chExt cx="193" cy="212"/>
          </a:xfrm>
        </p:grpSpPr>
        <p:sp>
          <p:nvSpPr>
            <p:cNvPr id="34846" name="Oval 29"/>
            <p:cNvSpPr>
              <a:spLocks noChangeArrowheads="1"/>
            </p:cNvSpPr>
            <p:nvPr/>
          </p:nvSpPr>
          <p:spPr bwMode="auto">
            <a:xfrm>
              <a:off x="4784" y="2720"/>
              <a:ext cx="192" cy="184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1600" b="1" dirty="0">
                <a:cs typeface="+mn-cs"/>
              </a:endParaRPr>
            </a:p>
          </p:txBody>
        </p:sp>
        <p:sp>
          <p:nvSpPr>
            <p:cNvPr id="34847" name="Text Box 30"/>
            <p:cNvSpPr txBox="1">
              <a:spLocks noChangeArrowheads="1"/>
            </p:cNvSpPr>
            <p:nvPr/>
          </p:nvSpPr>
          <p:spPr bwMode="auto">
            <a:xfrm>
              <a:off x="4786" y="2710"/>
              <a:ext cx="19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b="1" dirty="0" smtClean="0">
                  <a:solidFill>
                    <a:srgbClr val="969696"/>
                  </a:solidFill>
                  <a:latin typeface="Arial" charset="0"/>
                  <a:cs typeface="+mn-cs"/>
                </a:rPr>
                <a:t>P</a:t>
              </a:r>
            </a:p>
          </p:txBody>
        </p:sp>
      </p:grpSp>
      <p:grpSp>
        <p:nvGrpSpPr>
          <p:cNvPr id="82959" name="Group 31"/>
          <p:cNvGrpSpPr>
            <a:grpSpLocks/>
          </p:cNvGrpSpPr>
          <p:nvPr/>
        </p:nvGrpSpPr>
        <p:grpSpPr bwMode="auto">
          <a:xfrm>
            <a:off x="5699125" y="4741863"/>
            <a:ext cx="2927350" cy="1330325"/>
            <a:chOff x="4270" y="2809"/>
            <a:chExt cx="1844" cy="838"/>
          </a:xfrm>
        </p:grpSpPr>
        <p:grpSp>
          <p:nvGrpSpPr>
            <p:cNvPr id="82963" name="Group 32"/>
            <p:cNvGrpSpPr>
              <a:grpSpLocks/>
            </p:cNvGrpSpPr>
            <p:nvPr/>
          </p:nvGrpSpPr>
          <p:grpSpPr bwMode="auto">
            <a:xfrm>
              <a:off x="4270" y="2878"/>
              <a:ext cx="210" cy="212"/>
              <a:chOff x="1334" y="2718"/>
              <a:chExt cx="210" cy="212"/>
            </a:xfrm>
          </p:grpSpPr>
          <p:sp>
            <p:nvSpPr>
              <p:cNvPr id="34844" name="Oval 33"/>
              <p:cNvSpPr>
                <a:spLocks noChangeArrowheads="1"/>
              </p:cNvSpPr>
              <p:nvPr/>
            </p:nvSpPr>
            <p:spPr bwMode="auto">
              <a:xfrm>
                <a:off x="1352" y="2728"/>
                <a:ext cx="192" cy="184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34845" name="Text Box 34"/>
              <p:cNvSpPr txBox="1">
                <a:spLocks noChangeArrowheads="1"/>
              </p:cNvSpPr>
              <p:nvPr/>
            </p:nvSpPr>
            <p:spPr bwMode="auto">
              <a:xfrm>
                <a:off x="1334" y="2718"/>
                <a:ext cx="19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1600" b="1" dirty="0" smtClean="0">
                    <a:solidFill>
                      <a:schemeClr val="bg1"/>
                    </a:solidFill>
                    <a:latin typeface="Arial" charset="0"/>
                    <a:cs typeface="+mn-cs"/>
                  </a:rPr>
                  <a:t>M</a:t>
                </a:r>
              </a:p>
            </p:txBody>
          </p:sp>
        </p:grpSp>
        <p:grpSp>
          <p:nvGrpSpPr>
            <p:cNvPr id="82964" name="Group 35"/>
            <p:cNvGrpSpPr>
              <a:grpSpLocks/>
            </p:cNvGrpSpPr>
            <p:nvPr/>
          </p:nvGrpSpPr>
          <p:grpSpPr bwMode="auto">
            <a:xfrm>
              <a:off x="4294" y="3166"/>
              <a:ext cx="202" cy="212"/>
              <a:chOff x="4166" y="3398"/>
              <a:chExt cx="202" cy="212"/>
            </a:xfrm>
          </p:grpSpPr>
          <p:sp>
            <p:nvSpPr>
              <p:cNvPr id="34842" name="Oval 36"/>
              <p:cNvSpPr>
                <a:spLocks noChangeArrowheads="1"/>
              </p:cNvSpPr>
              <p:nvPr/>
            </p:nvSpPr>
            <p:spPr bwMode="auto">
              <a:xfrm>
                <a:off x="4176" y="3408"/>
                <a:ext cx="192" cy="184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34843" name="Text Box 37"/>
              <p:cNvSpPr txBox="1">
                <a:spLocks noChangeArrowheads="1"/>
              </p:cNvSpPr>
              <p:nvPr/>
            </p:nvSpPr>
            <p:spPr bwMode="auto">
              <a:xfrm>
                <a:off x="4166" y="3398"/>
                <a:ext cx="19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1600" b="1" dirty="0" smtClean="0">
                    <a:solidFill>
                      <a:schemeClr val="bg1"/>
                    </a:solidFill>
                    <a:latin typeface="Arial" charset="0"/>
                    <a:cs typeface="+mn-cs"/>
                  </a:rPr>
                  <a:t>S</a:t>
                </a:r>
              </a:p>
            </p:txBody>
          </p:sp>
        </p:grpSp>
        <p:sp>
          <p:nvSpPr>
            <p:cNvPr id="34838" name="Text Box 38"/>
            <p:cNvSpPr txBox="1">
              <a:spLocks noChangeArrowheads="1"/>
            </p:cNvSpPr>
            <p:nvPr/>
          </p:nvSpPr>
          <p:spPr bwMode="auto">
            <a:xfrm>
              <a:off x="4462" y="2809"/>
              <a:ext cx="1652" cy="8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Master device</a:t>
              </a:r>
            </a:p>
            <a:p>
              <a:pPr eaLnBrk="1" hangingPunct="1">
                <a:lnSpc>
                  <a:spcPct val="150000"/>
                </a:lnSpc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Slave device</a:t>
              </a:r>
            </a:p>
            <a:p>
              <a:pPr eaLnBrk="1" hangingPunct="1">
                <a:lnSpc>
                  <a:spcPct val="150000"/>
                </a:lnSpc>
                <a:defRPr/>
              </a:pPr>
              <a:r>
                <a:rPr lang="en-US" dirty="0" smtClean="0">
                  <a:latin typeface="Arial" charset="0"/>
                  <a:cs typeface="+mn-cs"/>
                </a:rPr>
                <a:t>Parked device (inactive)</a:t>
              </a:r>
            </a:p>
          </p:txBody>
        </p:sp>
        <p:grpSp>
          <p:nvGrpSpPr>
            <p:cNvPr id="82966" name="Group 39"/>
            <p:cNvGrpSpPr>
              <a:grpSpLocks/>
            </p:cNvGrpSpPr>
            <p:nvPr/>
          </p:nvGrpSpPr>
          <p:grpSpPr bwMode="auto">
            <a:xfrm>
              <a:off x="4292" y="3398"/>
              <a:ext cx="193" cy="212"/>
              <a:chOff x="4784" y="2710"/>
              <a:chExt cx="193" cy="212"/>
            </a:xfrm>
          </p:grpSpPr>
          <p:sp>
            <p:nvSpPr>
              <p:cNvPr id="34840" name="Oval 40"/>
              <p:cNvSpPr>
                <a:spLocks noChangeArrowheads="1"/>
              </p:cNvSpPr>
              <p:nvPr/>
            </p:nvSpPr>
            <p:spPr bwMode="auto">
              <a:xfrm>
                <a:off x="4784" y="2720"/>
                <a:ext cx="192" cy="184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bg2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b="1" dirty="0">
                  <a:cs typeface="+mn-cs"/>
                </a:endParaRPr>
              </a:p>
            </p:txBody>
          </p:sp>
          <p:sp>
            <p:nvSpPr>
              <p:cNvPr id="34841" name="Text Box 41"/>
              <p:cNvSpPr txBox="1">
                <a:spLocks noChangeArrowheads="1"/>
              </p:cNvSpPr>
              <p:nvPr/>
            </p:nvSpPr>
            <p:spPr bwMode="auto">
              <a:xfrm>
                <a:off x="4786" y="2710"/>
                <a:ext cx="19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1600" b="1" dirty="0" smtClean="0">
                    <a:solidFill>
                      <a:srgbClr val="969696"/>
                    </a:solidFill>
                    <a:latin typeface="Arial" charset="0"/>
                    <a:cs typeface="+mn-cs"/>
                  </a:rPr>
                  <a:t>P</a:t>
                </a:r>
              </a:p>
            </p:txBody>
          </p:sp>
        </p:grpSp>
      </p:grpSp>
      <p:sp>
        <p:nvSpPr>
          <p:cNvPr id="34833" name="Rectangle 42"/>
          <p:cNvSpPr>
            <a:spLocks noChangeArrowheads="1"/>
          </p:cNvSpPr>
          <p:nvPr/>
        </p:nvSpPr>
        <p:spPr bwMode="auto">
          <a:xfrm>
            <a:off x="350838" y="274638"/>
            <a:ext cx="777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n-US" sz="4000" dirty="0">
                <a:solidFill>
                  <a:srgbClr val="000099"/>
                </a:solidFill>
                <a:latin typeface="Gill Sans MT" charset="0"/>
                <a:cs typeface="+mn-cs"/>
              </a:rPr>
              <a:t>802.15: personal area network</a:t>
            </a:r>
          </a:p>
        </p:txBody>
      </p:sp>
      <p:sp>
        <p:nvSpPr>
          <p:cNvPr id="34834" name="Rectangle 44"/>
          <p:cNvSpPr>
            <a:spLocks noGrp="1" noChangeArrowheads="1"/>
          </p:cNvSpPr>
          <p:nvPr>
            <p:ph type="body" idx="1"/>
          </p:nvPr>
        </p:nvSpPr>
        <p:spPr>
          <a:xfrm>
            <a:off x="473075" y="1339850"/>
            <a:ext cx="4465638" cy="5518150"/>
          </a:xfrm>
        </p:spPr>
        <p:txBody>
          <a:bodyPr/>
          <a:lstStyle/>
          <a:p>
            <a:pPr marL="238125" indent="-238125">
              <a:defRPr/>
            </a:pPr>
            <a:r>
              <a:rPr lang="en-US" sz="2400" dirty="0">
                <a:latin typeface="Gill Sans MT" charset="0"/>
                <a:cs typeface="+mn-cs"/>
              </a:rPr>
              <a:t>less than 10 m diameter</a:t>
            </a:r>
          </a:p>
          <a:p>
            <a:pPr marL="238125" indent="-238125">
              <a:defRPr/>
            </a:pPr>
            <a:r>
              <a:rPr lang="en-US" sz="2400" dirty="0">
                <a:latin typeface="Gill Sans MT" charset="0"/>
                <a:cs typeface="+mn-cs"/>
              </a:rPr>
              <a:t>replacement for cables (mouse, keyboard, headphones)</a:t>
            </a:r>
          </a:p>
          <a:p>
            <a:pPr marL="238125" indent="-238125">
              <a:defRPr/>
            </a:pPr>
            <a:r>
              <a:rPr lang="en-US" sz="2400" dirty="0">
                <a:latin typeface="Gill Sans MT" charset="0"/>
                <a:cs typeface="+mn-cs"/>
              </a:rPr>
              <a:t>ad hoc: no infrastructure</a:t>
            </a:r>
          </a:p>
          <a:p>
            <a:pPr marL="238125" indent="-238125">
              <a:defRPr/>
            </a:pPr>
            <a:r>
              <a:rPr lang="en-US" sz="2400" dirty="0">
                <a:latin typeface="Gill Sans MT" charset="0"/>
                <a:cs typeface="+mn-cs"/>
              </a:rPr>
              <a:t>master/slaves:</a:t>
            </a:r>
          </a:p>
          <a:p>
            <a:pPr lvl="1">
              <a:lnSpc>
                <a:spcPts val="2100"/>
              </a:lnSpc>
              <a:defRPr/>
            </a:pPr>
            <a:r>
              <a:rPr lang="en-US" dirty="0">
                <a:latin typeface="Gill Sans MT" charset="0"/>
              </a:rPr>
              <a:t>slaves request permission to send (to master)</a:t>
            </a:r>
          </a:p>
          <a:p>
            <a:pPr lvl="1">
              <a:lnSpc>
                <a:spcPts val="2100"/>
              </a:lnSpc>
              <a:defRPr/>
            </a:pPr>
            <a:r>
              <a:rPr lang="en-US" dirty="0">
                <a:latin typeface="Gill Sans MT" charset="0"/>
              </a:rPr>
              <a:t>master grants requests</a:t>
            </a:r>
          </a:p>
          <a:p>
            <a:pPr marL="238125" indent="-238125">
              <a:defRPr/>
            </a:pPr>
            <a:r>
              <a:rPr lang="en-US" sz="2400" dirty="0">
                <a:latin typeface="Gill Sans MT" charset="0"/>
                <a:cs typeface="+mn-cs"/>
              </a:rPr>
              <a:t>802.15: evolved from Bluetooth specification</a:t>
            </a:r>
          </a:p>
          <a:p>
            <a:pPr lvl="1">
              <a:lnSpc>
                <a:spcPts val="2100"/>
              </a:lnSpc>
              <a:defRPr/>
            </a:pPr>
            <a:r>
              <a:rPr lang="en-US" dirty="0">
                <a:latin typeface="Gill Sans MT" charset="0"/>
              </a:rPr>
              <a:t>2.4-2.5 GHz radio band</a:t>
            </a:r>
          </a:p>
          <a:p>
            <a:pPr lvl="1">
              <a:lnSpc>
                <a:spcPts val="2100"/>
              </a:lnSpc>
              <a:defRPr/>
            </a:pPr>
            <a:r>
              <a:rPr lang="en-US" dirty="0">
                <a:latin typeface="Gill Sans MT" charset="0"/>
              </a:rPr>
              <a:t>up to 721 kbps</a:t>
            </a:r>
          </a:p>
          <a:p>
            <a:pPr>
              <a:defRPr/>
            </a:pPr>
            <a:endParaRPr lang="en-US" sz="2000" dirty="0">
              <a:latin typeface="Gill Sans MT" charset="0"/>
              <a:cs typeface="+mn-cs"/>
            </a:endParaRPr>
          </a:p>
        </p:txBody>
      </p:sp>
      <p:pic>
        <p:nvPicPr>
          <p:cNvPr id="82962" name="Picture 18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876300"/>
            <a:ext cx="6399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34</a:t>
            </a:fld>
            <a:endParaRPr lang="en-US" sz="1200" dirty="0">
              <a:latin typeface="Tahoma" charset="0"/>
            </a:endParaRPr>
          </a:p>
        </p:txBody>
      </p:sp>
      <p:sp>
        <p:nvSpPr>
          <p:cNvPr id="4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616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Chapter </a:t>
            </a:r>
            <a:r>
              <a:rPr lang="en-US" dirty="0" smtClean="0">
                <a:latin typeface="Gill Sans MT" charset="0"/>
                <a:cs typeface="+mj-cs"/>
              </a:rPr>
              <a:t>7 </a:t>
            </a:r>
            <a:r>
              <a:rPr lang="en-US" dirty="0">
                <a:latin typeface="Gill Sans MT" charset="0"/>
                <a:cs typeface="+mj-cs"/>
              </a:rPr>
              <a:t>outline</a:t>
            </a:r>
          </a:p>
        </p:txBody>
      </p:sp>
      <p:sp>
        <p:nvSpPr>
          <p:cNvPr id="3584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7.1 </a:t>
            </a:r>
            <a:r>
              <a:rPr lang="en-US" sz="2400" dirty="0" smtClean="0">
                <a:latin typeface="Gill Sans MT" charset="0"/>
                <a:cs typeface="+mn-cs"/>
              </a:rPr>
              <a:t>Introduction </a:t>
            </a:r>
            <a:endParaRPr lang="en-US" sz="2400" dirty="0">
              <a:latin typeface="Gill Sans MT" charset="0"/>
              <a:cs typeface="+mn-cs"/>
            </a:endParaRPr>
          </a:p>
          <a:p>
            <a:pPr>
              <a:spcBef>
                <a:spcPct val="50000"/>
              </a:spcBef>
              <a:buFont typeface="Wingdings" charset="0"/>
              <a:buNone/>
              <a:defRPr/>
            </a:pPr>
            <a:r>
              <a:rPr lang="en-US" sz="2400" dirty="0">
                <a:solidFill>
                  <a:srgbClr val="000099"/>
                </a:solidFill>
                <a:latin typeface="Gill Sans MT" charset="0"/>
                <a:cs typeface="+mn-cs"/>
              </a:rPr>
              <a:t>Wireless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7.2</a:t>
            </a:r>
            <a:r>
              <a:rPr lang="en-US" sz="2400" dirty="0" smtClean="0">
                <a:solidFill>
                  <a:srgbClr val="0000FF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Wireless links, characteristics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CDMA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7.3</a:t>
            </a:r>
            <a:r>
              <a:rPr lang="en-US" sz="2400" dirty="0" smtClean="0"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IEEE 802.11 wireless LANs (</a:t>
            </a:r>
            <a:r>
              <a:rPr lang="ja-JP" altLang="en-US" sz="2400" dirty="0">
                <a:latin typeface="Gill Sans MT" charset="0"/>
                <a:cs typeface="+mn-cs"/>
              </a:rPr>
              <a:t>“</a:t>
            </a:r>
            <a:r>
              <a:rPr lang="en-US" sz="2400" dirty="0">
                <a:latin typeface="Gill Sans MT" charset="0"/>
                <a:cs typeface="+mn-cs"/>
              </a:rPr>
              <a:t>Wi-Fi</a:t>
            </a:r>
            <a:r>
              <a:rPr lang="ja-JP" altLang="en-US" sz="2400" dirty="0">
                <a:latin typeface="Gill Sans MT" charset="0"/>
                <a:cs typeface="+mn-cs"/>
              </a:rPr>
              <a:t>”</a:t>
            </a:r>
            <a:r>
              <a:rPr lang="en-US" sz="2400" dirty="0">
                <a:latin typeface="Gill Sans MT" charset="0"/>
                <a:cs typeface="+mn-cs"/>
              </a:rPr>
              <a:t>)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C00000"/>
                </a:solidFill>
                <a:latin typeface="Gill Sans MT" charset="0"/>
                <a:cs typeface="+mn-cs"/>
              </a:rPr>
              <a:t>7.4 </a:t>
            </a: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Cellular Internet a</a:t>
            </a:r>
            <a:r>
              <a:rPr lang="en-US" sz="2400" dirty="0" smtClean="0">
                <a:solidFill>
                  <a:srgbClr val="C00000"/>
                </a:solidFill>
                <a:latin typeface="Gill Sans MT" charset="0"/>
                <a:cs typeface="+mn-cs"/>
              </a:rPr>
              <a:t>ccess</a:t>
            </a:r>
            <a:endParaRPr lang="en-US" sz="2400" dirty="0">
              <a:solidFill>
                <a:srgbClr val="C00000"/>
              </a:solidFill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architecture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standards (e.g., 3G, LTE)</a:t>
            </a:r>
          </a:p>
        </p:txBody>
      </p:sp>
      <p:sp>
        <p:nvSpPr>
          <p:cNvPr id="3584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dirty="0">
                <a:solidFill>
                  <a:srgbClr val="000099"/>
                </a:solidFill>
                <a:latin typeface="Gill Sans MT" charset="0"/>
                <a:cs typeface="+mn-cs"/>
              </a:rPr>
              <a:t>Mobility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7.5</a:t>
            </a:r>
            <a:r>
              <a:rPr lang="en-US" sz="2400" dirty="0" smtClean="0">
                <a:latin typeface="Gill Sans MT" charset="0"/>
                <a:cs typeface="+mn-cs"/>
              </a:rPr>
              <a:t> Principles: addressing and routing </a:t>
            </a:r>
            <a:r>
              <a:rPr lang="en-US" sz="2400" dirty="0">
                <a:latin typeface="Gill Sans MT" charset="0"/>
                <a:cs typeface="+mn-cs"/>
              </a:rPr>
              <a:t>to mobile users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7.6</a:t>
            </a:r>
            <a:r>
              <a:rPr lang="en-US" sz="2400" dirty="0" smtClean="0"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Mobile IP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7.7</a:t>
            </a:r>
            <a:r>
              <a:rPr lang="en-US" sz="2400" dirty="0" smtClean="0"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Handling mobility in cellular networks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7.8</a:t>
            </a:r>
            <a:r>
              <a:rPr lang="en-US" sz="2400" dirty="0" smtClean="0"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Mobility and higher-layer </a:t>
            </a:r>
            <a:r>
              <a:rPr lang="en-US" sz="2400" dirty="0" smtClean="0">
                <a:latin typeface="Gill Sans MT" charset="0"/>
                <a:cs typeface="+mn-cs"/>
              </a:rPr>
              <a:t>protocols</a:t>
            </a:r>
            <a:endParaRPr lang="en-US" sz="2400" dirty="0">
              <a:latin typeface="Gill Sans MT" charset="0"/>
              <a:cs typeface="+mn-cs"/>
            </a:endParaRPr>
          </a:p>
        </p:txBody>
      </p:sp>
      <p:pic>
        <p:nvPicPr>
          <p:cNvPr id="84998" name="Picture 23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17588"/>
            <a:ext cx="41132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35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954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8" name="AutoShape 2"/>
          <p:cNvSpPr>
            <a:spLocks noChangeArrowheads="1"/>
          </p:cNvSpPr>
          <p:nvPr/>
        </p:nvSpPr>
        <p:spPr bwMode="auto">
          <a:xfrm>
            <a:off x="3314700" y="2635250"/>
            <a:ext cx="1057275" cy="914400"/>
          </a:xfrm>
          <a:prstGeom prst="hexagon">
            <a:avLst>
              <a:gd name="adj" fmla="val 2890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889" name="AutoShape 4"/>
          <p:cNvSpPr>
            <a:spLocks noChangeArrowheads="1"/>
          </p:cNvSpPr>
          <p:nvPr/>
        </p:nvSpPr>
        <p:spPr bwMode="auto">
          <a:xfrm>
            <a:off x="4121150" y="3090863"/>
            <a:ext cx="1057275" cy="914400"/>
          </a:xfrm>
          <a:prstGeom prst="hexagon">
            <a:avLst>
              <a:gd name="adj" fmla="val 2890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890" name="AutoShape 5"/>
          <p:cNvSpPr>
            <a:spLocks noChangeArrowheads="1"/>
          </p:cNvSpPr>
          <p:nvPr/>
        </p:nvSpPr>
        <p:spPr bwMode="auto">
          <a:xfrm>
            <a:off x="3346450" y="4481513"/>
            <a:ext cx="1057275" cy="914400"/>
          </a:xfrm>
          <a:prstGeom prst="hexagon">
            <a:avLst>
              <a:gd name="adj" fmla="val 2890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891" name="AutoShape 7"/>
          <p:cNvSpPr>
            <a:spLocks noChangeArrowheads="1"/>
          </p:cNvSpPr>
          <p:nvPr/>
        </p:nvSpPr>
        <p:spPr bwMode="auto">
          <a:xfrm>
            <a:off x="4140200" y="4913313"/>
            <a:ext cx="1057275" cy="914400"/>
          </a:xfrm>
          <a:prstGeom prst="hexagon">
            <a:avLst>
              <a:gd name="adj" fmla="val 2890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892" name="AutoShape 8"/>
          <p:cNvSpPr>
            <a:spLocks noChangeArrowheads="1"/>
          </p:cNvSpPr>
          <p:nvPr/>
        </p:nvSpPr>
        <p:spPr bwMode="auto">
          <a:xfrm>
            <a:off x="3328988" y="3559175"/>
            <a:ext cx="1057275" cy="914400"/>
          </a:xfrm>
          <a:prstGeom prst="hexagon">
            <a:avLst>
              <a:gd name="adj" fmla="val 2890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893" name="AutoShape 9"/>
          <p:cNvSpPr>
            <a:spLocks noChangeArrowheads="1"/>
          </p:cNvSpPr>
          <p:nvPr/>
        </p:nvSpPr>
        <p:spPr bwMode="auto">
          <a:xfrm>
            <a:off x="4140200" y="4002088"/>
            <a:ext cx="1057275" cy="914400"/>
          </a:xfrm>
          <a:prstGeom prst="hexagon">
            <a:avLst>
              <a:gd name="adj" fmla="val 2890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894" name="AutoShape 10"/>
          <p:cNvSpPr>
            <a:spLocks noChangeArrowheads="1"/>
          </p:cNvSpPr>
          <p:nvPr/>
        </p:nvSpPr>
        <p:spPr bwMode="auto">
          <a:xfrm>
            <a:off x="4941888" y="5378450"/>
            <a:ext cx="1057275" cy="914400"/>
          </a:xfrm>
          <a:prstGeom prst="hexagon">
            <a:avLst>
              <a:gd name="adj" fmla="val 2890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902" name="Line 290"/>
          <p:cNvSpPr>
            <a:spLocks noChangeShapeType="1"/>
          </p:cNvSpPr>
          <p:nvPr/>
        </p:nvSpPr>
        <p:spPr bwMode="auto">
          <a:xfrm flipV="1">
            <a:off x="5541963" y="5068888"/>
            <a:ext cx="50165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903" name="Line 292"/>
          <p:cNvSpPr>
            <a:spLocks noChangeShapeType="1"/>
          </p:cNvSpPr>
          <p:nvPr/>
        </p:nvSpPr>
        <p:spPr bwMode="auto">
          <a:xfrm flipV="1">
            <a:off x="4730750" y="5068888"/>
            <a:ext cx="823913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904" name="Line 293"/>
          <p:cNvSpPr>
            <a:spLocks noChangeShapeType="1"/>
          </p:cNvSpPr>
          <p:nvPr/>
        </p:nvSpPr>
        <p:spPr bwMode="auto">
          <a:xfrm flipV="1">
            <a:off x="3957638" y="4876800"/>
            <a:ext cx="1519238" cy="179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905" name="Line 294"/>
          <p:cNvSpPr>
            <a:spLocks noChangeShapeType="1"/>
          </p:cNvSpPr>
          <p:nvPr/>
        </p:nvSpPr>
        <p:spPr bwMode="auto">
          <a:xfrm flipV="1">
            <a:off x="4718050" y="3575050"/>
            <a:ext cx="901700" cy="992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906" name="Line 295"/>
          <p:cNvSpPr>
            <a:spLocks noChangeShapeType="1"/>
          </p:cNvSpPr>
          <p:nvPr/>
        </p:nvSpPr>
        <p:spPr bwMode="auto">
          <a:xfrm flipV="1">
            <a:off x="3906838" y="3446463"/>
            <a:ext cx="1712913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907" name="Line 296"/>
          <p:cNvSpPr>
            <a:spLocks noChangeShapeType="1"/>
          </p:cNvSpPr>
          <p:nvPr/>
        </p:nvSpPr>
        <p:spPr bwMode="auto">
          <a:xfrm flipV="1">
            <a:off x="4705350" y="3292475"/>
            <a:ext cx="927100" cy="373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908" name="Line 297"/>
          <p:cNvSpPr>
            <a:spLocks noChangeShapeType="1"/>
          </p:cNvSpPr>
          <p:nvPr/>
        </p:nvSpPr>
        <p:spPr bwMode="auto">
          <a:xfrm>
            <a:off x="3932238" y="3189288"/>
            <a:ext cx="1712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87084" name="Group 299"/>
          <p:cNvGrpSpPr>
            <a:grpSpLocks/>
          </p:cNvGrpSpPr>
          <p:nvPr/>
        </p:nvGrpSpPr>
        <p:grpSpPr bwMode="auto">
          <a:xfrm>
            <a:off x="5464175" y="4410075"/>
            <a:ext cx="987425" cy="730250"/>
            <a:chOff x="2197" y="1155"/>
            <a:chExt cx="622" cy="460"/>
          </a:xfrm>
        </p:grpSpPr>
        <p:grpSp>
          <p:nvGrpSpPr>
            <p:cNvPr id="87104" name="Group 300"/>
            <p:cNvGrpSpPr>
              <a:grpSpLocks/>
            </p:cNvGrpSpPr>
            <p:nvPr/>
          </p:nvGrpSpPr>
          <p:grpSpPr bwMode="auto">
            <a:xfrm>
              <a:off x="2198" y="1176"/>
              <a:ext cx="621" cy="426"/>
              <a:chOff x="3164" y="2556"/>
              <a:chExt cx="901" cy="338"/>
            </a:xfrm>
          </p:grpSpPr>
          <p:sp>
            <p:nvSpPr>
              <p:cNvPr id="36931" name="Rectangle 301"/>
              <p:cNvSpPr>
                <a:spLocks noChangeArrowheads="1"/>
              </p:cNvSpPr>
              <p:nvPr/>
            </p:nvSpPr>
            <p:spPr bwMode="auto">
              <a:xfrm>
                <a:off x="3164" y="2556"/>
                <a:ext cx="901" cy="33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36932" name="Text Box 302"/>
              <p:cNvSpPr txBox="1">
                <a:spLocks noChangeArrowheads="1"/>
              </p:cNvSpPr>
              <p:nvPr/>
            </p:nvSpPr>
            <p:spPr bwMode="auto">
              <a:xfrm>
                <a:off x="3212" y="2573"/>
                <a:ext cx="168" cy="18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endParaRPr lang="en-US" dirty="0" smtClean="0">
                  <a:latin typeface="Arial" charset="0"/>
                  <a:cs typeface="+mn-cs"/>
                </a:endParaRPr>
              </a:p>
            </p:txBody>
          </p:sp>
        </p:grpSp>
        <p:sp>
          <p:nvSpPr>
            <p:cNvPr id="36930" name="Text Box 303"/>
            <p:cNvSpPr txBox="1">
              <a:spLocks noChangeArrowheads="1"/>
            </p:cNvSpPr>
            <p:nvPr/>
          </p:nvSpPr>
          <p:spPr bwMode="auto">
            <a:xfrm>
              <a:off x="2197" y="1155"/>
              <a:ext cx="61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Mobile </a:t>
              </a:r>
            </a:p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Switching </a:t>
              </a:r>
            </a:p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Center</a:t>
              </a:r>
            </a:p>
          </p:txBody>
        </p:sp>
      </p:grpSp>
      <p:sp>
        <p:nvSpPr>
          <p:cNvPr id="87085" name="Freeform 304"/>
          <p:cNvSpPr>
            <a:spLocks/>
          </p:cNvSpPr>
          <p:nvPr/>
        </p:nvSpPr>
        <p:spPr bwMode="auto">
          <a:xfrm>
            <a:off x="6921500" y="3027363"/>
            <a:ext cx="1711325" cy="2270125"/>
          </a:xfrm>
          <a:custGeom>
            <a:avLst/>
            <a:gdLst>
              <a:gd name="T0" fmla="*/ 81 w 1292"/>
              <a:gd name="T1" fmla="*/ 15 h 1255"/>
              <a:gd name="T2" fmla="*/ 12 w 1292"/>
              <a:gd name="T3" fmla="*/ 343 h 1255"/>
              <a:gd name="T4" fmla="*/ 10 w 1292"/>
              <a:gd name="T5" fmla="*/ 1145 h 1255"/>
              <a:gd name="T6" fmla="*/ 18 w 1292"/>
              <a:gd name="T7" fmla="*/ 1815 h 1255"/>
              <a:gd name="T8" fmla="*/ 82 w 1292"/>
              <a:gd name="T9" fmla="*/ 1906 h 1255"/>
              <a:gd name="T10" fmla="*/ 219 w 1292"/>
              <a:gd name="T11" fmla="*/ 2469 h 1255"/>
              <a:gd name="T12" fmla="*/ 335 w 1292"/>
              <a:gd name="T13" fmla="*/ 2706 h 1255"/>
              <a:gd name="T14" fmla="*/ 405 w 1292"/>
              <a:gd name="T15" fmla="*/ 2234 h 1255"/>
              <a:gd name="T16" fmla="*/ 429 w 1292"/>
              <a:gd name="T17" fmla="*/ 975 h 1255"/>
              <a:gd name="T18" fmla="*/ 406 w 1292"/>
              <a:gd name="T19" fmla="*/ 459 h 1255"/>
              <a:gd name="T20" fmla="*/ 253 w 1292"/>
              <a:gd name="T21" fmla="*/ 252 h 1255"/>
              <a:gd name="T22" fmla="*/ 81 w 1292"/>
              <a:gd name="T23" fmla="*/ 15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6911" name="Text Box 305"/>
          <p:cNvSpPr txBox="1">
            <a:spLocks noChangeArrowheads="1"/>
          </p:cNvSpPr>
          <p:nvPr/>
        </p:nvSpPr>
        <p:spPr bwMode="auto">
          <a:xfrm>
            <a:off x="6965950" y="3530600"/>
            <a:ext cx="16986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Public telephone</a:t>
            </a:r>
          </a:p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network</a:t>
            </a:r>
          </a:p>
        </p:txBody>
      </p:sp>
      <p:pic>
        <p:nvPicPr>
          <p:cNvPr id="87087" name="Picture 309" descr="imgyjavg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575" y="3433763"/>
            <a:ext cx="25241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88" name="Picture 310" descr="imgyjavg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929063"/>
            <a:ext cx="25241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89" name="Picture 311" descr="imgyjavg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475" y="4246563"/>
            <a:ext cx="25241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90" name="Picture 312" descr="imgyjavg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4348163"/>
            <a:ext cx="25241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91" name="Picture 313" descr="imgyjavg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5" y="5097463"/>
            <a:ext cx="25241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92" name="Picture 316" descr="imgyjavg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275" y="5300663"/>
            <a:ext cx="25241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7093" name="Group 317"/>
          <p:cNvGrpSpPr>
            <a:grpSpLocks/>
          </p:cNvGrpSpPr>
          <p:nvPr/>
        </p:nvGrpSpPr>
        <p:grpSpPr bwMode="auto">
          <a:xfrm>
            <a:off x="3995738" y="4651375"/>
            <a:ext cx="831850" cy="180975"/>
            <a:chOff x="3072" y="739"/>
            <a:chExt cx="652" cy="146"/>
          </a:xfrm>
        </p:grpSpPr>
        <p:pic>
          <p:nvPicPr>
            <p:cNvPr id="87101" name="Picture 318" descr="lgv_fqmg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927" name="Line 319"/>
            <p:cNvSpPr>
              <a:spLocks noChangeShapeType="1"/>
            </p:cNvSpPr>
            <p:nvPr/>
          </p:nvSpPr>
          <p:spPr bwMode="auto">
            <a:xfrm flipH="1">
              <a:off x="3104" y="784"/>
              <a:ext cx="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6928" name="Line 320"/>
            <p:cNvSpPr>
              <a:spLocks noChangeShapeType="1"/>
            </p:cNvSpPr>
            <p:nvPr/>
          </p:nvSpPr>
          <p:spPr bwMode="auto">
            <a:xfrm flipH="1">
              <a:off x="3072" y="759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87094" name="Group 321"/>
          <p:cNvGrpSpPr>
            <a:grpSpLocks/>
          </p:cNvGrpSpPr>
          <p:nvPr/>
        </p:nvGrpSpPr>
        <p:grpSpPr bwMode="auto">
          <a:xfrm>
            <a:off x="5616575" y="2987675"/>
            <a:ext cx="987425" cy="730250"/>
            <a:chOff x="2197" y="1155"/>
            <a:chExt cx="622" cy="460"/>
          </a:xfrm>
        </p:grpSpPr>
        <p:grpSp>
          <p:nvGrpSpPr>
            <p:cNvPr id="87097" name="Group 322"/>
            <p:cNvGrpSpPr>
              <a:grpSpLocks/>
            </p:cNvGrpSpPr>
            <p:nvPr/>
          </p:nvGrpSpPr>
          <p:grpSpPr bwMode="auto">
            <a:xfrm>
              <a:off x="2198" y="1176"/>
              <a:ext cx="621" cy="426"/>
              <a:chOff x="3164" y="2556"/>
              <a:chExt cx="901" cy="338"/>
            </a:xfrm>
          </p:grpSpPr>
          <p:sp>
            <p:nvSpPr>
              <p:cNvPr id="36924" name="Rectangle 323"/>
              <p:cNvSpPr>
                <a:spLocks noChangeArrowheads="1"/>
              </p:cNvSpPr>
              <p:nvPr/>
            </p:nvSpPr>
            <p:spPr bwMode="auto">
              <a:xfrm>
                <a:off x="3164" y="2556"/>
                <a:ext cx="901" cy="33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36925" name="Text Box 324"/>
              <p:cNvSpPr txBox="1">
                <a:spLocks noChangeArrowheads="1"/>
              </p:cNvSpPr>
              <p:nvPr/>
            </p:nvSpPr>
            <p:spPr bwMode="auto">
              <a:xfrm>
                <a:off x="3212" y="2573"/>
                <a:ext cx="168" cy="18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endParaRPr lang="en-US" dirty="0" smtClean="0">
                  <a:latin typeface="Arial" charset="0"/>
                  <a:cs typeface="+mn-cs"/>
                </a:endParaRPr>
              </a:p>
            </p:txBody>
          </p:sp>
        </p:grpSp>
        <p:sp>
          <p:nvSpPr>
            <p:cNvPr id="36923" name="Text Box 325"/>
            <p:cNvSpPr txBox="1">
              <a:spLocks noChangeArrowheads="1"/>
            </p:cNvSpPr>
            <p:nvPr/>
          </p:nvSpPr>
          <p:spPr bwMode="auto">
            <a:xfrm>
              <a:off x="2197" y="1155"/>
              <a:ext cx="61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Mobile </a:t>
              </a:r>
            </a:p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Switching </a:t>
              </a:r>
            </a:p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Center</a:t>
              </a:r>
            </a:p>
          </p:txBody>
        </p:sp>
      </p:grpSp>
      <p:sp>
        <p:nvSpPr>
          <p:cNvPr id="36920" name="Line 326"/>
          <p:cNvSpPr>
            <a:spLocks noChangeShapeType="1"/>
          </p:cNvSpPr>
          <p:nvPr/>
        </p:nvSpPr>
        <p:spPr bwMode="auto">
          <a:xfrm>
            <a:off x="6611938" y="3389313"/>
            <a:ext cx="368300" cy="20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921" name="Line 327"/>
          <p:cNvSpPr>
            <a:spLocks noChangeShapeType="1"/>
          </p:cNvSpPr>
          <p:nvPr/>
        </p:nvSpPr>
        <p:spPr bwMode="auto">
          <a:xfrm flipV="1">
            <a:off x="6446838" y="4506913"/>
            <a:ext cx="508000" cy="25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6869" name="Rectangle 364"/>
          <p:cNvSpPr>
            <a:spLocks noChangeArrowheads="1"/>
          </p:cNvSpPr>
          <p:nvPr/>
        </p:nvSpPr>
        <p:spPr bwMode="auto">
          <a:xfrm>
            <a:off x="298450" y="306388"/>
            <a:ext cx="7739063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000099"/>
                </a:solidFill>
                <a:latin typeface="Gill Sans MT" charset="0"/>
                <a:cs typeface="+mn-cs"/>
              </a:rPr>
              <a:t>Components of cellular network architecture</a:t>
            </a:r>
          </a:p>
        </p:txBody>
      </p:sp>
      <p:grpSp>
        <p:nvGrpSpPr>
          <p:cNvPr id="419197" name="Group 381"/>
          <p:cNvGrpSpPr>
            <a:grpSpLocks/>
          </p:cNvGrpSpPr>
          <p:nvPr/>
        </p:nvGrpSpPr>
        <p:grpSpPr bwMode="auto">
          <a:xfrm>
            <a:off x="4495800" y="1006475"/>
            <a:ext cx="4022725" cy="1981200"/>
            <a:chOff x="2380" y="634"/>
            <a:chExt cx="2534" cy="1248"/>
          </a:xfrm>
        </p:grpSpPr>
        <p:sp>
          <p:nvSpPr>
            <p:cNvPr id="36882" name="Text Box 366"/>
            <p:cNvSpPr txBox="1">
              <a:spLocks noChangeArrowheads="1"/>
            </p:cNvSpPr>
            <p:nvPr/>
          </p:nvSpPr>
          <p:spPr bwMode="auto">
            <a:xfrm>
              <a:off x="2457" y="815"/>
              <a:ext cx="2362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buClr>
                  <a:srgbClr val="000099"/>
                </a:buClr>
                <a:buSzPct val="75000"/>
                <a:buFont typeface="Wingdings" charset="0"/>
                <a:buChar char="v"/>
                <a:defRPr/>
              </a:pPr>
              <a:r>
                <a:rPr lang="en-US" sz="2000" dirty="0" smtClean="0">
                  <a:latin typeface="Gill Sans MT" charset="0"/>
                  <a:cs typeface="+mn-cs"/>
                </a:rPr>
                <a:t> connects cells to wired tel. net.</a:t>
              </a:r>
            </a:p>
            <a:p>
              <a:pPr>
                <a:buClr>
                  <a:srgbClr val="000099"/>
                </a:buClr>
                <a:buSzPct val="75000"/>
                <a:buFont typeface="Wingdings" charset="0"/>
                <a:buChar char="v"/>
                <a:defRPr/>
              </a:pPr>
              <a:r>
                <a:rPr lang="en-US" sz="2000" dirty="0" smtClean="0">
                  <a:latin typeface="Gill Sans MT" charset="0"/>
                  <a:cs typeface="+mn-cs"/>
                </a:rPr>
                <a:t> manages call setup (more later!)</a:t>
              </a:r>
            </a:p>
            <a:p>
              <a:pPr>
                <a:buClr>
                  <a:srgbClr val="000099"/>
                </a:buClr>
                <a:buSzPct val="75000"/>
                <a:buFont typeface="Wingdings" charset="0"/>
                <a:buChar char="v"/>
                <a:defRPr/>
              </a:pPr>
              <a:r>
                <a:rPr lang="en-US" sz="2000" dirty="0" smtClean="0">
                  <a:latin typeface="Gill Sans MT" charset="0"/>
                  <a:cs typeface="+mn-cs"/>
                </a:rPr>
                <a:t> handles mobility (more later!)</a:t>
              </a:r>
            </a:p>
          </p:txBody>
        </p:sp>
        <p:sp>
          <p:nvSpPr>
            <p:cNvPr id="36883" name="Rectangle 368"/>
            <p:cNvSpPr>
              <a:spLocks noChangeArrowheads="1"/>
            </p:cNvSpPr>
            <p:nvPr/>
          </p:nvSpPr>
          <p:spPr bwMode="auto">
            <a:xfrm>
              <a:off x="2380" y="777"/>
              <a:ext cx="2534" cy="662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 dirty="0">
                <a:latin typeface="Gill Sans MT" charset="0"/>
                <a:cs typeface="+mn-cs"/>
              </a:endParaRPr>
            </a:p>
          </p:txBody>
        </p:sp>
        <p:grpSp>
          <p:nvGrpSpPr>
            <p:cNvPr id="87059" name="Group 371"/>
            <p:cNvGrpSpPr>
              <a:grpSpLocks/>
            </p:cNvGrpSpPr>
            <p:nvPr/>
          </p:nvGrpSpPr>
          <p:grpSpPr bwMode="auto">
            <a:xfrm>
              <a:off x="2544" y="634"/>
              <a:ext cx="547" cy="291"/>
              <a:chOff x="442" y="3293"/>
              <a:chExt cx="547" cy="291"/>
            </a:xfrm>
          </p:grpSpPr>
          <p:sp>
            <p:nvSpPr>
              <p:cNvPr id="36886" name="Rectangle 370"/>
              <p:cNvSpPr>
                <a:spLocks noChangeArrowheads="1"/>
              </p:cNvSpPr>
              <p:nvPr/>
            </p:nvSpPr>
            <p:spPr bwMode="auto">
              <a:xfrm>
                <a:off x="442" y="3321"/>
                <a:ext cx="547" cy="2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 dirty="0">
                  <a:latin typeface="Gill Sans MT" charset="0"/>
                  <a:cs typeface="+mn-cs"/>
                </a:endParaRPr>
              </a:p>
            </p:txBody>
          </p:sp>
          <p:sp>
            <p:nvSpPr>
              <p:cNvPr id="36887" name="Text Box 369"/>
              <p:cNvSpPr txBox="1">
                <a:spLocks noChangeArrowheads="1"/>
              </p:cNvSpPr>
              <p:nvPr/>
            </p:nvSpPr>
            <p:spPr bwMode="auto">
              <a:xfrm>
                <a:off x="450" y="3293"/>
                <a:ext cx="494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400" dirty="0" smtClean="0">
                    <a:solidFill>
                      <a:srgbClr val="C00000"/>
                    </a:solidFill>
                    <a:latin typeface="Gill Sans MT" charset="0"/>
                    <a:cs typeface="+mn-cs"/>
                  </a:rPr>
                  <a:t>MSC</a:t>
                </a:r>
              </a:p>
            </p:txBody>
          </p:sp>
        </p:grpSp>
        <p:sp>
          <p:nvSpPr>
            <p:cNvPr id="36885" name="Line 374"/>
            <p:cNvSpPr>
              <a:spLocks noChangeShapeType="1"/>
            </p:cNvSpPr>
            <p:nvPr/>
          </p:nvSpPr>
          <p:spPr bwMode="auto">
            <a:xfrm>
              <a:off x="3293" y="1450"/>
              <a:ext cx="278" cy="432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419199" name="Group 383"/>
          <p:cNvGrpSpPr>
            <a:grpSpLocks/>
          </p:cNvGrpSpPr>
          <p:nvPr/>
        </p:nvGrpSpPr>
        <p:grpSpPr bwMode="auto">
          <a:xfrm>
            <a:off x="274638" y="2071688"/>
            <a:ext cx="3100387" cy="3243262"/>
            <a:chOff x="173" y="1305"/>
            <a:chExt cx="1953" cy="2043"/>
          </a:xfrm>
        </p:grpSpPr>
        <p:sp>
          <p:nvSpPr>
            <p:cNvPr id="36876" name="Text Box 376"/>
            <p:cNvSpPr txBox="1">
              <a:spLocks noChangeArrowheads="1"/>
            </p:cNvSpPr>
            <p:nvPr/>
          </p:nvSpPr>
          <p:spPr bwMode="auto">
            <a:xfrm>
              <a:off x="250" y="1514"/>
              <a:ext cx="1662" cy="1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buClr>
                  <a:srgbClr val="000099"/>
                </a:buClr>
                <a:buSzPct val="75000"/>
                <a:buFont typeface="Wingdings" charset="0"/>
                <a:buChar char="v"/>
                <a:defRPr/>
              </a:pPr>
              <a:r>
                <a:rPr lang="en-US" sz="2000" dirty="0" smtClean="0">
                  <a:latin typeface="Gill Sans MT" charset="0"/>
                  <a:cs typeface="+mn-cs"/>
                </a:rPr>
                <a:t> covers geographical region</a:t>
              </a:r>
            </a:p>
            <a:p>
              <a:pPr>
                <a:buClr>
                  <a:srgbClr val="000099"/>
                </a:buClr>
                <a:buSzPct val="75000"/>
                <a:buFont typeface="Wingdings" charset="0"/>
                <a:buChar char="v"/>
                <a:defRPr/>
              </a:pPr>
              <a:r>
                <a:rPr lang="en-US" sz="2000" dirty="0" smtClean="0">
                  <a:latin typeface="Gill Sans MT" charset="0"/>
                  <a:cs typeface="+mn-cs"/>
                </a:rPr>
                <a:t> </a:t>
              </a:r>
              <a:r>
                <a:rPr lang="en-US" sz="2000" i="1" dirty="0" smtClean="0">
                  <a:solidFill>
                    <a:srgbClr val="C00000"/>
                  </a:solidFill>
                  <a:latin typeface="Gill Sans MT" charset="0"/>
                  <a:cs typeface="+mn-cs"/>
                </a:rPr>
                <a:t>base station</a:t>
              </a:r>
              <a:r>
                <a:rPr lang="en-US" sz="2000" dirty="0" smtClean="0">
                  <a:solidFill>
                    <a:srgbClr val="C00000"/>
                  </a:solidFill>
                  <a:latin typeface="Gill Sans MT" charset="0"/>
                  <a:cs typeface="+mn-cs"/>
                </a:rPr>
                <a:t> </a:t>
              </a:r>
              <a:r>
                <a:rPr lang="en-US" sz="2000" dirty="0" smtClean="0">
                  <a:latin typeface="Gill Sans MT" charset="0"/>
                  <a:cs typeface="+mn-cs"/>
                </a:rPr>
                <a:t>(BS) analogous to 802.11 AP</a:t>
              </a:r>
            </a:p>
            <a:p>
              <a:pPr>
                <a:buClr>
                  <a:srgbClr val="000099"/>
                </a:buClr>
                <a:buSzPct val="75000"/>
                <a:buFont typeface="Wingdings" charset="0"/>
                <a:buChar char="v"/>
                <a:defRPr/>
              </a:pPr>
              <a:r>
                <a:rPr lang="en-US" sz="2000" dirty="0" smtClean="0">
                  <a:solidFill>
                    <a:srgbClr val="C00000"/>
                  </a:solidFill>
                  <a:latin typeface="Gill Sans MT" charset="0"/>
                  <a:cs typeface="+mn-cs"/>
                </a:rPr>
                <a:t> </a:t>
              </a:r>
              <a:r>
                <a:rPr lang="en-US" sz="2000" i="1" dirty="0" smtClean="0">
                  <a:solidFill>
                    <a:srgbClr val="C00000"/>
                  </a:solidFill>
                  <a:latin typeface="Gill Sans MT" charset="0"/>
                  <a:cs typeface="+mn-cs"/>
                </a:rPr>
                <a:t>mobile users</a:t>
              </a:r>
              <a:r>
                <a:rPr lang="en-US" sz="2000" dirty="0" smtClean="0">
                  <a:solidFill>
                    <a:srgbClr val="C00000"/>
                  </a:solidFill>
                  <a:latin typeface="Gill Sans MT" charset="0"/>
                  <a:cs typeface="+mn-cs"/>
                </a:rPr>
                <a:t> </a:t>
              </a:r>
              <a:r>
                <a:rPr lang="en-US" sz="2000" dirty="0" smtClean="0">
                  <a:latin typeface="Gill Sans MT" charset="0"/>
                  <a:cs typeface="+mn-cs"/>
                </a:rPr>
                <a:t>attach to network through BS</a:t>
              </a:r>
            </a:p>
            <a:p>
              <a:pPr>
                <a:buClr>
                  <a:srgbClr val="000099"/>
                </a:buClr>
                <a:buSzPct val="75000"/>
                <a:buFont typeface="Wingdings" charset="0"/>
                <a:buChar char="v"/>
                <a:defRPr/>
              </a:pPr>
              <a:r>
                <a:rPr lang="en-US" sz="2000" dirty="0" smtClean="0">
                  <a:latin typeface="Gill Sans MT" charset="0"/>
                  <a:cs typeface="+mn-cs"/>
                </a:rPr>
                <a:t> </a:t>
              </a:r>
              <a:r>
                <a:rPr lang="en-US" sz="2000" i="1" dirty="0" smtClean="0">
                  <a:solidFill>
                    <a:srgbClr val="C00000"/>
                  </a:solidFill>
                  <a:latin typeface="Gill Sans MT" charset="0"/>
                  <a:cs typeface="+mn-cs"/>
                </a:rPr>
                <a:t>air-interface:</a:t>
              </a:r>
              <a:r>
                <a:rPr lang="en-US" sz="2000" dirty="0" smtClean="0">
                  <a:solidFill>
                    <a:srgbClr val="C00000"/>
                  </a:solidFill>
                  <a:latin typeface="Gill Sans MT" charset="0"/>
                  <a:cs typeface="+mn-cs"/>
                </a:rPr>
                <a:t> </a:t>
              </a:r>
              <a:r>
                <a:rPr lang="en-US" sz="2000" dirty="0" smtClean="0">
                  <a:latin typeface="Gill Sans MT" charset="0"/>
                  <a:cs typeface="+mn-cs"/>
                </a:rPr>
                <a:t>physical and link layer protocol between mobile and BS</a:t>
              </a:r>
            </a:p>
          </p:txBody>
        </p:sp>
        <p:sp>
          <p:nvSpPr>
            <p:cNvPr id="36877" name="Rectangle 377"/>
            <p:cNvSpPr>
              <a:spLocks noChangeArrowheads="1"/>
            </p:cNvSpPr>
            <p:nvPr/>
          </p:nvSpPr>
          <p:spPr bwMode="auto">
            <a:xfrm>
              <a:off x="173" y="1448"/>
              <a:ext cx="1727" cy="1900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 dirty="0">
                <a:latin typeface="Gill Sans MT" charset="0"/>
                <a:cs typeface="+mn-cs"/>
              </a:endParaRPr>
            </a:p>
          </p:txBody>
        </p:sp>
        <p:grpSp>
          <p:nvGrpSpPr>
            <p:cNvPr id="87053" name="Group 378"/>
            <p:cNvGrpSpPr>
              <a:grpSpLocks/>
            </p:cNvGrpSpPr>
            <p:nvPr/>
          </p:nvGrpSpPr>
          <p:grpSpPr bwMode="auto">
            <a:xfrm>
              <a:off x="337" y="1305"/>
              <a:ext cx="547" cy="291"/>
              <a:chOff x="442" y="3293"/>
              <a:chExt cx="547" cy="291"/>
            </a:xfrm>
          </p:grpSpPr>
          <p:sp>
            <p:nvSpPr>
              <p:cNvPr id="36880" name="Rectangle 379"/>
              <p:cNvSpPr>
                <a:spLocks noChangeArrowheads="1"/>
              </p:cNvSpPr>
              <p:nvPr/>
            </p:nvSpPr>
            <p:spPr bwMode="auto">
              <a:xfrm>
                <a:off x="442" y="3321"/>
                <a:ext cx="547" cy="2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 dirty="0">
                  <a:latin typeface="Gill Sans MT" charset="0"/>
                  <a:cs typeface="+mn-cs"/>
                </a:endParaRPr>
              </a:p>
            </p:txBody>
          </p:sp>
          <p:sp>
            <p:nvSpPr>
              <p:cNvPr id="36881" name="Text Box 380"/>
              <p:cNvSpPr txBox="1">
                <a:spLocks noChangeArrowheads="1"/>
              </p:cNvSpPr>
              <p:nvPr/>
            </p:nvSpPr>
            <p:spPr bwMode="auto">
              <a:xfrm>
                <a:off x="450" y="3293"/>
                <a:ext cx="379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400" dirty="0" smtClean="0">
                    <a:solidFill>
                      <a:srgbClr val="C00000"/>
                    </a:solidFill>
                    <a:latin typeface="Gill Sans MT" charset="0"/>
                    <a:cs typeface="+mn-cs"/>
                  </a:rPr>
                  <a:t>cell</a:t>
                </a:r>
              </a:p>
            </p:txBody>
          </p:sp>
        </p:grpSp>
        <p:sp>
          <p:nvSpPr>
            <p:cNvPr id="36879" name="Line 382"/>
            <p:cNvSpPr>
              <a:spLocks noChangeShapeType="1"/>
            </p:cNvSpPr>
            <p:nvPr/>
          </p:nvSpPr>
          <p:spPr bwMode="auto">
            <a:xfrm>
              <a:off x="1891" y="1622"/>
              <a:ext cx="235" cy="154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419202" name="Group 386"/>
          <p:cNvGrpSpPr>
            <a:grpSpLocks/>
          </p:cNvGrpSpPr>
          <p:nvPr/>
        </p:nvGrpSpPr>
        <p:grpSpPr bwMode="auto">
          <a:xfrm>
            <a:off x="6567488" y="4556125"/>
            <a:ext cx="1766887" cy="1344613"/>
            <a:chOff x="4137" y="2870"/>
            <a:chExt cx="1113" cy="847"/>
          </a:xfrm>
        </p:grpSpPr>
        <p:sp>
          <p:nvSpPr>
            <p:cNvPr id="36874" name="Text Box 384"/>
            <p:cNvSpPr txBox="1">
              <a:spLocks noChangeArrowheads="1"/>
            </p:cNvSpPr>
            <p:nvPr/>
          </p:nvSpPr>
          <p:spPr bwMode="auto">
            <a:xfrm>
              <a:off x="4137" y="3465"/>
              <a:ext cx="111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 smtClean="0">
                  <a:solidFill>
                    <a:srgbClr val="C00000"/>
                  </a:solidFill>
                  <a:latin typeface="Arial" charset="0"/>
                  <a:cs typeface="Arial" charset="0"/>
                </a:rPr>
                <a:t>wired network</a:t>
              </a:r>
            </a:p>
          </p:txBody>
        </p:sp>
        <p:sp>
          <p:nvSpPr>
            <p:cNvPr id="36875" name="Line 385"/>
            <p:cNvSpPr>
              <a:spLocks noChangeShapeType="1"/>
            </p:cNvSpPr>
            <p:nvPr/>
          </p:nvSpPr>
          <p:spPr bwMode="auto">
            <a:xfrm flipV="1">
              <a:off x="4560" y="2870"/>
              <a:ext cx="384" cy="644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pic>
        <p:nvPicPr>
          <p:cNvPr id="87048" name="Picture 15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754063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36</a:t>
            </a:fld>
            <a:endParaRPr lang="en-US" sz="1200" dirty="0">
              <a:latin typeface="Tahoma" charset="0"/>
            </a:endParaRPr>
          </a:p>
        </p:txBody>
      </p:sp>
      <p:sp>
        <p:nvSpPr>
          <p:cNvPr id="28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445573" y="6361736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281" name="Group 782"/>
          <p:cNvGrpSpPr>
            <a:grpSpLocks/>
          </p:cNvGrpSpPr>
          <p:nvPr/>
        </p:nvGrpSpPr>
        <p:grpSpPr bwMode="auto">
          <a:xfrm>
            <a:off x="3675794" y="2858649"/>
            <a:ext cx="333077" cy="421847"/>
            <a:chOff x="742" y="2409"/>
            <a:chExt cx="576" cy="881"/>
          </a:xfrm>
        </p:grpSpPr>
        <p:grpSp>
          <p:nvGrpSpPr>
            <p:cNvPr id="282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285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6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7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8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9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0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1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2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3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4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5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6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7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8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9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83" name="Picture 799" descr="cell_tower_radiation cop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4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300" name="Group 782"/>
          <p:cNvGrpSpPr>
            <a:grpSpLocks/>
          </p:cNvGrpSpPr>
          <p:nvPr/>
        </p:nvGrpSpPr>
        <p:grpSpPr bwMode="auto">
          <a:xfrm>
            <a:off x="3689273" y="3784899"/>
            <a:ext cx="333077" cy="421847"/>
            <a:chOff x="742" y="2409"/>
            <a:chExt cx="576" cy="881"/>
          </a:xfrm>
        </p:grpSpPr>
        <p:grpSp>
          <p:nvGrpSpPr>
            <p:cNvPr id="301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304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5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6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7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8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9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0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1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2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3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4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5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6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7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302" name="Picture 799" descr="cell_tower_radiation cop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3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319" name="Group 782"/>
          <p:cNvGrpSpPr>
            <a:grpSpLocks/>
          </p:cNvGrpSpPr>
          <p:nvPr/>
        </p:nvGrpSpPr>
        <p:grpSpPr bwMode="auto">
          <a:xfrm>
            <a:off x="3702752" y="4711149"/>
            <a:ext cx="333077" cy="421847"/>
            <a:chOff x="742" y="2409"/>
            <a:chExt cx="576" cy="881"/>
          </a:xfrm>
        </p:grpSpPr>
        <p:grpSp>
          <p:nvGrpSpPr>
            <p:cNvPr id="320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323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24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25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26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27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28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29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0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1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2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3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4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5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6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7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321" name="Picture 799" descr="cell_tower_radiation cop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2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338" name="Group 782"/>
          <p:cNvGrpSpPr>
            <a:grpSpLocks/>
          </p:cNvGrpSpPr>
          <p:nvPr/>
        </p:nvGrpSpPr>
        <p:grpSpPr bwMode="auto">
          <a:xfrm>
            <a:off x="4514016" y="5238477"/>
            <a:ext cx="333077" cy="421847"/>
            <a:chOff x="742" y="2409"/>
            <a:chExt cx="576" cy="881"/>
          </a:xfrm>
        </p:grpSpPr>
        <p:grpSp>
          <p:nvGrpSpPr>
            <p:cNvPr id="339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342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3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4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5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6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7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8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9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50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51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52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53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54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55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56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340" name="Picture 799" descr="cell_tower_radiation cop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1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357" name="Group 782"/>
          <p:cNvGrpSpPr>
            <a:grpSpLocks/>
          </p:cNvGrpSpPr>
          <p:nvPr/>
        </p:nvGrpSpPr>
        <p:grpSpPr bwMode="auto">
          <a:xfrm>
            <a:off x="5317139" y="5594839"/>
            <a:ext cx="333077" cy="421847"/>
            <a:chOff x="742" y="2409"/>
            <a:chExt cx="576" cy="881"/>
          </a:xfrm>
        </p:grpSpPr>
        <p:grpSp>
          <p:nvGrpSpPr>
            <p:cNvPr id="358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361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2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3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4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5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6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7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8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9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70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71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72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73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74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75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359" name="Picture 799" descr="cell_tower_radiation cop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0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376" name="Group 782"/>
          <p:cNvGrpSpPr>
            <a:grpSpLocks/>
          </p:cNvGrpSpPr>
          <p:nvPr/>
        </p:nvGrpSpPr>
        <p:grpSpPr bwMode="auto">
          <a:xfrm>
            <a:off x="4500271" y="4241534"/>
            <a:ext cx="333077" cy="421847"/>
            <a:chOff x="742" y="2409"/>
            <a:chExt cx="576" cy="881"/>
          </a:xfrm>
        </p:grpSpPr>
        <p:grpSp>
          <p:nvGrpSpPr>
            <p:cNvPr id="377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380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1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2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3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4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5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6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7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8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9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90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91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92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93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94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378" name="Picture 799" descr="cell_tower_radiation cop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395" name="Group 782"/>
          <p:cNvGrpSpPr>
            <a:grpSpLocks/>
          </p:cNvGrpSpPr>
          <p:nvPr/>
        </p:nvGrpSpPr>
        <p:grpSpPr bwMode="auto">
          <a:xfrm>
            <a:off x="4481187" y="3344140"/>
            <a:ext cx="333077" cy="421847"/>
            <a:chOff x="742" y="2409"/>
            <a:chExt cx="576" cy="881"/>
          </a:xfrm>
        </p:grpSpPr>
        <p:grpSp>
          <p:nvGrpSpPr>
            <p:cNvPr id="396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399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0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1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2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3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4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5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6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7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8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9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10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11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12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13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397" name="Picture 799" descr="cell_tower_radiation cop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8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93073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174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Cellular networks: the first hop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7688" y="1447800"/>
            <a:ext cx="4435475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dirty="0">
                <a:latin typeface="Gill Sans MT" charset="0"/>
                <a:cs typeface="+mn-cs"/>
              </a:rPr>
              <a:t>Two techniques for sharing mobile-to-BS radio spectrum</a:t>
            </a:r>
          </a:p>
          <a:p>
            <a:pPr>
              <a:defRPr/>
            </a:pP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combined FDMA/TDMA: </a:t>
            </a:r>
            <a:r>
              <a:rPr lang="en-US" sz="2400" dirty="0">
                <a:latin typeface="Gill Sans MT" charset="0"/>
                <a:cs typeface="+mn-cs"/>
              </a:rPr>
              <a:t>divide spectrum in frequency channels, divide each channel into time slots</a:t>
            </a:r>
          </a:p>
          <a:p>
            <a:pPr>
              <a:defRPr/>
            </a:pP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CDMA: </a:t>
            </a:r>
            <a:r>
              <a:rPr lang="en-US" sz="2400" dirty="0">
                <a:latin typeface="Gill Sans MT" charset="0"/>
                <a:cs typeface="+mn-cs"/>
              </a:rPr>
              <a:t>code division multiple access</a:t>
            </a:r>
          </a:p>
        </p:txBody>
      </p:sp>
      <p:sp>
        <p:nvSpPr>
          <p:cNvPr id="37938" name="AutoShape 5"/>
          <p:cNvSpPr>
            <a:spLocks noChangeArrowheads="1"/>
          </p:cNvSpPr>
          <p:nvPr/>
        </p:nvSpPr>
        <p:spPr bwMode="auto">
          <a:xfrm>
            <a:off x="6005513" y="1484313"/>
            <a:ext cx="1849437" cy="1477962"/>
          </a:xfrm>
          <a:prstGeom prst="hexagon">
            <a:avLst>
              <a:gd name="adj" fmla="val 31284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89139" name="Picture 244" descr="imgyjavg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613" y="1833563"/>
            <a:ext cx="441325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9140" name="Group 249"/>
          <p:cNvGrpSpPr>
            <a:grpSpLocks/>
          </p:cNvGrpSpPr>
          <p:nvPr/>
        </p:nvGrpSpPr>
        <p:grpSpPr bwMode="auto">
          <a:xfrm>
            <a:off x="6608763" y="2586038"/>
            <a:ext cx="831850" cy="180975"/>
            <a:chOff x="3072" y="739"/>
            <a:chExt cx="652" cy="146"/>
          </a:xfrm>
        </p:grpSpPr>
        <p:pic>
          <p:nvPicPr>
            <p:cNvPr id="89142" name="Picture 250" descr="lgv_fqmg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44" name="Line 251"/>
            <p:cNvSpPr>
              <a:spLocks noChangeShapeType="1"/>
            </p:cNvSpPr>
            <p:nvPr/>
          </p:nvSpPr>
          <p:spPr bwMode="auto">
            <a:xfrm flipH="1">
              <a:off x="3104" y="784"/>
              <a:ext cx="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45" name="Line 252"/>
            <p:cNvSpPr>
              <a:spLocks noChangeShapeType="1"/>
            </p:cNvSpPr>
            <p:nvPr/>
          </p:nvSpPr>
          <p:spPr bwMode="auto">
            <a:xfrm flipH="1">
              <a:off x="3072" y="759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pic>
        <p:nvPicPr>
          <p:cNvPr id="89141" name="Picture 260" descr="imgyjavg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2274888"/>
            <a:ext cx="441325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9094" name="Group 307"/>
          <p:cNvGrpSpPr>
            <a:grpSpLocks/>
          </p:cNvGrpSpPr>
          <p:nvPr/>
        </p:nvGrpSpPr>
        <p:grpSpPr bwMode="auto">
          <a:xfrm>
            <a:off x="4059238" y="3057525"/>
            <a:ext cx="4387850" cy="2409825"/>
            <a:chOff x="2693" y="2142"/>
            <a:chExt cx="2764" cy="1518"/>
          </a:xfrm>
        </p:grpSpPr>
        <p:grpSp>
          <p:nvGrpSpPr>
            <p:cNvPr id="89096" name="Group 295"/>
            <p:cNvGrpSpPr>
              <a:grpSpLocks/>
            </p:cNvGrpSpPr>
            <p:nvPr/>
          </p:nvGrpSpPr>
          <p:grpSpPr bwMode="auto">
            <a:xfrm>
              <a:off x="3444" y="2506"/>
              <a:ext cx="2013" cy="1150"/>
              <a:chOff x="3444" y="2506"/>
              <a:chExt cx="2013" cy="1150"/>
            </a:xfrm>
          </p:grpSpPr>
          <p:sp>
            <p:nvSpPr>
              <p:cNvPr id="37933" name="Rectangle 261"/>
              <p:cNvSpPr>
                <a:spLocks noChangeArrowheads="1"/>
              </p:cNvSpPr>
              <p:nvPr/>
            </p:nvSpPr>
            <p:spPr bwMode="auto">
              <a:xfrm>
                <a:off x="3446" y="2506"/>
                <a:ext cx="2002" cy="1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37934" name="Rectangle 262"/>
              <p:cNvSpPr>
                <a:spLocks noChangeArrowheads="1"/>
              </p:cNvSpPr>
              <p:nvPr/>
            </p:nvSpPr>
            <p:spPr bwMode="auto">
              <a:xfrm>
                <a:off x="3447" y="2742"/>
                <a:ext cx="2010" cy="1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37935" name="Rectangle 263"/>
              <p:cNvSpPr>
                <a:spLocks noChangeArrowheads="1"/>
              </p:cNvSpPr>
              <p:nvPr/>
            </p:nvSpPr>
            <p:spPr bwMode="auto">
              <a:xfrm>
                <a:off x="3444" y="2982"/>
                <a:ext cx="2010" cy="1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37936" name="Rectangle 264"/>
              <p:cNvSpPr>
                <a:spLocks noChangeArrowheads="1"/>
              </p:cNvSpPr>
              <p:nvPr/>
            </p:nvSpPr>
            <p:spPr bwMode="auto">
              <a:xfrm>
                <a:off x="3445" y="3230"/>
                <a:ext cx="2010" cy="1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37937" name="Rectangle 265"/>
              <p:cNvSpPr>
                <a:spLocks noChangeArrowheads="1"/>
              </p:cNvSpPr>
              <p:nvPr/>
            </p:nvSpPr>
            <p:spPr bwMode="auto">
              <a:xfrm>
                <a:off x="3446" y="3474"/>
                <a:ext cx="1998" cy="18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37898" name="Line 268"/>
            <p:cNvSpPr>
              <a:spLocks noChangeShapeType="1"/>
            </p:cNvSpPr>
            <p:nvPr/>
          </p:nvSpPr>
          <p:spPr bwMode="auto">
            <a:xfrm>
              <a:off x="3520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899" name="Line 269"/>
            <p:cNvSpPr>
              <a:spLocks noChangeShapeType="1"/>
            </p:cNvSpPr>
            <p:nvPr/>
          </p:nvSpPr>
          <p:spPr bwMode="auto">
            <a:xfrm>
              <a:off x="3592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00" name="Line 270"/>
            <p:cNvSpPr>
              <a:spLocks noChangeShapeType="1"/>
            </p:cNvSpPr>
            <p:nvPr/>
          </p:nvSpPr>
          <p:spPr bwMode="auto">
            <a:xfrm>
              <a:off x="3664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01" name="Line 271"/>
            <p:cNvSpPr>
              <a:spLocks noChangeShapeType="1"/>
            </p:cNvSpPr>
            <p:nvPr/>
          </p:nvSpPr>
          <p:spPr bwMode="auto">
            <a:xfrm>
              <a:off x="3736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02" name="Line 272"/>
            <p:cNvSpPr>
              <a:spLocks noChangeShapeType="1"/>
            </p:cNvSpPr>
            <p:nvPr/>
          </p:nvSpPr>
          <p:spPr bwMode="auto">
            <a:xfrm>
              <a:off x="3808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03" name="Line 273"/>
            <p:cNvSpPr>
              <a:spLocks noChangeShapeType="1"/>
            </p:cNvSpPr>
            <p:nvPr/>
          </p:nvSpPr>
          <p:spPr bwMode="auto">
            <a:xfrm>
              <a:off x="3880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04" name="Line 274"/>
            <p:cNvSpPr>
              <a:spLocks noChangeShapeType="1"/>
            </p:cNvSpPr>
            <p:nvPr/>
          </p:nvSpPr>
          <p:spPr bwMode="auto">
            <a:xfrm>
              <a:off x="3952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05" name="Line 275"/>
            <p:cNvSpPr>
              <a:spLocks noChangeShapeType="1"/>
            </p:cNvSpPr>
            <p:nvPr/>
          </p:nvSpPr>
          <p:spPr bwMode="auto">
            <a:xfrm>
              <a:off x="4024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06" name="Line 276"/>
            <p:cNvSpPr>
              <a:spLocks noChangeShapeType="1"/>
            </p:cNvSpPr>
            <p:nvPr/>
          </p:nvSpPr>
          <p:spPr bwMode="auto">
            <a:xfrm>
              <a:off x="4096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07" name="Line 277"/>
            <p:cNvSpPr>
              <a:spLocks noChangeShapeType="1"/>
            </p:cNvSpPr>
            <p:nvPr/>
          </p:nvSpPr>
          <p:spPr bwMode="auto">
            <a:xfrm>
              <a:off x="4168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08" name="Line 278"/>
            <p:cNvSpPr>
              <a:spLocks noChangeShapeType="1"/>
            </p:cNvSpPr>
            <p:nvPr/>
          </p:nvSpPr>
          <p:spPr bwMode="auto">
            <a:xfrm>
              <a:off x="4240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09" name="Line 279"/>
            <p:cNvSpPr>
              <a:spLocks noChangeShapeType="1"/>
            </p:cNvSpPr>
            <p:nvPr/>
          </p:nvSpPr>
          <p:spPr bwMode="auto">
            <a:xfrm>
              <a:off x="4312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10" name="Line 280"/>
            <p:cNvSpPr>
              <a:spLocks noChangeShapeType="1"/>
            </p:cNvSpPr>
            <p:nvPr/>
          </p:nvSpPr>
          <p:spPr bwMode="auto">
            <a:xfrm>
              <a:off x="4384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11" name="Line 281"/>
            <p:cNvSpPr>
              <a:spLocks noChangeShapeType="1"/>
            </p:cNvSpPr>
            <p:nvPr/>
          </p:nvSpPr>
          <p:spPr bwMode="auto">
            <a:xfrm>
              <a:off x="4456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12" name="Line 282"/>
            <p:cNvSpPr>
              <a:spLocks noChangeShapeType="1"/>
            </p:cNvSpPr>
            <p:nvPr/>
          </p:nvSpPr>
          <p:spPr bwMode="auto">
            <a:xfrm>
              <a:off x="4528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13" name="Line 283"/>
            <p:cNvSpPr>
              <a:spLocks noChangeShapeType="1"/>
            </p:cNvSpPr>
            <p:nvPr/>
          </p:nvSpPr>
          <p:spPr bwMode="auto">
            <a:xfrm>
              <a:off x="4600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14" name="Line 284"/>
            <p:cNvSpPr>
              <a:spLocks noChangeShapeType="1"/>
            </p:cNvSpPr>
            <p:nvPr/>
          </p:nvSpPr>
          <p:spPr bwMode="auto">
            <a:xfrm>
              <a:off x="4672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15" name="Line 285"/>
            <p:cNvSpPr>
              <a:spLocks noChangeShapeType="1"/>
            </p:cNvSpPr>
            <p:nvPr/>
          </p:nvSpPr>
          <p:spPr bwMode="auto">
            <a:xfrm>
              <a:off x="4744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16" name="Line 286"/>
            <p:cNvSpPr>
              <a:spLocks noChangeShapeType="1"/>
            </p:cNvSpPr>
            <p:nvPr/>
          </p:nvSpPr>
          <p:spPr bwMode="auto">
            <a:xfrm>
              <a:off x="4816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17" name="Line 287"/>
            <p:cNvSpPr>
              <a:spLocks noChangeShapeType="1"/>
            </p:cNvSpPr>
            <p:nvPr/>
          </p:nvSpPr>
          <p:spPr bwMode="auto">
            <a:xfrm>
              <a:off x="4888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18" name="Line 288"/>
            <p:cNvSpPr>
              <a:spLocks noChangeShapeType="1"/>
            </p:cNvSpPr>
            <p:nvPr/>
          </p:nvSpPr>
          <p:spPr bwMode="auto">
            <a:xfrm>
              <a:off x="4960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19" name="Line 289"/>
            <p:cNvSpPr>
              <a:spLocks noChangeShapeType="1"/>
            </p:cNvSpPr>
            <p:nvPr/>
          </p:nvSpPr>
          <p:spPr bwMode="auto">
            <a:xfrm>
              <a:off x="5032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20" name="Line 290"/>
            <p:cNvSpPr>
              <a:spLocks noChangeShapeType="1"/>
            </p:cNvSpPr>
            <p:nvPr/>
          </p:nvSpPr>
          <p:spPr bwMode="auto">
            <a:xfrm>
              <a:off x="5104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21" name="Line 291"/>
            <p:cNvSpPr>
              <a:spLocks noChangeShapeType="1"/>
            </p:cNvSpPr>
            <p:nvPr/>
          </p:nvSpPr>
          <p:spPr bwMode="auto">
            <a:xfrm>
              <a:off x="5176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22" name="Line 292"/>
            <p:cNvSpPr>
              <a:spLocks noChangeShapeType="1"/>
            </p:cNvSpPr>
            <p:nvPr/>
          </p:nvSpPr>
          <p:spPr bwMode="auto">
            <a:xfrm>
              <a:off x="5248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23" name="Line 293"/>
            <p:cNvSpPr>
              <a:spLocks noChangeShapeType="1"/>
            </p:cNvSpPr>
            <p:nvPr/>
          </p:nvSpPr>
          <p:spPr bwMode="auto">
            <a:xfrm>
              <a:off x="5320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24" name="Line 294"/>
            <p:cNvSpPr>
              <a:spLocks noChangeShapeType="1"/>
            </p:cNvSpPr>
            <p:nvPr/>
          </p:nvSpPr>
          <p:spPr bwMode="auto">
            <a:xfrm>
              <a:off x="5392" y="2504"/>
              <a:ext cx="0" cy="11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25" name="Rectangle 298"/>
            <p:cNvSpPr>
              <a:spLocks noChangeArrowheads="1"/>
            </p:cNvSpPr>
            <p:nvPr/>
          </p:nvSpPr>
          <p:spPr bwMode="auto">
            <a:xfrm>
              <a:off x="3444" y="2692"/>
              <a:ext cx="2008" cy="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26" name="Rectangle 299"/>
            <p:cNvSpPr>
              <a:spLocks noChangeArrowheads="1"/>
            </p:cNvSpPr>
            <p:nvPr/>
          </p:nvSpPr>
          <p:spPr bwMode="auto">
            <a:xfrm>
              <a:off x="3440" y="2932"/>
              <a:ext cx="2008" cy="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27" name="Rectangle 300"/>
            <p:cNvSpPr>
              <a:spLocks noChangeArrowheads="1"/>
            </p:cNvSpPr>
            <p:nvPr/>
          </p:nvSpPr>
          <p:spPr bwMode="auto">
            <a:xfrm>
              <a:off x="3436" y="3176"/>
              <a:ext cx="2008" cy="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28" name="Rectangle 301"/>
            <p:cNvSpPr>
              <a:spLocks noChangeArrowheads="1"/>
            </p:cNvSpPr>
            <p:nvPr/>
          </p:nvSpPr>
          <p:spPr bwMode="auto">
            <a:xfrm>
              <a:off x="3432" y="3420"/>
              <a:ext cx="2008" cy="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29" name="AutoShape 302"/>
            <p:cNvSpPr>
              <a:spLocks/>
            </p:cNvSpPr>
            <p:nvPr/>
          </p:nvSpPr>
          <p:spPr bwMode="auto">
            <a:xfrm>
              <a:off x="3316" y="2508"/>
              <a:ext cx="96" cy="1144"/>
            </a:xfrm>
            <a:prstGeom prst="leftBrace">
              <a:avLst>
                <a:gd name="adj1" fmla="val 99306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30" name="AutoShape 303"/>
            <p:cNvSpPr>
              <a:spLocks/>
            </p:cNvSpPr>
            <p:nvPr/>
          </p:nvSpPr>
          <p:spPr bwMode="auto">
            <a:xfrm rot="5400000">
              <a:off x="4386" y="1410"/>
              <a:ext cx="96" cy="1988"/>
            </a:xfrm>
            <a:prstGeom prst="leftBrace">
              <a:avLst>
                <a:gd name="adj1" fmla="val 172569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7931" name="Text Box 304"/>
            <p:cNvSpPr txBox="1">
              <a:spLocks noChangeArrowheads="1"/>
            </p:cNvSpPr>
            <p:nvPr/>
          </p:nvSpPr>
          <p:spPr bwMode="auto">
            <a:xfrm>
              <a:off x="2693" y="2870"/>
              <a:ext cx="678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frequency</a:t>
              </a:r>
            </a:p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bands</a:t>
              </a:r>
            </a:p>
          </p:txBody>
        </p:sp>
        <p:sp>
          <p:nvSpPr>
            <p:cNvPr id="37932" name="Text Box 305"/>
            <p:cNvSpPr txBox="1">
              <a:spLocks noChangeArrowheads="1"/>
            </p:cNvSpPr>
            <p:nvPr/>
          </p:nvSpPr>
          <p:spPr bwMode="auto">
            <a:xfrm>
              <a:off x="4097" y="2142"/>
              <a:ext cx="65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time slots</a:t>
              </a:r>
            </a:p>
          </p:txBody>
        </p:sp>
      </p:grpSp>
      <p:pic>
        <p:nvPicPr>
          <p:cNvPr id="89095" name="Picture 16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931863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37</a:t>
            </a:fld>
            <a:endParaRPr lang="en-US" sz="1200" dirty="0">
              <a:latin typeface="Tahoma" charset="0"/>
            </a:endParaRPr>
          </a:p>
        </p:txBody>
      </p:sp>
      <p:sp>
        <p:nvSpPr>
          <p:cNvPr id="8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90" name="Group 782"/>
          <p:cNvGrpSpPr>
            <a:grpSpLocks/>
          </p:cNvGrpSpPr>
          <p:nvPr/>
        </p:nvGrpSpPr>
        <p:grpSpPr bwMode="auto">
          <a:xfrm>
            <a:off x="6791601" y="1588741"/>
            <a:ext cx="690304" cy="792337"/>
            <a:chOff x="742" y="2409"/>
            <a:chExt cx="576" cy="881"/>
          </a:xfrm>
        </p:grpSpPr>
        <p:grpSp>
          <p:nvGrpSpPr>
            <p:cNvPr id="91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94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95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96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97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98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99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0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1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2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3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4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5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6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7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8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92" name="Picture 799" descr="cell_tower_radiation cop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39131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AutoShape 2"/>
          <p:cNvSpPr>
            <a:spLocks noChangeArrowheads="1"/>
          </p:cNvSpPr>
          <p:nvPr/>
        </p:nvSpPr>
        <p:spPr bwMode="auto">
          <a:xfrm>
            <a:off x="2260475" y="2965711"/>
            <a:ext cx="798513" cy="598488"/>
          </a:xfrm>
          <a:prstGeom prst="hexagon">
            <a:avLst>
              <a:gd name="adj" fmla="val 27648"/>
              <a:gd name="vf" fmla="val 115470"/>
            </a:avLst>
          </a:prstGeom>
          <a:solidFill>
            <a:srgbClr val="DDDDDD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17" name="AutoShape 3"/>
          <p:cNvSpPr>
            <a:spLocks noChangeArrowheads="1"/>
          </p:cNvSpPr>
          <p:nvPr/>
        </p:nvSpPr>
        <p:spPr bwMode="auto">
          <a:xfrm>
            <a:off x="2276347" y="3565916"/>
            <a:ext cx="798513" cy="598488"/>
          </a:xfrm>
          <a:prstGeom prst="hexagon">
            <a:avLst>
              <a:gd name="adj" fmla="val 27648"/>
              <a:gd name="vf" fmla="val 115470"/>
            </a:avLst>
          </a:prstGeom>
          <a:solidFill>
            <a:srgbClr val="DDDDDD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18" name="AutoShape 4"/>
          <p:cNvSpPr>
            <a:spLocks noChangeArrowheads="1"/>
          </p:cNvSpPr>
          <p:nvPr/>
        </p:nvSpPr>
        <p:spPr bwMode="auto">
          <a:xfrm>
            <a:off x="1631950" y="3281363"/>
            <a:ext cx="798513" cy="598487"/>
          </a:xfrm>
          <a:prstGeom prst="hexagon">
            <a:avLst>
              <a:gd name="adj" fmla="val 27648"/>
              <a:gd name="vf" fmla="val 115470"/>
            </a:avLst>
          </a:prstGeom>
          <a:solidFill>
            <a:srgbClr val="DDDDDD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19" name="AutoShape 5"/>
          <p:cNvSpPr>
            <a:spLocks noChangeArrowheads="1"/>
          </p:cNvSpPr>
          <p:nvPr/>
        </p:nvSpPr>
        <p:spPr bwMode="auto">
          <a:xfrm>
            <a:off x="1595438" y="2212975"/>
            <a:ext cx="798512" cy="598488"/>
          </a:xfrm>
          <a:prstGeom prst="hexagon">
            <a:avLst>
              <a:gd name="adj" fmla="val 27648"/>
              <a:gd name="vf" fmla="val 115470"/>
            </a:avLst>
          </a:prstGeom>
          <a:solidFill>
            <a:srgbClr val="DDDDDD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20" name="AutoShape 6"/>
          <p:cNvSpPr>
            <a:spLocks noChangeArrowheads="1"/>
          </p:cNvSpPr>
          <p:nvPr/>
        </p:nvSpPr>
        <p:spPr bwMode="auto">
          <a:xfrm>
            <a:off x="2209800" y="1936750"/>
            <a:ext cx="798513" cy="598488"/>
          </a:xfrm>
          <a:prstGeom prst="hexagon">
            <a:avLst>
              <a:gd name="adj" fmla="val 27648"/>
              <a:gd name="vf" fmla="val 115470"/>
            </a:avLst>
          </a:prstGeom>
          <a:solidFill>
            <a:srgbClr val="DDDDDD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21" name="AutoShape 7"/>
          <p:cNvSpPr>
            <a:spLocks noChangeArrowheads="1"/>
          </p:cNvSpPr>
          <p:nvPr/>
        </p:nvSpPr>
        <p:spPr bwMode="auto">
          <a:xfrm>
            <a:off x="1581150" y="1603375"/>
            <a:ext cx="798513" cy="598488"/>
          </a:xfrm>
          <a:prstGeom prst="hexagon">
            <a:avLst>
              <a:gd name="adj" fmla="val 27648"/>
              <a:gd name="vf" fmla="val 115470"/>
            </a:avLst>
          </a:prstGeom>
          <a:solidFill>
            <a:srgbClr val="DDDDDD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28" name="Line 195"/>
          <p:cNvSpPr>
            <a:spLocks noChangeShapeType="1"/>
          </p:cNvSpPr>
          <p:nvPr/>
        </p:nvSpPr>
        <p:spPr bwMode="auto">
          <a:xfrm flipV="1">
            <a:off x="2655888" y="3714750"/>
            <a:ext cx="1044575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29" name="Line 196"/>
          <p:cNvSpPr>
            <a:spLocks noChangeShapeType="1"/>
          </p:cNvSpPr>
          <p:nvPr/>
        </p:nvSpPr>
        <p:spPr bwMode="auto">
          <a:xfrm flipV="1">
            <a:off x="2063750" y="3703638"/>
            <a:ext cx="1616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30" name="Line 197"/>
          <p:cNvSpPr>
            <a:spLocks noChangeShapeType="1"/>
          </p:cNvSpPr>
          <p:nvPr/>
        </p:nvSpPr>
        <p:spPr bwMode="auto">
          <a:xfrm flipV="1">
            <a:off x="2012950" y="2292350"/>
            <a:ext cx="1695450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31" name="Line 198"/>
          <p:cNvSpPr>
            <a:spLocks noChangeShapeType="1"/>
          </p:cNvSpPr>
          <p:nvPr/>
        </p:nvSpPr>
        <p:spPr bwMode="auto">
          <a:xfrm flipV="1">
            <a:off x="2574925" y="2284413"/>
            <a:ext cx="11096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32" name="Line 199"/>
          <p:cNvSpPr>
            <a:spLocks noChangeShapeType="1"/>
          </p:cNvSpPr>
          <p:nvPr/>
        </p:nvSpPr>
        <p:spPr bwMode="auto">
          <a:xfrm>
            <a:off x="2082800" y="1911350"/>
            <a:ext cx="1624013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91156" name="Group 200"/>
          <p:cNvGrpSpPr>
            <a:grpSpLocks/>
          </p:cNvGrpSpPr>
          <p:nvPr/>
        </p:nvGrpSpPr>
        <p:grpSpPr bwMode="auto">
          <a:xfrm>
            <a:off x="3676650" y="1998663"/>
            <a:ext cx="550863" cy="411162"/>
            <a:chOff x="611" y="3693"/>
            <a:chExt cx="449" cy="287"/>
          </a:xfrm>
        </p:grpSpPr>
        <p:sp>
          <p:nvSpPr>
            <p:cNvPr id="39053" name="Rectangle 201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91277" name="Group 202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1283" name="Freeform 203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284" name="Freeform 204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91278" name="Freeform 205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79" name="Freeform 206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80" name="Freeform 207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81" name="Freeform 208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82" name="Freeform 209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91157" name="Group 210"/>
          <p:cNvGrpSpPr>
            <a:grpSpLocks/>
          </p:cNvGrpSpPr>
          <p:nvPr/>
        </p:nvGrpSpPr>
        <p:grpSpPr bwMode="auto">
          <a:xfrm>
            <a:off x="3671888" y="3403600"/>
            <a:ext cx="550862" cy="411163"/>
            <a:chOff x="611" y="3693"/>
            <a:chExt cx="449" cy="287"/>
          </a:xfrm>
        </p:grpSpPr>
        <p:sp>
          <p:nvSpPr>
            <p:cNvPr id="39044" name="Rectangle 211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91268" name="Group 212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1274" name="Freeform 213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275" name="Freeform 214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91269" name="Freeform 215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70" name="Freeform 216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71" name="Freeform 217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72" name="Freeform 218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73" name="Freeform 219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8935" name="Line 220"/>
          <p:cNvSpPr>
            <a:spLocks noChangeShapeType="1"/>
          </p:cNvSpPr>
          <p:nvPr/>
        </p:nvSpPr>
        <p:spPr bwMode="auto">
          <a:xfrm>
            <a:off x="2584450" y="3373438"/>
            <a:ext cx="1095375" cy="306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36" name="Line 221"/>
          <p:cNvSpPr>
            <a:spLocks noChangeShapeType="1"/>
          </p:cNvSpPr>
          <p:nvPr/>
        </p:nvSpPr>
        <p:spPr bwMode="auto">
          <a:xfrm>
            <a:off x="4203700" y="2239963"/>
            <a:ext cx="436563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37" name="Line 222"/>
          <p:cNvSpPr>
            <a:spLocks noChangeShapeType="1"/>
          </p:cNvSpPr>
          <p:nvPr/>
        </p:nvSpPr>
        <p:spPr bwMode="auto">
          <a:xfrm flipV="1">
            <a:off x="4187825" y="2211388"/>
            <a:ext cx="576263" cy="1446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38" name="Text Box 223"/>
          <p:cNvSpPr txBox="1">
            <a:spLocks noChangeArrowheads="1"/>
          </p:cNvSpPr>
          <p:nvPr/>
        </p:nvSpPr>
        <p:spPr bwMode="auto">
          <a:xfrm>
            <a:off x="3486150" y="1679575"/>
            <a:ext cx="654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BSC</a:t>
            </a:r>
          </a:p>
        </p:txBody>
      </p:sp>
      <p:sp>
        <p:nvSpPr>
          <p:cNvPr id="38939" name="Text Box 224"/>
          <p:cNvSpPr txBox="1">
            <a:spLocks noChangeArrowheads="1"/>
          </p:cNvSpPr>
          <p:nvPr/>
        </p:nvSpPr>
        <p:spPr bwMode="auto">
          <a:xfrm>
            <a:off x="2065338" y="1643063"/>
            <a:ext cx="5302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Arial" charset="0"/>
              </a:rPr>
              <a:t>BTS</a:t>
            </a:r>
          </a:p>
        </p:txBody>
      </p:sp>
      <p:pic>
        <p:nvPicPr>
          <p:cNvPr id="91163" name="Picture 225" descr="imgyjavg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728788"/>
            <a:ext cx="252413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1164" name="Group 226"/>
          <p:cNvGrpSpPr>
            <a:grpSpLocks/>
          </p:cNvGrpSpPr>
          <p:nvPr/>
        </p:nvGrpSpPr>
        <p:grpSpPr bwMode="auto">
          <a:xfrm>
            <a:off x="223838" y="2135188"/>
            <a:ext cx="831850" cy="180975"/>
            <a:chOff x="3072" y="739"/>
            <a:chExt cx="652" cy="146"/>
          </a:xfrm>
        </p:grpSpPr>
        <p:pic>
          <p:nvPicPr>
            <p:cNvPr id="91264" name="Picture 227" descr="lgv_fqmg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042" name="Line 228"/>
            <p:cNvSpPr>
              <a:spLocks noChangeShapeType="1"/>
            </p:cNvSpPr>
            <p:nvPr/>
          </p:nvSpPr>
          <p:spPr bwMode="auto">
            <a:xfrm flipH="1">
              <a:off x="3104" y="784"/>
              <a:ext cx="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9043" name="Line 229"/>
            <p:cNvSpPr>
              <a:spLocks noChangeShapeType="1"/>
            </p:cNvSpPr>
            <p:nvPr/>
          </p:nvSpPr>
          <p:spPr bwMode="auto">
            <a:xfrm flipH="1">
              <a:off x="3072" y="759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38942" name="Oval 230"/>
          <p:cNvSpPr>
            <a:spLocks noChangeArrowheads="1"/>
          </p:cNvSpPr>
          <p:nvPr/>
        </p:nvSpPr>
        <p:spPr bwMode="auto">
          <a:xfrm>
            <a:off x="1492250" y="2876550"/>
            <a:ext cx="3067050" cy="1576388"/>
          </a:xfrm>
          <a:prstGeom prst="ellips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43" name="Oval 231"/>
          <p:cNvSpPr>
            <a:spLocks noChangeArrowheads="1"/>
          </p:cNvSpPr>
          <p:nvPr/>
        </p:nvSpPr>
        <p:spPr bwMode="auto">
          <a:xfrm>
            <a:off x="1184275" y="1406525"/>
            <a:ext cx="3170238" cy="1473200"/>
          </a:xfrm>
          <a:prstGeom prst="ellips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91167" name="Picture 232" descr="imgyjavg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" y="2468563"/>
            <a:ext cx="252413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82" name="Text Box 265"/>
          <p:cNvSpPr txBox="1">
            <a:spLocks noChangeArrowheads="1"/>
          </p:cNvSpPr>
          <p:nvPr/>
        </p:nvSpPr>
        <p:spPr bwMode="auto">
          <a:xfrm>
            <a:off x="6102686" y="4148795"/>
            <a:ext cx="2940607" cy="336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Base transceiver station (BTS)</a:t>
            </a:r>
          </a:p>
        </p:txBody>
      </p:sp>
      <p:grpSp>
        <p:nvGrpSpPr>
          <p:cNvPr id="91206" name="Group 266"/>
          <p:cNvGrpSpPr>
            <a:grpSpLocks/>
          </p:cNvGrpSpPr>
          <p:nvPr/>
        </p:nvGrpSpPr>
        <p:grpSpPr bwMode="auto">
          <a:xfrm>
            <a:off x="5538972" y="4533075"/>
            <a:ext cx="504146" cy="352937"/>
            <a:chOff x="611" y="3693"/>
            <a:chExt cx="449" cy="287"/>
          </a:xfrm>
        </p:grpSpPr>
        <p:sp>
          <p:nvSpPr>
            <p:cNvPr id="39002" name="Rectangle 267"/>
            <p:cNvSpPr>
              <a:spLocks noChangeArrowheads="1"/>
            </p:cNvSpPr>
            <p:nvPr/>
          </p:nvSpPr>
          <p:spPr bwMode="auto">
            <a:xfrm>
              <a:off x="635" y="3774"/>
              <a:ext cx="338" cy="20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91226" name="Group 268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1232" name="Freeform 269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233" name="Freeform 270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91227" name="Freeform 271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28" name="Freeform 272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29" name="Freeform 273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30" name="Freeform 274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31" name="Freeform 275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8984" name="Text Box 276"/>
          <p:cNvSpPr txBox="1">
            <a:spLocks noChangeArrowheads="1"/>
          </p:cNvSpPr>
          <p:nvPr/>
        </p:nvSpPr>
        <p:spPr bwMode="auto">
          <a:xfrm>
            <a:off x="6096874" y="4557603"/>
            <a:ext cx="2804037" cy="336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Base station controller (BSC)</a:t>
            </a:r>
          </a:p>
        </p:txBody>
      </p:sp>
      <p:grpSp>
        <p:nvGrpSpPr>
          <p:cNvPr id="91208" name="Group 277"/>
          <p:cNvGrpSpPr>
            <a:grpSpLocks/>
          </p:cNvGrpSpPr>
          <p:nvPr/>
        </p:nvGrpSpPr>
        <p:grpSpPr bwMode="auto">
          <a:xfrm>
            <a:off x="5582559" y="4956872"/>
            <a:ext cx="422785" cy="696336"/>
            <a:chOff x="611" y="3693"/>
            <a:chExt cx="449" cy="287"/>
          </a:xfrm>
        </p:grpSpPr>
        <p:sp>
          <p:nvSpPr>
            <p:cNvPr id="38993" name="Rectangle 278"/>
            <p:cNvSpPr>
              <a:spLocks noChangeArrowheads="1"/>
            </p:cNvSpPr>
            <p:nvPr/>
          </p:nvSpPr>
          <p:spPr bwMode="auto">
            <a:xfrm>
              <a:off x="635" y="3774"/>
              <a:ext cx="337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91217" name="Group 279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1223" name="Freeform 280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224" name="Freeform 281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91218" name="Freeform 282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19" name="Freeform 283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20" name="Freeform 284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21" name="Freeform 285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22" name="Freeform 286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8986" name="Text Box 287"/>
          <p:cNvSpPr txBox="1">
            <a:spLocks noChangeArrowheads="1"/>
          </p:cNvSpPr>
          <p:nvPr/>
        </p:nvSpPr>
        <p:spPr bwMode="auto">
          <a:xfrm>
            <a:off x="6088157" y="5147649"/>
            <a:ext cx="3016156" cy="336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Mobile Switching Center (MSC)</a:t>
            </a:r>
          </a:p>
        </p:txBody>
      </p:sp>
      <p:grpSp>
        <p:nvGrpSpPr>
          <p:cNvPr id="91210" name="Group 288"/>
          <p:cNvGrpSpPr>
            <a:grpSpLocks/>
          </p:cNvGrpSpPr>
          <p:nvPr/>
        </p:nvGrpSpPr>
        <p:grpSpPr bwMode="auto">
          <a:xfrm>
            <a:off x="5078413" y="5775850"/>
            <a:ext cx="761303" cy="155347"/>
            <a:chOff x="3072" y="739"/>
            <a:chExt cx="652" cy="146"/>
          </a:xfrm>
        </p:grpSpPr>
        <p:pic>
          <p:nvPicPr>
            <p:cNvPr id="91213" name="Picture 289" descr="lgv_fqmg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91" name="Line 290"/>
            <p:cNvSpPr>
              <a:spLocks noChangeShapeType="1"/>
            </p:cNvSpPr>
            <p:nvPr/>
          </p:nvSpPr>
          <p:spPr bwMode="auto">
            <a:xfrm flipH="1">
              <a:off x="3105" y="783"/>
              <a:ext cx="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38992" name="Line 291"/>
            <p:cNvSpPr>
              <a:spLocks noChangeShapeType="1"/>
            </p:cNvSpPr>
            <p:nvPr/>
          </p:nvSpPr>
          <p:spPr bwMode="auto">
            <a:xfrm flipH="1">
              <a:off x="3072" y="759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pic>
        <p:nvPicPr>
          <p:cNvPr id="91211" name="Picture 292" descr="imgyjavg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208" y="5778576"/>
            <a:ext cx="231006" cy="156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89" name="Text Box 293"/>
          <p:cNvSpPr txBox="1">
            <a:spLocks noChangeArrowheads="1"/>
          </p:cNvSpPr>
          <p:nvPr/>
        </p:nvSpPr>
        <p:spPr bwMode="auto">
          <a:xfrm>
            <a:off x="6124479" y="5702265"/>
            <a:ext cx="1877107" cy="336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Mobile subscribers</a:t>
            </a:r>
          </a:p>
        </p:txBody>
      </p:sp>
      <p:sp>
        <p:nvSpPr>
          <p:cNvPr id="38946" name="Text Box 294"/>
          <p:cNvSpPr txBox="1">
            <a:spLocks noChangeArrowheads="1"/>
          </p:cNvSpPr>
          <p:nvPr/>
        </p:nvSpPr>
        <p:spPr bwMode="auto">
          <a:xfrm>
            <a:off x="1612900" y="1138238"/>
            <a:ext cx="26019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Base station system (BSS)</a:t>
            </a:r>
          </a:p>
        </p:txBody>
      </p:sp>
      <p:sp>
        <p:nvSpPr>
          <p:cNvPr id="38947" name="Text Box 295"/>
          <p:cNvSpPr txBox="1">
            <a:spLocks noChangeArrowheads="1"/>
          </p:cNvSpPr>
          <p:nvPr/>
        </p:nvSpPr>
        <p:spPr bwMode="auto">
          <a:xfrm>
            <a:off x="5294313" y="3698875"/>
            <a:ext cx="7747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Arial" charset="0"/>
              </a:rPr>
              <a:t>Legend</a:t>
            </a:r>
          </a:p>
        </p:txBody>
      </p:sp>
      <p:sp>
        <p:nvSpPr>
          <p:cNvPr id="38948" name="Rectangle 296"/>
          <p:cNvSpPr>
            <a:spLocks noChangeArrowheads="1"/>
          </p:cNvSpPr>
          <p:nvPr/>
        </p:nvSpPr>
        <p:spPr bwMode="auto">
          <a:xfrm>
            <a:off x="463550" y="244475"/>
            <a:ext cx="707707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99"/>
                </a:solidFill>
                <a:latin typeface="Gill Sans MT" charset="0"/>
                <a:cs typeface="Arial" charset="0"/>
              </a:rPr>
              <a:t>2G (voice) network architecture </a:t>
            </a:r>
          </a:p>
        </p:txBody>
      </p:sp>
      <p:grpSp>
        <p:nvGrpSpPr>
          <p:cNvPr id="91172" name="Group 297"/>
          <p:cNvGrpSpPr>
            <a:grpSpLocks/>
          </p:cNvGrpSpPr>
          <p:nvPr/>
        </p:nvGrpSpPr>
        <p:grpSpPr bwMode="auto">
          <a:xfrm>
            <a:off x="4676775" y="1630363"/>
            <a:ext cx="550863" cy="1001712"/>
            <a:chOff x="611" y="3693"/>
            <a:chExt cx="449" cy="287"/>
          </a:xfrm>
        </p:grpSpPr>
        <p:sp>
          <p:nvSpPr>
            <p:cNvPr id="38972" name="Rectangle 298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91196" name="Group 299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1202" name="Freeform 300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203" name="Freeform 301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91197" name="Freeform 302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198" name="Freeform 303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199" name="Freeform 304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00" name="Freeform 305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01" name="Freeform 306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8950" name="Text Box 307"/>
          <p:cNvSpPr txBox="1">
            <a:spLocks noChangeArrowheads="1"/>
          </p:cNvSpPr>
          <p:nvPr/>
        </p:nvSpPr>
        <p:spPr bwMode="auto">
          <a:xfrm>
            <a:off x="4613275" y="1335088"/>
            <a:ext cx="692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MSC</a:t>
            </a:r>
          </a:p>
        </p:txBody>
      </p:sp>
      <p:sp>
        <p:nvSpPr>
          <p:cNvPr id="91174" name="Freeform 308"/>
          <p:cNvSpPr>
            <a:spLocks/>
          </p:cNvSpPr>
          <p:nvPr/>
        </p:nvSpPr>
        <p:spPr bwMode="auto">
          <a:xfrm>
            <a:off x="7177088" y="1381125"/>
            <a:ext cx="1235075" cy="1681163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8952" name="Text Box 309"/>
          <p:cNvSpPr txBox="1">
            <a:spLocks noChangeArrowheads="1"/>
          </p:cNvSpPr>
          <p:nvPr/>
        </p:nvSpPr>
        <p:spPr bwMode="auto">
          <a:xfrm>
            <a:off x="7285038" y="1724025"/>
            <a:ext cx="1106487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Public </a:t>
            </a:r>
          </a:p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telephone</a:t>
            </a:r>
          </a:p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network</a:t>
            </a:r>
          </a:p>
        </p:txBody>
      </p:sp>
      <p:sp>
        <p:nvSpPr>
          <p:cNvPr id="38953" name="Line 310"/>
          <p:cNvSpPr>
            <a:spLocks noChangeShapeType="1"/>
          </p:cNvSpPr>
          <p:nvPr/>
        </p:nvSpPr>
        <p:spPr bwMode="auto">
          <a:xfrm>
            <a:off x="5151438" y="2255838"/>
            <a:ext cx="1284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91177" name="Group 311"/>
          <p:cNvGrpSpPr>
            <a:grpSpLocks/>
          </p:cNvGrpSpPr>
          <p:nvPr/>
        </p:nvGrpSpPr>
        <p:grpSpPr bwMode="auto">
          <a:xfrm>
            <a:off x="6411913" y="1590675"/>
            <a:ext cx="550862" cy="1001713"/>
            <a:chOff x="611" y="3693"/>
            <a:chExt cx="449" cy="287"/>
          </a:xfrm>
        </p:grpSpPr>
        <p:sp>
          <p:nvSpPr>
            <p:cNvPr id="38963" name="Rectangle 312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91187" name="Group 313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1193" name="Freeform 314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1194" name="Freeform 315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91188" name="Freeform 316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189" name="Freeform 317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190" name="Freeform 318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191" name="Freeform 319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192" name="Freeform 320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8955" name="Text Box 321"/>
          <p:cNvSpPr txBox="1">
            <a:spLocks noChangeArrowheads="1"/>
          </p:cNvSpPr>
          <p:nvPr/>
        </p:nvSpPr>
        <p:spPr bwMode="auto">
          <a:xfrm>
            <a:off x="6359525" y="2573338"/>
            <a:ext cx="108585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latin typeface="Arial" charset="0"/>
                <a:cs typeface="Arial" charset="0"/>
              </a:rPr>
              <a:t>Gateway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latin typeface="Arial" charset="0"/>
                <a:cs typeface="Arial" charset="0"/>
              </a:rPr>
              <a:t>MSC</a:t>
            </a:r>
          </a:p>
        </p:txBody>
      </p:sp>
      <p:sp>
        <p:nvSpPr>
          <p:cNvPr id="38956" name="Text Box 322"/>
          <p:cNvSpPr txBox="1">
            <a:spLocks noChangeArrowheads="1"/>
          </p:cNvSpPr>
          <p:nvPr/>
        </p:nvSpPr>
        <p:spPr bwMode="auto">
          <a:xfrm>
            <a:off x="6481763" y="159385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G</a:t>
            </a:r>
          </a:p>
        </p:txBody>
      </p:sp>
      <p:sp>
        <p:nvSpPr>
          <p:cNvPr id="38957" name="Line 323"/>
          <p:cNvSpPr>
            <a:spLocks noChangeShapeType="1"/>
          </p:cNvSpPr>
          <p:nvPr/>
        </p:nvSpPr>
        <p:spPr bwMode="auto">
          <a:xfrm flipH="1">
            <a:off x="6200775" y="2325688"/>
            <a:ext cx="236538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58" name="Line 324"/>
          <p:cNvSpPr>
            <a:spLocks noChangeShapeType="1"/>
          </p:cNvSpPr>
          <p:nvPr/>
        </p:nvSpPr>
        <p:spPr bwMode="auto">
          <a:xfrm flipH="1" flipV="1">
            <a:off x="6211888" y="2043113"/>
            <a:ext cx="225425" cy="90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59" name="Line 325"/>
          <p:cNvSpPr>
            <a:spLocks noChangeShapeType="1"/>
          </p:cNvSpPr>
          <p:nvPr/>
        </p:nvSpPr>
        <p:spPr bwMode="auto">
          <a:xfrm flipH="1">
            <a:off x="5834063" y="2500313"/>
            <a:ext cx="327025" cy="203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60" name="Line 326"/>
          <p:cNvSpPr>
            <a:spLocks noChangeShapeType="1"/>
          </p:cNvSpPr>
          <p:nvPr/>
        </p:nvSpPr>
        <p:spPr bwMode="auto">
          <a:xfrm flipH="1" flipV="1">
            <a:off x="5929313" y="1952625"/>
            <a:ext cx="236537" cy="793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8961" name="Line 327"/>
          <p:cNvSpPr>
            <a:spLocks noChangeShapeType="1"/>
          </p:cNvSpPr>
          <p:nvPr/>
        </p:nvSpPr>
        <p:spPr bwMode="auto">
          <a:xfrm>
            <a:off x="6942138" y="222408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91185" name="Picture 17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796925"/>
            <a:ext cx="68564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38</a:t>
            </a:fld>
            <a:endParaRPr lang="en-US" sz="1200" dirty="0">
              <a:latin typeface="Tahoma" charset="0"/>
            </a:endParaRPr>
          </a:p>
        </p:txBody>
      </p:sp>
      <p:sp>
        <p:nvSpPr>
          <p:cNvPr id="33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332" name="Group 782"/>
          <p:cNvGrpSpPr>
            <a:grpSpLocks/>
          </p:cNvGrpSpPr>
          <p:nvPr/>
        </p:nvGrpSpPr>
        <p:grpSpPr bwMode="auto">
          <a:xfrm>
            <a:off x="1829351" y="3329834"/>
            <a:ext cx="333077" cy="421847"/>
            <a:chOff x="742" y="2409"/>
            <a:chExt cx="576" cy="881"/>
          </a:xfrm>
        </p:grpSpPr>
        <p:grpSp>
          <p:nvGrpSpPr>
            <p:cNvPr id="333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336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7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8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9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0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1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2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3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4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5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6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7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8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49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50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334" name="Picture 799" descr="cell_tower_radiation cop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5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351" name="Group 782"/>
          <p:cNvGrpSpPr>
            <a:grpSpLocks/>
          </p:cNvGrpSpPr>
          <p:nvPr/>
        </p:nvGrpSpPr>
        <p:grpSpPr bwMode="auto">
          <a:xfrm>
            <a:off x="2506514" y="3639678"/>
            <a:ext cx="333077" cy="421847"/>
            <a:chOff x="742" y="2409"/>
            <a:chExt cx="576" cy="881"/>
          </a:xfrm>
        </p:grpSpPr>
        <p:grpSp>
          <p:nvGrpSpPr>
            <p:cNvPr id="352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355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56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57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58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59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0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1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2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3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4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5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6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7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8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69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353" name="Picture 799" descr="cell_tower_radiation cop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4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370" name="Group 782"/>
          <p:cNvGrpSpPr>
            <a:grpSpLocks/>
          </p:cNvGrpSpPr>
          <p:nvPr/>
        </p:nvGrpSpPr>
        <p:grpSpPr bwMode="auto">
          <a:xfrm>
            <a:off x="2449009" y="3036346"/>
            <a:ext cx="333077" cy="421847"/>
            <a:chOff x="742" y="2409"/>
            <a:chExt cx="576" cy="881"/>
          </a:xfrm>
        </p:grpSpPr>
        <p:grpSp>
          <p:nvGrpSpPr>
            <p:cNvPr id="371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374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75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76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77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78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79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0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1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2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3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4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5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6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7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88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372" name="Picture 799" descr="cell_tower_radiation cop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3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389" name="Group 782"/>
          <p:cNvGrpSpPr>
            <a:grpSpLocks/>
          </p:cNvGrpSpPr>
          <p:nvPr/>
        </p:nvGrpSpPr>
        <p:grpSpPr bwMode="auto">
          <a:xfrm>
            <a:off x="1845750" y="1635299"/>
            <a:ext cx="333077" cy="421847"/>
            <a:chOff x="742" y="2409"/>
            <a:chExt cx="576" cy="881"/>
          </a:xfrm>
        </p:grpSpPr>
        <p:grpSp>
          <p:nvGrpSpPr>
            <p:cNvPr id="390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393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94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95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96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97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98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99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0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1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2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3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4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5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6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07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391" name="Picture 799" descr="cell_tower_radiation cop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2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408" name="Group 782"/>
          <p:cNvGrpSpPr>
            <a:grpSpLocks/>
          </p:cNvGrpSpPr>
          <p:nvPr/>
        </p:nvGrpSpPr>
        <p:grpSpPr bwMode="auto">
          <a:xfrm>
            <a:off x="2428455" y="1987128"/>
            <a:ext cx="333077" cy="421847"/>
            <a:chOff x="742" y="2409"/>
            <a:chExt cx="576" cy="881"/>
          </a:xfrm>
        </p:grpSpPr>
        <p:grpSp>
          <p:nvGrpSpPr>
            <p:cNvPr id="409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412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13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14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15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16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17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18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19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20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21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22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23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24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25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26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410" name="Picture 799" descr="cell_tower_radiation cop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427" name="Group 782"/>
          <p:cNvGrpSpPr>
            <a:grpSpLocks/>
          </p:cNvGrpSpPr>
          <p:nvPr/>
        </p:nvGrpSpPr>
        <p:grpSpPr bwMode="auto">
          <a:xfrm>
            <a:off x="1793711" y="2296972"/>
            <a:ext cx="333077" cy="421847"/>
            <a:chOff x="742" y="2409"/>
            <a:chExt cx="576" cy="881"/>
          </a:xfrm>
        </p:grpSpPr>
        <p:grpSp>
          <p:nvGrpSpPr>
            <p:cNvPr id="428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431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32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33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34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35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36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37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38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39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40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41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42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43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44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45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429" name="Picture 799" descr="cell_tower_radiation cop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0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446" name="Group 782"/>
          <p:cNvGrpSpPr>
            <a:grpSpLocks/>
          </p:cNvGrpSpPr>
          <p:nvPr/>
        </p:nvGrpSpPr>
        <p:grpSpPr bwMode="auto">
          <a:xfrm>
            <a:off x="5639570" y="4033492"/>
            <a:ext cx="333077" cy="421847"/>
            <a:chOff x="742" y="2409"/>
            <a:chExt cx="576" cy="881"/>
          </a:xfrm>
        </p:grpSpPr>
        <p:grpSp>
          <p:nvGrpSpPr>
            <p:cNvPr id="447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450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51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52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53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54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55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56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57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58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59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60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61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62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63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464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448" name="Picture 799" descr="cell_tower_radiation cop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9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43703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2"/>
          <p:cNvSpPr>
            <a:spLocks noChangeArrowheads="1"/>
          </p:cNvSpPr>
          <p:nvPr/>
        </p:nvSpPr>
        <p:spPr bwMode="auto">
          <a:xfrm>
            <a:off x="331788" y="230188"/>
            <a:ext cx="810577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99"/>
                </a:solidFill>
                <a:latin typeface="Gill Sans MT" charset="0"/>
                <a:cs typeface="Arial" charset="0"/>
              </a:rPr>
              <a:t>3G (voice+data) network architecture</a:t>
            </a:r>
          </a:p>
        </p:txBody>
      </p:sp>
      <p:sp>
        <p:nvSpPr>
          <p:cNvPr id="39944" name="Line 96"/>
          <p:cNvSpPr>
            <a:spLocks noChangeShapeType="1"/>
          </p:cNvSpPr>
          <p:nvPr/>
        </p:nvSpPr>
        <p:spPr bwMode="auto">
          <a:xfrm flipV="1">
            <a:off x="2012950" y="2292350"/>
            <a:ext cx="1695450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9945" name="Line 97"/>
          <p:cNvSpPr>
            <a:spLocks noChangeShapeType="1"/>
          </p:cNvSpPr>
          <p:nvPr/>
        </p:nvSpPr>
        <p:spPr bwMode="auto">
          <a:xfrm flipV="1">
            <a:off x="2574925" y="2284413"/>
            <a:ext cx="11096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9946" name="Line 98"/>
          <p:cNvSpPr>
            <a:spLocks noChangeShapeType="1"/>
          </p:cNvSpPr>
          <p:nvPr/>
        </p:nvSpPr>
        <p:spPr bwMode="auto">
          <a:xfrm>
            <a:off x="2082800" y="1911350"/>
            <a:ext cx="1624013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92170" name="Group 99"/>
          <p:cNvGrpSpPr>
            <a:grpSpLocks/>
          </p:cNvGrpSpPr>
          <p:nvPr/>
        </p:nvGrpSpPr>
        <p:grpSpPr bwMode="auto">
          <a:xfrm>
            <a:off x="3676650" y="1998663"/>
            <a:ext cx="550863" cy="411162"/>
            <a:chOff x="611" y="3693"/>
            <a:chExt cx="449" cy="287"/>
          </a:xfrm>
        </p:grpSpPr>
        <p:sp>
          <p:nvSpPr>
            <p:cNvPr id="40094" name="Rectangle 100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92318" name="Group 101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2324" name="Freeform 102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325" name="Freeform 103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92319" name="Freeform 104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320" name="Freeform 105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321" name="Freeform 106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322" name="Freeform 107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323" name="Freeform 108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92171" name="Group 109"/>
          <p:cNvGrpSpPr>
            <a:grpSpLocks/>
          </p:cNvGrpSpPr>
          <p:nvPr/>
        </p:nvGrpSpPr>
        <p:grpSpPr bwMode="auto">
          <a:xfrm>
            <a:off x="4676775" y="1630363"/>
            <a:ext cx="550863" cy="1001712"/>
            <a:chOff x="611" y="3693"/>
            <a:chExt cx="449" cy="287"/>
          </a:xfrm>
        </p:grpSpPr>
        <p:sp>
          <p:nvSpPr>
            <p:cNvPr id="40085" name="Rectangle 110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92309" name="Group 111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2315" name="Freeform 112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316" name="Freeform 113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92310" name="Freeform 114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311" name="Freeform 115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312" name="Freeform 116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313" name="Freeform 117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314" name="Freeform 118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9949" name="Line 119"/>
          <p:cNvSpPr>
            <a:spLocks noChangeShapeType="1"/>
          </p:cNvSpPr>
          <p:nvPr/>
        </p:nvSpPr>
        <p:spPr bwMode="auto">
          <a:xfrm flipV="1">
            <a:off x="4203700" y="2230438"/>
            <a:ext cx="447675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9950" name="Text Box 120"/>
          <p:cNvSpPr txBox="1">
            <a:spLocks noChangeArrowheads="1"/>
          </p:cNvSpPr>
          <p:nvPr/>
        </p:nvSpPr>
        <p:spPr bwMode="auto">
          <a:xfrm>
            <a:off x="3529013" y="2430463"/>
            <a:ext cx="1135062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1700"/>
              </a:lnSpc>
              <a:defRPr/>
            </a:pPr>
            <a:r>
              <a:rPr lang="en-US" dirty="0" smtClean="0">
                <a:latin typeface="Arial" charset="0"/>
                <a:cs typeface="Arial" charset="0"/>
              </a:rPr>
              <a:t>radio</a:t>
            </a:r>
          </a:p>
          <a:p>
            <a:pPr eaLnBrk="1" hangingPunct="1">
              <a:lnSpc>
                <a:spcPts val="1700"/>
              </a:lnSpc>
              <a:defRPr/>
            </a:pPr>
            <a:r>
              <a:rPr lang="en-US" dirty="0" smtClean="0">
                <a:latin typeface="Arial" charset="0"/>
                <a:cs typeface="Arial" charset="0"/>
              </a:rPr>
              <a:t>network </a:t>
            </a:r>
          </a:p>
          <a:p>
            <a:pPr eaLnBrk="1" hangingPunct="1">
              <a:lnSpc>
                <a:spcPts val="1700"/>
              </a:lnSpc>
              <a:defRPr/>
            </a:pPr>
            <a:r>
              <a:rPr lang="en-US" dirty="0" smtClean="0">
                <a:latin typeface="Arial" charset="0"/>
                <a:cs typeface="Arial" charset="0"/>
              </a:rPr>
              <a:t>controller</a:t>
            </a:r>
          </a:p>
        </p:txBody>
      </p:sp>
      <p:sp>
        <p:nvSpPr>
          <p:cNvPr id="39951" name="Text Box 121"/>
          <p:cNvSpPr txBox="1">
            <a:spLocks noChangeArrowheads="1"/>
          </p:cNvSpPr>
          <p:nvPr/>
        </p:nvSpPr>
        <p:spPr bwMode="auto">
          <a:xfrm>
            <a:off x="4613275" y="1335088"/>
            <a:ext cx="692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MSC</a:t>
            </a:r>
          </a:p>
        </p:txBody>
      </p:sp>
      <p:pic>
        <p:nvPicPr>
          <p:cNvPr id="92175" name="Picture 122" descr="imgyjavg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728788"/>
            <a:ext cx="252413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76" name="Group 123"/>
          <p:cNvGrpSpPr>
            <a:grpSpLocks/>
          </p:cNvGrpSpPr>
          <p:nvPr/>
        </p:nvGrpSpPr>
        <p:grpSpPr bwMode="auto">
          <a:xfrm>
            <a:off x="223838" y="2135188"/>
            <a:ext cx="831850" cy="180975"/>
            <a:chOff x="3072" y="739"/>
            <a:chExt cx="652" cy="146"/>
          </a:xfrm>
        </p:grpSpPr>
        <p:pic>
          <p:nvPicPr>
            <p:cNvPr id="92305" name="Picture 124" descr="lgv_fqmg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083" name="Line 125"/>
            <p:cNvSpPr>
              <a:spLocks noChangeShapeType="1"/>
            </p:cNvSpPr>
            <p:nvPr/>
          </p:nvSpPr>
          <p:spPr bwMode="auto">
            <a:xfrm flipH="1">
              <a:off x="3104" y="784"/>
              <a:ext cx="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0084" name="Line 126"/>
            <p:cNvSpPr>
              <a:spLocks noChangeShapeType="1"/>
            </p:cNvSpPr>
            <p:nvPr/>
          </p:nvSpPr>
          <p:spPr bwMode="auto">
            <a:xfrm flipH="1">
              <a:off x="3072" y="759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39954" name="Oval 127"/>
          <p:cNvSpPr>
            <a:spLocks noChangeArrowheads="1"/>
          </p:cNvSpPr>
          <p:nvPr/>
        </p:nvSpPr>
        <p:spPr bwMode="auto">
          <a:xfrm>
            <a:off x="1184275" y="1406525"/>
            <a:ext cx="3170238" cy="1473200"/>
          </a:xfrm>
          <a:prstGeom prst="ellips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92178" name="Picture 128" descr="imgyjavg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" y="2468563"/>
            <a:ext cx="252413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79" name="Group 130"/>
          <p:cNvGrpSpPr>
            <a:grpSpLocks/>
          </p:cNvGrpSpPr>
          <p:nvPr/>
        </p:nvGrpSpPr>
        <p:grpSpPr bwMode="auto">
          <a:xfrm>
            <a:off x="4660900" y="3173413"/>
            <a:ext cx="582613" cy="641350"/>
            <a:chOff x="3028" y="1864"/>
            <a:chExt cx="347" cy="631"/>
          </a:xfrm>
        </p:grpSpPr>
        <p:sp>
          <p:nvSpPr>
            <p:cNvPr id="40076" name="Rectangle 131"/>
            <p:cNvSpPr>
              <a:spLocks noChangeArrowheads="1"/>
            </p:cNvSpPr>
            <p:nvPr/>
          </p:nvSpPr>
          <p:spPr bwMode="auto">
            <a:xfrm>
              <a:off x="3047" y="2042"/>
              <a:ext cx="260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2300" name="Freeform 132"/>
            <p:cNvSpPr>
              <a:spLocks/>
            </p:cNvSpPr>
            <p:nvPr/>
          </p:nvSpPr>
          <p:spPr bwMode="auto">
            <a:xfrm>
              <a:off x="3309" y="1888"/>
              <a:ext cx="48" cy="163"/>
            </a:xfrm>
            <a:custGeom>
              <a:avLst/>
              <a:gdLst>
                <a:gd name="T0" fmla="*/ 8 w 62"/>
                <a:gd name="T1" fmla="*/ 0 h 74"/>
                <a:gd name="T2" fmla="*/ 13 w 62"/>
                <a:gd name="T3" fmla="*/ 6540 h 74"/>
                <a:gd name="T4" fmla="*/ 0 w 62"/>
                <a:gd name="T5" fmla="*/ 8452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301" name="Freeform 133"/>
            <p:cNvSpPr>
              <a:spLocks/>
            </p:cNvSpPr>
            <p:nvPr/>
          </p:nvSpPr>
          <p:spPr bwMode="auto">
            <a:xfrm>
              <a:off x="3307" y="2020"/>
              <a:ext cx="49" cy="475"/>
            </a:xfrm>
            <a:custGeom>
              <a:avLst/>
              <a:gdLst>
                <a:gd name="T0" fmla="*/ 2 w 63"/>
                <a:gd name="T1" fmla="*/ 1431 h 225"/>
                <a:gd name="T2" fmla="*/ 0 w 63"/>
                <a:gd name="T3" fmla="*/ 19918 h 225"/>
                <a:gd name="T4" fmla="*/ 14 w 63"/>
                <a:gd name="T5" fmla="*/ 17858 h 225"/>
                <a:gd name="T6" fmla="*/ 14 w 63"/>
                <a:gd name="T7" fmla="*/ 0 h 225"/>
                <a:gd name="T8" fmla="*/ 2 w 63"/>
                <a:gd name="T9" fmla="*/ 1431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302" name="Freeform 134"/>
            <p:cNvSpPr>
              <a:spLocks/>
            </p:cNvSpPr>
            <p:nvPr/>
          </p:nvSpPr>
          <p:spPr bwMode="auto">
            <a:xfrm>
              <a:off x="3339" y="1864"/>
              <a:ext cx="36" cy="171"/>
            </a:xfrm>
            <a:custGeom>
              <a:avLst/>
              <a:gdLst>
                <a:gd name="T0" fmla="*/ 2 w 47"/>
                <a:gd name="T1" fmla="*/ 0 h 78"/>
                <a:gd name="T2" fmla="*/ 9 w 47"/>
                <a:gd name="T3" fmla="*/ 8662 h 78"/>
                <a:gd name="T4" fmla="*/ 3 w 47"/>
                <a:gd name="T5" fmla="*/ 8565 h 78"/>
                <a:gd name="T6" fmla="*/ 0 w 47"/>
                <a:gd name="T7" fmla="*/ 3907 h 78"/>
                <a:gd name="T8" fmla="*/ 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303" name="Freeform 135"/>
            <p:cNvSpPr>
              <a:spLocks/>
            </p:cNvSpPr>
            <p:nvPr/>
          </p:nvSpPr>
          <p:spPr bwMode="auto">
            <a:xfrm>
              <a:off x="3319" y="1941"/>
              <a:ext cx="34" cy="112"/>
            </a:xfrm>
            <a:custGeom>
              <a:avLst/>
              <a:gdLst>
                <a:gd name="T0" fmla="*/ 5 w 44"/>
                <a:gd name="T1" fmla="*/ 0 h 51"/>
                <a:gd name="T2" fmla="*/ 0 w 44"/>
                <a:gd name="T3" fmla="*/ 5721 h 51"/>
                <a:gd name="T4" fmla="*/ 9 w 44"/>
                <a:gd name="T5" fmla="*/ 5053 h 51"/>
                <a:gd name="T6" fmla="*/ 5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304" name="Freeform 136"/>
            <p:cNvSpPr>
              <a:spLocks/>
            </p:cNvSpPr>
            <p:nvPr/>
          </p:nvSpPr>
          <p:spPr bwMode="auto">
            <a:xfrm>
              <a:off x="3028" y="1868"/>
              <a:ext cx="322" cy="209"/>
            </a:xfrm>
            <a:custGeom>
              <a:avLst/>
              <a:gdLst>
                <a:gd name="T0" fmla="*/ 0 w 417"/>
                <a:gd name="T1" fmla="*/ 10773 h 95"/>
                <a:gd name="T2" fmla="*/ 14 w 417"/>
                <a:gd name="T3" fmla="*/ 97 h 95"/>
                <a:gd name="T4" fmla="*/ 88 w 417"/>
                <a:gd name="T5" fmla="*/ 0 h 95"/>
                <a:gd name="T6" fmla="*/ 79 w 417"/>
                <a:gd name="T7" fmla="*/ 10773 h 95"/>
                <a:gd name="T8" fmla="*/ 0 w 417"/>
                <a:gd name="T9" fmla="*/ 10773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9957" name="Text Box 137"/>
          <p:cNvSpPr txBox="1">
            <a:spLocks noChangeArrowheads="1"/>
          </p:cNvSpPr>
          <p:nvPr/>
        </p:nvSpPr>
        <p:spPr bwMode="auto">
          <a:xfrm>
            <a:off x="4591050" y="3817938"/>
            <a:ext cx="831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SGSN</a:t>
            </a:r>
          </a:p>
        </p:txBody>
      </p:sp>
      <p:sp>
        <p:nvSpPr>
          <p:cNvPr id="39958" name="Line 138"/>
          <p:cNvSpPr>
            <a:spLocks noChangeShapeType="1"/>
          </p:cNvSpPr>
          <p:nvPr/>
        </p:nvSpPr>
        <p:spPr bwMode="auto">
          <a:xfrm>
            <a:off x="5313363" y="3605213"/>
            <a:ext cx="685800" cy="249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9960" name="Line 153"/>
          <p:cNvSpPr>
            <a:spLocks noChangeShapeType="1"/>
          </p:cNvSpPr>
          <p:nvPr/>
        </p:nvSpPr>
        <p:spPr bwMode="auto">
          <a:xfrm>
            <a:off x="4187825" y="2241550"/>
            <a:ext cx="295275" cy="138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9961" name="Line 154"/>
          <p:cNvSpPr>
            <a:spLocks noChangeShapeType="1"/>
          </p:cNvSpPr>
          <p:nvPr/>
        </p:nvSpPr>
        <p:spPr bwMode="auto">
          <a:xfrm>
            <a:off x="4483100" y="3627438"/>
            <a:ext cx="222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185" name="Freeform 156"/>
          <p:cNvSpPr>
            <a:spLocks/>
          </p:cNvSpPr>
          <p:nvPr/>
        </p:nvSpPr>
        <p:spPr bwMode="auto">
          <a:xfrm>
            <a:off x="7177088" y="1381125"/>
            <a:ext cx="1235075" cy="1681163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9963" name="Text Box 157"/>
          <p:cNvSpPr txBox="1">
            <a:spLocks noChangeArrowheads="1"/>
          </p:cNvSpPr>
          <p:nvPr/>
        </p:nvSpPr>
        <p:spPr bwMode="auto">
          <a:xfrm>
            <a:off x="7285038" y="1724025"/>
            <a:ext cx="1106487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Public </a:t>
            </a:r>
          </a:p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telephone</a:t>
            </a:r>
          </a:p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network</a:t>
            </a:r>
          </a:p>
        </p:txBody>
      </p:sp>
      <p:sp>
        <p:nvSpPr>
          <p:cNvPr id="39964" name="Line 158"/>
          <p:cNvSpPr>
            <a:spLocks noChangeShapeType="1"/>
          </p:cNvSpPr>
          <p:nvPr/>
        </p:nvSpPr>
        <p:spPr bwMode="auto">
          <a:xfrm>
            <a:off x="5151438" y="2255838"/>
            <a:ext cx="1284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92188" name="Group 159"/>
          <p:cNvGrpSpPr>
            <a:grpSpLocks/>
          </p:cNvGrpSpPr>
          <p:nvPr/>
        </p:nvGrpSpPr>
        <p:grpSpPr bwMode="auto">
          <a:xfrm>
            <a:off x="6411913" y="1590675"/>
            <a:ext cx="550862" cy="1001713"/>
            <a:chOff x="611" y="3693"/>
            <a:chExt cx="449" cy="287"/>
          </a:xfrm>
        </p:grpSpPr>
        <p:sp>
          <p:nvSpPr>
            <p:cNvPr id="40054" name="Rectangle 160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92278" name="Group 161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2284" name="Freeform 162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285" name="Freeform 163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92279" name="Freeform 164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80" name="Freeform 165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81" name="Freeform 166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82" name="Freeform 167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83" name="Freeform 168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9966" name="Text Box 169"/>
          <p:cNvSpPr txBox="1">
            <a:spLocks noChangeArrowheads="1"/>
          </p:cNvSpPr>
          <p:nvPr/>
        </p:nvSpPr>
        <p:spPr bwMode="auto">
          <a:xfrm>
            <a:off x="6359525" y="2573338"/>
            <a:ext cx="108585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latin typeface="Arial" charset="0"/>
                <a:cs typeface="Arial" charset="0"/>
              </a:rPr>
              <a:t>Gateway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latin typeface="Arial" charset="0"/>
                <a:cs typeface="Arial" charset="0"/>
              </a:rPr>
              <a:t>MSC</a:t>
            </a:r>
          </a:p>
        </p:txBody>
      </p:sp>
      <p:sp>
        <p:nvSpPr>
          <p:cNvPr id="39967" name="Text Box 170"/>
          <p:cNvSpPr txBox="1">
            <a:spLocks noChangeArrowheads="1"/>
          </p:cNvSpPr>
          <p:nvPr/>
        </p:nvSpPr>
        <p:spPr bwMode="auto">
          <a:xfrm>
            <a:off x="6481763" y="159385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G</a:t>
            </a:r>
          </a:p>
        </p:txBody>
      </p:sp>
      <p:sp>
        <p:nvSpPr>
          <p:cNvPr id="39968" name="Line 171"/>
          <p:cNvSpPr>
            <a:spLocks noChangeShapeType="1"/>
          </p:cNvSpPr>
          <p:nvPr/>
        </p:nvSpPr>
        <p:spPr bwMode="auto">
          <a:xfrm flipH="1">
            <a:off x="6200775" y="2325688"/>
            <a:ext cx="236538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9969" name="Line 172"/>
          <p:cNvSpPr>
            <a:spLocks noChangeShapeType="1"/>
          </p:cNvSpPr>
          <p:nvPr/>
        </p:nvSpPr>
        <p:spPr bwMode="auto">
          <a:xfrm flipH="1" flipV="1">
            <a:off x="6211888" y="2043113"/>
            <a:ext cx="225425" cy="90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9970" name="Line 173"/>
          <p:cNvSpPr>
            <a:spLocks noChangeShapeType="1"/>
          </p:cNvSpPr>
          <p:nvPr/>
        </p:nvSpPr>
        <p:spPr bwMode="auto">
          <a:xfrm flipH="1">
            <a:off x="5834063" y="2500313"/>
            <a:ext cx="327025" cy="203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9971" name="Line 174"/>
          <p:cNvSpPr>
            <a:spLocks noChangeShapeType="1"/>
          </p:cNvSpPr>
          <p:nvPr/>
        </p:nvSpPr>
        <p:spPr bwMode="auto">
          <a:xfrm flipH="1" flipV="1">
            <a:off x="5929313" y="1952625"/>
            <a:ext cx="236537" cy="793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9972" name="Line 175"/>
          <p:cNvSpPr>
            <a:spLocks noChangeShapeType="1"/>
          </p:cNvSpPr>
          <p:nvPr/>
        </p:nvSpPr>
        <p:spPr bwMode="auto">
          <a:xfrm>
            <a:off x="4945063" y="2641600"/>
            <a:ext cx="0" cy="49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9973" name="Line 176"/>
          <p:cNvSpPr>
            <a:spLocks noChangeShapeType="1"/>
          </p:cNvSpPr>
          <p:nvPr/>
        </p:nvSpPr>
        <p:spPr bwMode="auto">
          <a:xfrm>
            <a:off x="6942138" y="222408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010" name="Text Box 178"/>
          <p:cNvSpPr txBox="1">
            <a:spLocks noChangeArrowheads="1"/>
          </p:cNvSpPr>
          <p:nvPr/>
        </p:nvSpPr>
        <p:spPr bwMode="auto">
          <a:xfrm>
            <a:off x="5622466" y="5206815"/>
            <a:ext cx="3154501" cy="305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Arial" charset="0"/>
              </a:rPr>
              <a:t>Serving GPRS Support Node (SGSN)</a:t>
            </a:r>
          </a:p>
        </p:txBody>
      </p:sp>
      <p:sp>
        <p:nvSpPr>
          <p:cNvPr id="40034" name="Rectangle 180"/>
          <p:cNvSpPr>
            <a:spLocks noChangeArrowheads="1"/>
          </p:cNvSpPr>
          <p:nvPr/>
        </p:nvSpPr>
        <p:spPr bwMode="auto">
          <a:xfrm>
            <a:off x="5156836" y="5705178"/>
            <a:ext cx="313295" cy="42733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258" name="Freeform 181"/>
          <p:cNvSpPr>
            <a:spLocks/>
          </p:cNvSpPr>
          <p:nvPr/>
        </p:nvSpPr>
        <p:spPr bwMode="auto">
          <a:xfrm>
            <a:off x="5473005" y="5560793"/>
            <a:ext cx="57485" cy="152536"/>
          </a:xfrm>
          <a:custGeom>
            <a:avLst/>
            <a:gdLst>
              <a:gd name="T0" fmla="*/ 3 w 62"/>
              <a:gd name="T1" fmla="*/ 0 h 74"/>
              <a:gd name="T2" fmla="*/ 5 w 62"/>
              <a:gd name="T3" fmla="*/ 1758 h 74"/>
              <a:gd name="T4" fmla="*/ 0 w 62"/>
              <a:gd name="T5" fmla="*/ 2282 h 7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2" h="74">
                <a:moveTo>
                  <a:pt x="36" y="0"/>
                </a:moveTo>
                <a:lnTo>
                  <a:pt x="62" y="57"/>
                </a:lnTo>
                <a:lnTo>
                  <a:pt x="0" y="7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92259" name="Freeform 182"/>
          <p:cNvSpPr>
            <a:spLocks/>
          </p:cNvSpPr>
          <p:nvPr/>
        </p:nvSpPr>
        <p:spPr bwMode="auto">
          <a:xfrm>
            <a:off x="5470130" y="5684219"/>
            <a:ext cx="58922" cy="448294"/>
          </a:xfrm>
          <a:custGeom>
            <a:avLst/>
            <a:gdLst>
              <a:gd name="T0" fmla="*/ 1 w 63"/>
              <a:gd name="T1" fmla="*/ 395 h 225"/>
              <a:gd name="T2" fmla="*/ 0 w 63"/>
              <a:gd name="T3" fmla="*/ 5650 h 225"/>
              <a:gd name="T4" fmla="*/ 5 w 63"/>
              <a:gd name="T5" fmla="*/ 5073 h 225"/>
              <a:gd name="T6" fmla="*/ 5 w 63"/>
              <a:gd name="T7" fmla="*/ 0 h 225"/>
              <a:gd name="T8" fmla="*/ 1 w 63"/>
              <a:gd name="T9" fmla="*/ 395 h 2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3" h="225">
                <a:moveTo>
                  <a:pt x="2" y="16"/>
                </a:moveTo>
                <a:lnTo>
                  <a:pt x="0" y="225"/>
                </a:lnTo>
                <a:lnTo>
                  <a:pt x="62" y="202"/>
                </a:lnTo>
                <a:lnTo>
                  <a:pt x="63" y="0"/>
                </a:lnTo>
                <a:lnTo>
                  <a:pt x="2" y="16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92260" name="Freeform 183"/>
          <p:cNvSpPr>
            <a:spLocks/>
          </p:cNvSpPr>
          <p:nvPr/>
        </p:nvSpPr>
        <p:spPr bwMode="auto">
          <a:xfrm>
            <a:off x="5508933" y="5537505"/>
            <a:ext cx="43114" cy="161851"/>
          </a:xfrm>
          <a:custGeom>
            <a:avLst/>
            <a:gdLst>
              <a:gd name="T0" fmla="*/ 1 w 47"/>
              <a:gd name="T1" fmla="*/ 0 h 78"/>
              <a:gd name="T2" fmla="*/ 3 w 47"/>
              <a:gd name="T3" fmla="*/ 2502 h 78"/>
              <a:gd name="T4" fmla="*/ 1 w 47"/>
              <a:gd name="T5" fmla="*/ 2461 h 78"/>
              <a:gd name="T6" fmla="*/ 0 w 47"/>
              <a:gd name="T7" fmla="*/ 1108 h 78"/>
              <a:gd name="T8" fmla="*/ 1 w 47"/>
              <a:gd name="T9" fmla="*/ 0 h 7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7" h="78">
                <a:moveTo>
                  <a:pt x="12" y="0"/>
                </a:moveTo>
                <a:lnTo>
                  <a:pt x="47" y="78"/>
                </a:lnTo>
                <a:lnTo>
                  <a:pt x="15" y="77"/>
                </a:lnTo>
                <a:lnTo>
                  <a:pt x="0" y="35"/>
                </a:lnTo>
                <a:lnTo>
                  <a:pt x="12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92261" name="Freeform 184"/>
          <p:cNvSpPr>
            <a:spLocks/>
          </p:cNvSpPr>
          <p:nvPr/>
        </p:nvSpPr>
        <p:spPr bwMode="auto">
          <a:xfrm>
            <a:off x="5484502" y="5609698"/>
            <a:ext cx="40240" cy="105960"/>
          </a:xfrm>
          <a:custGeom>
            <a:avLst/>
            <a:gdLst>
              <a:gd name="T0" fmla="*/ 2 w 44"/>
              <a:gd name="T1" fmla="*/ 0 h 51"/>
              <a:gd name="T2" fmla="*/ 0 w 44"/>
              <a:gd name="T3" fmla="*/ 1643 h 51"/>
              <a:gd name="T4" fmla="*/ 3 w 44"/>
              <a:gd name="T5" fmla="*/ 1449 h 51"/>
              <a:gd name="T6" fmla="*/ 2 w 44"/>
              <a:gd name="T7" fmla="*/ 0 h 5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4" h="51">
                <a:moveTo>
                  <a:pt x="23" y="0"/>
                </a:moveTo>
                <a:lnTo>
                  <a:pt x="0" y="51"/>
                </a:lnTo>
                <a:lnTo>
                  <a:pt x="44" y="45"/>
                </a:lnTo>
                <a:lnTo>
                  <a:pt x="23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92262" name="Freeform 185"/>
          <p:cNvSpPr>
            <a:spLocks/>
          </p:cNvSpPr>
          <p:nvPr/>
        </p:nvSpPr>
        <p:spPr bwMode="auto">
          <a:xfrm>
            <a:off x="5133842" y="5542163"/>
            <a:ext cx="388025" cy="196783"/>
          </a:xfrm>
          <a:custGeom>
            <a:avLst/>
            <a:gdLst>
              <a:gd name="T0" fmla="*/ 0 w 417"/>
              <a:gd name="T1" fmla="*/ 3014 h 95"/>
              <a:gd name="T2" fmla="*/ 5 w 417"/>
              <a:gd name="T3" fmla="*/ 37 h 95"/>
              <a:gd name="T4" fmla="*/ 30 w 417"/>
              <a:gd name="T5" fmla="*/ 0 h 95"/>
              <a:gd name="T6" fmla="*/ 27 w 417"/>
              <a:gd name="T7" fmla="*/ 3014 h 95"/>
              <a:gd name="T8" fmla="*/ 0 w 417"/>
              <a:gd name="T9" fmla="*/ 3014 h 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7" h="95">
                <a:moveTo>
                  <a:pt x="0" y="95"/>
                </a:moveTo>
                <a:lnTo>
                  <a:pt x="66" y="1"/>
                </a:lnTo>
                <a:lnTo>
                  <a:pt x="417" y="0"/>
                </a:lnTo>
                <a:lnTo>
                  <a:pt x="370" y="95"/>
                </a:lnTo>
                <a:lnTo>
                  <a:pt x="0" y="95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92235" name="Group 200"/>
          <p:cNvGrpSpPr>
            <a:grpSpLocks/>
          </p:cNvGrpSpPr>
          <p:nvPr/>
        </p:nvGrpSpPr>
        <p:grpSpPr bwMode="auto">
          <a:xfrm>
            <a:off x="5149650" y="5075238"/>
            <a:ext cx="445510" cy="379594"/>
            <a:chOff x="3028" y="1864"/>
            <a:chExt cx="347" cy="631"/>
          </a:xfrm>
        </p:grpSpPr>
        <p:sp>
          <p:nvSpPr>
            <p:cNvPr id="40028" name="Rectangle 201"/>
            <p:cNvSpPr>
              <a:spLocks noChangeArrowheads="1"/>
            </p:cNvSpPr>
            <p:nvPr/>
          </p:nvSpPr>
          <p:spPr bwMode="auto">
            <a:xfrm>
              <a:off x="3047" y="2041"/>
              <a:ext cx="261" cy="45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2252" name="Freeform 202"/>
            <p:cNvSpPr>
              <a:spLocks/>
            </p:cNvSpPr>
            <p:nvPr/>
          </p:nvSpPr>
          <p:spPr bwMode="auto">
            <a:xfrm>
              <a:off x="3309" y="1888"/>
              <a:ext cx="48" cy="163"/>
            </a:xfrm>
            <a:custGeom>
              <a:avLst/>
              <a:gdLst>
                <a:gd name="T0" fmla="*/ 8 w 62"/>
                <a:gd name="T1" fmla="*/ 0 h 74"/>
                <a:gd name="T2" fmla="*/ 13 w 62"/>
                <a:gd name="T3" fmla="*/ 6540 h 74"/>
                <a:gd name="T4" fmla="*/ 0 w 62"/>
                <a:gd name="T5" fmla="*/ 8452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53" name="Freeform 203"/>
            <p:cNvSpPr>
              <a:spLocks/>
            </p:cNvSpPr>
            <p:nvPr/>
          </p:nvSpPr>
          <p:spPr bwMode="auto">
            <a:xfrm>
              <a:off x="3307" y="2020"/>
              <a:ext cx="49" cy="475"/>
            </a:xfrm>
            <a:custGeom>
              <a:avLst/>
              <a:gdLst>
                <a:gd name="T0" fmla="*/ 2 w 63"/>
                <a:gd name="T1" fmla="*/ 1431 h 225"/>
                <a:gd name="T2" fmla="*/ 0 w 63"/>
                <a:gd name="T3" fmla="*/ 19918 h 225"/>
                <a:gd name="T4" fmla="*/ 14 w 63"/>
                <a:gd name="T5" fmla="*/ 17858 h 225"/>
                <a:gd name="T6" fmla="*/ 14 w 63"/>
                <a:gd name="T7" fmla="*/ 0 h 225"/>
                <a:gd name="T8" fmla="*/ 2 w 63"/>
                <a:gd name="T9" fmla="*/ 1431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54" name="Freeform 204"/>
            <p:cNvSpPr>
              <a:spLocks/>
            </p:cNvSpPr>
            <p:nvPr/>
          </p:nvSpPr>
          <p:spPr bwMode="auto">
            <a:xfrm>
              <a:off x="3339" y="1864"/>
              <a:ext cx="36" cy="171"/>
            </a:xfrm>
            <a:custGeom>
              <a:avLst/>
              <a:gdLst>
                <a:gd name="T0" fmla="*/ 2 w 47"/>
                <a:gd name="T1" fmla="*/ 0 h 78"/>
                <a:gd name="T2" fmla="*/ 9 w 47"/>
                <a:gd name="T3" fmla="*/ 8662 h 78"/>
                <a:gd name="T4" fmla="*/ 3 w 47"/>
                <a:gd name="T5" fmla="*/ 8565 h 78"/>
                <a:gd name="T6" fmla="*/ 0 w 47"/>
                <a:gd name="T7" fmla="*/ 3907 h 78"/>
                <a:gd name="T8" fmla="*/ 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55" name="Freeform 205"/>
            <p:cNvSpPr>
              <a:spLocks/>
            </p:cNvSpPr>
            <p:nvPr/>
          </p:nvSpPr>
          <p:spPr bwMode="auto">
            <a:xfrm>
              <a:off x="3319" y="1941"/>
              <a:ext cx="34" cy="112"/>
            </a:xfrm>
            <a:custGeom>
              <a:avLst/>
              <a:gdLst>
                <a:gd name="T0" fmla="*/ 5 w 44"/>
                <a:gd name="T1" fmla="*/ 0 h 51"/>
                <a:gd name="T2" fmla="*/ 0 w 44"/>
                <a:gd name="T3" fmla="*/ 5721 h 51"/>
                <a:gd name="T4" fmla="*/ 9 w 44"/>
                <a:gd name="T5" fmla="*/ 5053 h 51"/>
                <a:gd name="T6" fmla="*/ 5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56" name="Freeform 206"/>
            <p:cNvSpPr>
              <a:spLocks/>
            </p:cNvSpPr>
            <p:nvPr/>
          </p:nvSpPr>
          <p:spPr bwMode="auto">
            <a:xfrm>
              <a:off x="3028" y="1868"/>
              <a:ext cx="322" cy="209"/>
            </a:xfrm>
            <a:custGeom>
              <a:avLst/>
              <a:gdLst>
                <a:gd name="T0" fmla="*/ 0 w 417"/>
                <a:gd name="T1" fmla="*/ 10773 h 95"/>
                <a:gd name="T2" fmla="*/ 14 w 417"/>
                <a:gd name="T3" fmla="*/ 97 h 95"/>
                <a:gd name="T4" fmla="*/ 88 w 417"/>
                <a:gd name="T5" fmla="*/ 0 h 95"/>
                <a:gd name="T6" fmla="*/ 79 w 417"/>
                <a:gd name="T7" fmla="*/ 10773 h 95"/>
                <a:gd name="T8" fmla="*/ 0 w 417"/>
                <a:gd name="T9" fmla="*/ 10773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0014" name="Text Box 221"/>
          <p:cNvSpPr txBox="1">
            <a:spLocks noChangeArrowheads="1"/>
          </p:cNvSpPr>
          <p:nvPr/>
        </p:nvSpPr>
        <p:spPr bwMode="auto">
          <a:xfrm>
            <a:off x="5668454" y="5773878"/>
            <a:ext cx="3272346" cy="305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Arial" charset="0"/>
              </a:rPr>
              <a:t>Gateway GPRS Support Node (GGSN)</a:t>
            </a:r>
          </a:p>
        </p:txBody>
      </p:sp>
      <p:sp>
        <p:nvSpPr>
          <p:cNvPr id="92198" name="Freeform 222"/>
          <p:cNvSpPr>
            <a:spLocks/>
          </p:cNvSpPr>
          <p:nvPr/>
        </p:nvSpPr>
        <p:spPr bwMode="auto">
          <a:xfrm>
            <a:off x="7286625" y="3284538"/>
            <a:ext cx="1235075" cy="1681162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9976" name="Text Box 223"/>
          <p:cNvSpPr txBox="1">
            <a:spLocks noChangeArrowheads="1"/>
          </p:cNvSpPr>
          <p:nvPr/>
        </p:nvSpPr>
        <p:spPr bwMode="auto">
          <a:xfrm>
            <a:off x="7394575" y="3627438"/>
            <a:ext cx="8826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Public </a:t>
            </a:r>
          </a:p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Internet</a:t>
            </a:r>
          </a:p>
        </p:txBody>
      </p:sp>
      <p:grpSp>
        <p:nvGrpSpPr>
          <p:cNvPr id="92200" name="Group 224"/>
          <p:cNvGrpSpPr>
            <a:grpSpLocks/>
          </p:cNvGrpSpPr>
          <p:nvPr/>
        </p:nvGrpSpPr>
        <p:grpSpPr bwMode="auto">
          <a:xfrm>
            <a:off x="6521450" y="3494088"/>
            <a:ext cx="550863" cy="1001712"/>
            <a:chOff x="611" y="3693"/>
            <a:chExt cx="449" cy="287"/>
          </a:xfrm>
        </p:grpSpPr>
        <p:sp>
          <p:nvSpPr>
            <p:cNvPr id="40001" name="Rectangle 225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92225" name="Group 226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2231" name="Freeform 227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2232" name="Freeform 228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92226" name="Freeform 229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27" name="Freeform 230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28" name="Freeform 231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29" name="Freeform 232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30" name="Freeform 233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9978" name="Text Box 234"/>
          <p:cNvSpPr txBox="1">
            <a:spLocks noChangeArrowheads="1"/>
          </p:cNvSpPr>
          <p:nvPr/>
        </p:nvSpPr>
        <p:spPr bwMode="auto">
          <a:xfrm>
            <a:off x="6469063" y="4476750"/>
            <a:ext cx="8572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latin typeface="Arial" charset="0"/>
                <a:cs typeface="Arial" charset="0"/>
              </a:rPr>
              <a:t>GGSN</a:t>
            </a:r>
          </a:p>
        </p:txBody>
      </p:sp>
      <p:sp>
        <p:nvSpPr>
          <p:cNvPr id="39979" name="Text Box 235"/>
          <p:cNvSpPr txBox="1">
            <a:spLocks noChangeArrowheads="1"/>
          </p:cNvSpPr>
          <p:nvPr/>
        </p:nvSpPr>
        <p:spPr bwMode="auto">
          <a:xfrm>
            <a:off x="6591300" y="3497263"/>
            <a:ext cx="361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G</a:t>
            </a:r>
          </a:p>
        </p:txBody>
      </p:sp>
      <p:sp>
        <p:nvSpPr>
          <p:cNvPr id="39980" name="Line 236"/>
          <p:cNvSpPr>
            <a:spLocks noChangeShapeType="1"/>
          </p:cNvSpPr>
          <p:nvPr/>
        </p:nvSpPr>
        <p:spPr bwMode="auto">
          <a:xfrm flipH="1">
            <a:off x="6310313" y="4229100"/>
            <a:ext cx="236537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9981" name="Line 237"/>
          <p:cNvSpPr>
            <a:spLocks noChangeShapeType="1"/>
          </p:cNvSpPr>
          <p:nvPr/>
        </p:nvSpPr>
        <p:spPr bwMode="auto">
          <a:xfrm flipH="1" flipV="1">
            <a:off x="6321425" y="3946525"/>
            <a:ext cx="225425" cy="90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9982" name="Line 238"/>
          <p:cNvSpPr>
            <a:spLocks noChangeShapeType="1"/>
          </p:cNvSpPr>
          <p:nvPr/>
        </p:nvSpPr>
        <p:spPr bwMode="auto">
          <a:xfrm flipH="1">
            <a:off x="5943600" y="4403725"/>
            <a:ext cx="327025" cy="203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9983" name="Line 239"/>
          <p:cNvSpPr>
            <a:spLocks noChangeShapeType="1"/>
          </p:cNvSpPr>
          <p:nvPr/>
        </p:nvSpPr>
        <p:spPr bwMode="auto">
          <a:xfrm flipH="1" flipV="1">
            <a:off x="6038850" y="3856038"/>
            <a:ext cx="236538" cy="793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9984" name="Line 240"/>
          <p:cNvSpPr>
            <a:spLocks noChangeShapeType="1"/>
          </p:cNvSpPr>
          <p:nvPr/>
        </p:nvSpPr>
        <p:spPr bwMode="auto">
          <a:xfrm>
            <a:off x="7051675" y="41275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057" name="Text Box 241"/>
          <p:cNvSpPr txBox="1">
            <a:spLocks noChangeArrowheads="1"/>
          </p:cNvSpPr>
          <p:nvPr/>
        </p:nvSpPr>
        <p:spPr bwMode="auto">
          <a:xfrm>
            <a:off x="263525" y="3895725"/>
            <a:ext cx="4768850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defRPr/>
            </a:pPr>
            <a:r>
              <a:rPr lang="en-US" sz="2400" i="1" dirty="0" smtClean="0">
                <a:solidFill>
                  <a:srgbClr val="C00000"/>
                </a:solidFill>
                <a:latin typeface="Gill Sans MT" pitchFamily="34" charset="0"/>
                <a:ea typeface="+mn-ea"/>
                <a:cs typeface="+mn-cs"/>
              </a:rPr>
              <a:t>Key insight: </a:t>
            </a:r>
            <a:r>
              <a:rPr lang="en-US" sz="2400" dirty="0" smtClean="0">
                <a:latin typeface="Gill Sans MT" pitchFamily="34" charset="0"/>
                <a:ea typeface="+mn-ea"/>
                <a:cs typeface="+mn-cs"/>
              </a:rPr>
              <a:t>new cellular data</a:t>
            </a:r>
          </a:p>
          <a:p>
            <a:pPr>
              <a:defRPr/>
            </a:pPr>
            <a:r>
              <a:rPr lang="en-US" sz="2400" dirty="0" smtClean="0">
                <a:latin typeface="Gill Sans MT" pitchFamily="34" charset="0"/>
                <a:ea typeface="+mn-ea"/>
                <a:cs typeface="+mn-cs"/>
              </a:rPr>
              <a:t>network operates </a:t>
            </a:r>
            <a:r>
              <a:rPr lang="en-US" sz="2400" i="1" dirty="0" smtClean="0">
                <a:latin typeface="Gill Sans MT" pitchFamily="34" charset="0"/>
                <a:ea typeface="+mn-ea"/>
                <a:cs typeface="+mn-cs"/>
              </a:rPr>
              <a:t>in parallel</a:t>
            </a:r>
            <a:r>
              <a:rPr lang="en-US" sz="2400" dirty="0" smtClean="0">
                <a:latin typeface="Gill Sans MT" pitchFamily="34" charset="0"/>
                <a:ea typeface="+mn-ea"/>
                <a:cs typeface="+mn-cs"/>
              </a:rPr>
              <a:t> </a:t>
            </a:r>
          </a:p>
          <a:p>
            <a:pPr>
              <a:defRPr/>
            </a:pPr>
            <a:r>
              <a:rPr lang="en-US" sz="2400" dirty="0" smtClean="0">
                <a:latin typeface="Gill Sans MT" pitchFamily="34" charset="0"/>
                <a:ea typeface="+mn-ea"/>
                <a:cs typeface="+mn-cs"/>
              </a:rPr>
              <a:t>(except at edge) with existing </a:t>
            </a:r>
          </a:p>
          <a:p>
            <a:pPr>
              <a:defRPr/>
            </a:pPr>
            <a:r>
              <a:rPr lang="en-US" sz="2400" dirty="0" smtClean="0">
                <a:latin typeface="Gill Sans MT" pitchFamily="34" charset="0"/>
                <a:ea typeface="+mn-ea"/>
                <a:cs typeface="+mn-cs"/>
              </a:rPr>
              <a:t>cellular voice network</a:t>
            </a:r>
          </a:p>
          <a:p>
            <a:pPr marL="342900" indent="-223838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 smtClean="0">
                <a:latin typeface="Gill Sans MT" pitchFamily="34" charset="0"/>
                <a:ea typeface="+mn-ea"/>
                <a:cs typeface="+mn-cs"/>
              </a:rPr>
              <a:t> voice network </a:t>
            </a:r>
            <a:r>
              <a:rPr lang="en-US" sz="2400" i="1" dirty="0" smtClean="0">
                <a:solidFill>
                  <a:srgbClr val="CC0000"/>
                </a:solidFill>
                <a:latin typeface="Gill Sans MT" pitchFamily="34" charset="0"/>
                <a:ea typeface="+mn-ea"/>
                <a:cs typeface="+mn-cs"/>
              </a:rPr>
              <a:t>unchanged</a:t>
            </a:r>
            <a:r>
              <a:rPr lang="en-US" sz="2400" dirty="0" smtClean="0">
                <a:latin typeface="Gill Sans MT" pitchFamily="34" charset="0"/>
                <a:ea typeface="+mn-ea"/>
                <a:cs typeface="+mn-cs"/>
              </a:rPr>
              <a:t> in core</a:t>
            </a:r>
          </a:p>
          <a:p>
            <a:pPr marL="342900" indent="-223838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 smtClean="0">
                <a:latin typeface="Gill Sans MT" pitchFamily="34" charset="0"/>
                <a:ea typeface="+mn-ea"/>
                <a:cs typeface="+mn-cs"/>
              </a:rPr>
              <a:t> data network operates in parallel</a:t>
            </a:r>
          </a:p>
          <a:p>
            <a:pPr marL="342900" indent="-342900">
              <a:buClr>
                <a:srgbClr val="000099"/>
              </a:buClr>
              <a:buSzPct val="70000"/>
              <a:buFont typeface="Wingdings" pitchFamily="2" charset="2"/>
              <a:buChar char="v"/>
              <a:defRPr/>
            </a:pPr>
            <a:endParaRPr lang="en-US" sz="2000" dirty="0" smtClean="0">
              <a:latin typeface="Gill Sans MT" pitchFamily="34" charset="0"/>
              <a:ea typeface="+mn-ea"/>
              <a:cs typeface="+mn-cs"/>
            </a:endParaRPr>
          </a:p>
        </p:txBody>
      </p:sp>
      <p:pic>
        <p:nvPicPr>
          <p:cNvPr id="92210" name="Picture 6" descr="underline_ba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3" y="774700"/>
            <a:ext cx="8228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39</a:t>
            </a:fld>
            <a:endParaRPr lang="en-US" sz="1200" dirty="0">
              <a:latin typeface="Tahoma" charset="0"/>
            </a:endParaRPr>
          </a:p>
        </p:txBody>
      </p:sp>
      <p:sp>
        <p:nvSpPr>
          <p:cNvPr id="25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259" name="Group 347"/>
          <p:cNvGrpSpPr>
            <a:grpSpLocks/>
          </p:cNvGrpSpPr>
          <p:nvPr/>
        </p:nvGrpSpPr>
        <p:grpSpPr bwMode="auto">
          <a:xfrm>
            <a:off x="4683633" y="3432720"/>
            <a:ext cx="635069" cy="337319"/>
            <a:chOff x="1871277" y="1576300"/>
            <a:chExt cx="1128371" cy="437861"/>
          </a:xfrm>
        </p:grpSpPr>
        <p:sp>
          <p:nvSpPr>
            <p:cNvPr id="260" name="Oval 259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61" name="Rectangle 260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62" name="Oval 261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63" name="Freeform 262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64" name="Freeform 263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65" name="Freeform 264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66" name="Freeform 265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267" name="Straight Connector 266"/>
            <p:cNvCxnSpPr>
              <a:endCxn id="262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9" name="Group 347"/>
          <p:cNvGrpSpPr>
            <a:grpSpLocks/>
          </p:cNvGrpSpPr>
          <p:nvPr/>
        </p:nvGrpSpPr>
        <p:grpSpPr bwMode="auto">
          <a:xfrm>
            <a:off x="6443551" y="3942281"/>
            <a:ext cx="635069" cy="337319"/>
            <a:chOff x="1871277" y="1576300"/>
            <a:chExt cx="1128371" cy="437861"/>
          </a:xfrm>
        </p:grpSpPr>
        <p:sp>
          <p:nvSpPr>
            <p:cNvPr id="270" name="Oval 269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71" name="Rectangle 270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72" name="Oval 271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73" name="Freeform 272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74" name="Freeform 273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75" name="Freeform 274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76" name="Freeform 275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277" name="Straight Connector 276"/>
            <p:cNvCxnSpPr>
              <a:endCxn id="272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9" name="Group 782"/>
          <p:cNvGrpSpPr>
            <a:grpSpLocks/>
          </p:cNvGrpSpPr>
          <p:nvPr/>
        </p:nvGrpSpPr>
        <p:grpSpPr bwMode="auto">
          <a:xfrm>
            <a:off x="1786131" y="1468331"/>
            <a:ext cx="436609" cy="542257"/>
            <a:chOff x="742" y="2409"/>
            <a:chExt cx="576" cy="881"/>
          </a:xfrm>
        </p:grpSpPr>
        <p:grpSp>
          <p:nvGrpSpPr>
            <p:cNvPr id="280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283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4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5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6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7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8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9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0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1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2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3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4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5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6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7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81" name="Picture 799" descr="cell_tower_radiation cop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2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298" name="Group 782"/>
          <p:cNvGrpSpPr>
            <a:grpSpLocks/>
          </p:cNvGrpSpPr>
          <p:nvPr/>
        </p:nvGrpSpPr>
        <p:grpSpPr bwMode="auto">
          <a:xfrm>
            <a:off x="2275912" y="1898524"/>
            <a:ext cx="436609" cy="542257"/>
            <a:chOff x="742" y="2409"/>
            <a:chExt cx="576" cy="881"/>
          </a:xfrm>
        </p:grpSpPr>
        <p:grpSp>
          <p:nvGrpSpPr>
            <p:cNvPr id="299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302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3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4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5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6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7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8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9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0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1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2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3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4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5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6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300" name="Picture 799" descr="cell_tower_radiation cop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1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317" name="Group 782"/>
          <p:cNvGrpSpPr>
            <a:grpSpLocks/>
          </p:cNvGrpSpPr>
          <p:nvPr/>
        </p:nvGrpSpPr>
        <p:grpSpPr bwMode="auto">
          <a:xfrm>
            <a:off x="1733705" y="2189820"/>
            <a:ext cx="436609" cy="542257"/>
            <a:chOff x="742" y="2409"/>
            <a:chExt cx="576" cy="881"/>
          </a:xfrm>
        </p:grpSpPr>
        <p:grpSp>
          <p:nvGrpSpPr>
            <p:cNvPr id="318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321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22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23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24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25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26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27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28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29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0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1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2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3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4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35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319" name="Picture 799" descr="cell_tower_radiation cop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0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336" name="Group 347"/>
          <p:cNvGrpSpPr>
            <a:grpSpLocks/>
          </p:cNvGrpSpPr>
          <p:nvPr/>
        </p:nvGrpSpPr>
        <p:grpSpPr bwMode="auto">
          <a:xfrm>
            <a:off x="5158406" y="5225676"/>
            <a:ext cx="399769" cy="191034"/>
            <a:chOff x="1871277" y="1576300"/>
            <a:chExt cx="1128371" cy="437861"/>
          </a:xfrm>
        </p:grpSpPr>
        <p:sp>
          <p:nvSpPr>
            <p:cNvPr id="337" name="Oval 336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38" name="Rectangle 337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39" name="Oval 338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40" name="Freeform 339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41" name="Freeform 340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42" name="Freeform 341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43" name="Freeform 342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344" name="Straight Connector 343"/>
            <p:cNvCxnSpPr>
              <a:endCxn id="339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6" name="Group 347"/>
          <p:cNvGrpSpPr>
            <a:grpSpLocks/>
          </p:cNvGrpSpPr>
          <p:nvPr/>
        </p:nvGrpSpPr>
        <p:grpSpPr bwMode="auto">
          <a:xfrm>
            <a:off x="5137685" y="5820894"/>
            <a:ext cx="399769" cy="191034"/>
            <a:chOff x="1871277" y="1576300"/>
            <a:chExt cx="1128371" cy="437861"/>
          </a:xfrm>
        </p:grpSpPr>
        <p:sp>
          <p:nvSpPr>
            <p:cNvPr id="347" name="Oval 346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48" name="Rectangle 347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49" name="Oval 348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50" name="Freeform 349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51" name="Freeform 350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52" name="Freeform 351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53" name="Freeform 352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354" name="Straight Connector 353"/>
            <p:cNvCxnSpPr>
              <a:endCxn id="349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Straight Connector 354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93089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xfrm>
            <a:off x="461963" y="193675"/>
            <a:ext cx="7772400" cy="954088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Elements of a wireless network</a:t>
            </a:r>
          </a:p>
        </p:txBody>
      </p:sp>
      <p:sp>
        <p:nvSpPr>
          <p:cNvPr id="4101" name="Oval 5"/>
          <p:cNvSpPr>
            <a:spLocks noChangeArrowheads="1"/>
          </p:cNvSpPr>
          <p:nvPr/>
        </p:nvSpPr>
        <p:spPr bwMode="auto">
          <a:xfrm>
            <a:off x="4816475" y="4378325"/>
            <a:ext cx="2152650" cy="2093913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03" name="Oval 11"/>
          <p:cNvSpPr>
            <a:spLocks noChangeArrowheads="1"/>
          </p:cNvSpPr>
          <p:nvPr/>
        </p:nvSpPr>
        <p:spPr bwMode="auto">
          <a:xfrm>
            <a:off x="650875" y="1290638"/>
            <a:ext cx="2252663" cy="2286000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04" name="Line 22"/>
          <p:cNvSpPr>
            <a:spLocks noChangeShapeType="1"/>
          </p:cNvSpPr>
          <p:nvPr/>
        </p:nvSpPr>
        <p:spPr bwMode="auto">
          <a:xfrm>
            <a:off x="1798638" y="2447925"/>
            <a:ext cx="1277937" cy="655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05" name="Oval 23"/>
          <p:cNvSpPr>
            <a:spLocks noChangeArrowheads="1"/>
          </p:cNvSpPr>
          <p:nvPr/>
        </p:nvSpPr>
        <p:spPr bwMode="auto">
          <a:xfrm>
            <a:off x="1524000" y="4033838"/>
            <a:ext cx="1038225" cy="1004887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07" name="Oval 38"/>
          <p:cNvSpPr>
            <a:spLocks noChangeArrowheads="1"/>
          </p:cNvSpPr>
          <p:nvPr/>
        </p:nvSpPr>
        <p:spPr bwMode="auto">
          <a:xfrm>
            <a:off x="3108325" y="4440238"/>
            <a:ext cx="2278063" cy="2052637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08" name="Line 59"/>
          <p:cNvSpPr>
            <a:spLocks noChangeShapeType="1"/>
          </p:cNvSpPr>
          <p:nvPr/>
        </p:nvSpPr>
        <p:spPr bwMode="auto">
          <a:xfrm>
            <a:off x="5360988" y="542448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09" name="Line 60"/>
          <p:cNvSpPr>
            <a:spLocks noChangeShapeType="1"/>
          </p:cNvSpPr>
          <p:nvPr/>
        </p:nvSpPr>
        <p:spPr bwMode="auto">
          <a:xfrm flipH="1">
            <a:off x="4873625" y="53276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10" name="Line 61"/>
          <p:cNvSpPr>
            <a:spLocks noChangeShapeType="1"/>
          </p:cNvSpPr>
          <p:nvPr/>
        </p:nvSpPr>
        <p:spPr bwMode="auto">
          <a:xfrm flipH="1">
            <a:off x="4887913" y="54038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11" name="Line 62"/>
          <p:cNvSpPr>
            <a:spLocks noChangeShapeType="1"/>
          </p:cNvSpPr>
          <p:nvPr/>
        </p:nvSpPr>
        <p:spPr bwMode="auto">
          <a:xfrm flipH="1">
            <a:off x="4830763" y="5470525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13" name="Line 64"/>
          <p:cNvSpPr>
            <a:spLocks noChangeShapeType="1"/>
          </p:cNvSpPr>
          <p:nvPr/>
        </p:nvSpPr>
        <p:spPr bwMode="auto">
          <a:xfrm flipV="1">
            <a:off x="4308475" y="4144963"/>
            <a:ext cx="50800" cy="111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21518" name="Group 356"/>
          <p:cNvGrpSpPr>
            <a:grpSpLocks/>
          </p:cNvGrpSpPr>
          <p:nvPr/>
        </p:nvGrpSpPr>
        <p:grpSpPr bwMode="auto">
          <a:xfrm>
            <a:off x="6442075" y="4867275"/>
            <a:ext cx="331788" cy="368300"/>
            <a:chOff x="313" y="1497"/>
            <a:chExt cx="1152" cy="1014"/>
          </a:xfrm>
        </p:grpSpPr>
        <p:pic>
          <p:nvPicPr>
            <p:cNvPr id="21627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628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19" name="Group 361"/>
          <p:cNvGrpSpPr>
            <a:grpSpLocks/>
          </p:cNvGrpSpPr>
          <p:nvPr/>
        </p:nvGrpSpPr>
        <p:grpSpPr bwMode="auto">
          <a:xfrm>
            <a:off x="2071688" y="4195763"/>
            <a:ext cx="396875" cy="388937"/>
            <a:chOff x="2967" y="478"/>
            <a:chExt cx="788" cy="625"/>
          </a:xfrm>
        </p:grpSpPr>
        <p:pic>
          <p:nvPicPr>
            <p:cNvPr id="21625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626" name="Picture 360" descr="antenna_radiation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20" name="Group 1"/>
          <p:cNvGrpSpPr>
            <a:grpSpLocks/>
          </p:cNvGrpSpPr>
          <p:nvPr/>
        </p:nvGrpSpPr>
        <p:grpSpPr bwMode="auto">
          <a:xfrm>
            <a:off x="5668963" y="4957763"/>
            <a:ext cx="458787" cy="620712"/>
            <a:chOff x="5955030" y="3031808"/>
            <a:chExt cx="914400" cy="1398587"/>
          </a:xfrm>
        </p:grpSpPr>
        <p:grpSp>
          <p:nvGrpSpPr>
            <p:cNvPr id="21608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21610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11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12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13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14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15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16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17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18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19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20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21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22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23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24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1609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21" name="Group 403"/>
          <p:cNvGrpSpPr>
            <a:grpSpLocks/>
          </p:cNvGrpSpPr>
          <p:nvPr/>
        </p:nvGrpSpPr>
        <p:grpSpPr bwMode="auto">
          <a:xfrm>
            <a:off x="3403600" y="5354638"/>
            <a:ext cx="527050" cy="392112"/>
            <a:chOff x="2751" y="1851"/>
            <a:chExt cx="462" cy="478"/>
          </a:xfrm>
        </p:grpSpPr>
        <p:pic>
          <p:nvPicPr>
            <p:cNvPr id="21606" name="Picture 364" descr="iphone_stylized_small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607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22" name="Group 100"/>
          <p:cNvGrpSpPr>
            <a:grpSpLocks/>
          </p:cNvGrpSpPr>
          <p:nvPr/>
        </p:nvGrpSpPr>
        <p:grpSpPr bwMode="auto">
          <a:xfrm>
            <a:off x="4094163" y="4987925"/>
            <a:ext cx="458787" cy="620713"/>
            <a:chOff x="5955030" y="3031808"/>
            <a:chExt cx="914400" cy="1398587"/>
          </a:xfrm>
        </p:grpSpPr>
        <p:grpSp>
          <p:nvGrpSpPr>
            <p:cNvPr id="21589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21591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92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93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94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95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96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97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98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99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00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01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02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03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04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05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1590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23" name="Group 356"/>
          <p:cNvGrpSpPr>
            <a:grpSpLocks/>
          </p:cNvGrpSpPr>
          <p:nvPr/>
        </p:nvGrpSpPr>
        <p:grpSpPr bwMode="auto">
          <a:xfrm>
            <a:off x="5781675" y="5791200"/>
            <a:ext cx="361950" cy="338138"/>
            <a:chOff x="313" y="1497"/>
            <a:chExt cx="1152" cy="1014"/>
          </a:xfrm>
        </p:grpSpPr>
        <p:pic>
          <p:nvPicPr>
            <p:cNvPr id="21587" name="Picture 354" descr="laptop_stylized_small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88" name="Picture 355" descr="antenna_stylized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24" name="Group 356"/>
          <p:cNvGrpSpPr>
            <a:grpSpLocks/>
          </p:cNvGrpSpPr>
          <p:nvPr/>
        </p:nvGrpSpPr>
        <p:grpSpPr bwMode="auto">
          <a:xfrm>
            <a:off x="4551363" y="5811838"/>
            <a:ext cx="376237" cy="347662"/>
            <a:chOff x="313" y="1497"/>
            <a:chExt cx="1152" cy="1014"/>
          </a:xfrm>
        </p:grpSpPr>
        <p:pic>
          <p:nvPicPr>
            <p:cNvPr id="21585" name="Picture 354" descr="laptop_stylized_small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86" name="Picture 355" descr="antenna_stylized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25" name="Group 356"/>
          <p:cNvGrpSpPr>
            <a:grpSpLocks/>
          </p:cNvGrpSpPr>
          <p:nvPr/>
        </p:nvGrpSpPr>
        <p:grpSpPr bwMode="auto">
          <a:xfrm>
            <a:off x="3830638" y="5832475"/>
            <a:ext cx="382587" cy="436563"/>
            <a:chOff x="313" y="1497"/>
            <a:chExt cx="1152" cy="1014"/>
          </a:xfrm>
        </p:grpSpPr>
        <p:pic>
          <p:nvPicPr>
            <p:cNvPr id="21583" name="Picture 354" descr="laptop_stylized_small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84" name="Picture 355" descr="antenna_stylized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26" name="Group 403"/>
          <p:cNvGrpSpPr>
            <a:grpSpLocks/>
          </p:cNvGrpSpPr>
          <p:nvPr/>
        </p:nvGrpSpPr>
        <p:grpSpPr bwMode="auto">
          <a:xfrm>
            <a:off x="3729038" y="4673600"/>
            <a:ext cx="485775" cy="403225"/>
            <a:chOff x="2751" y="1851"/>
            <a:chExt cx="462" cy="478"/>
          </a:xfrm>
        </p:grpSpPr>
        <p:pic>
          <p:nvPicPr>
            <p:cNvPr id="21581" name="Picture 364" descr="iphone_stylized_small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82" name="Picture 402" descr="antenna_radiation_stylized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27" name="Group 403"/>
          <p:cNvGrpSpPr>
            <a:grpSpLocks/>
          </p:cNvGrpSpPr>
          <p:nvPr/>
        </p:nvGrpSpPr>
        <p:grpSpPr bwMode="auto">
          <a:xfrm>
            <a:off x="6289675" y="5334000"/>
            <a:ext cx="525463" cy="392113"/>
            <a:chOff x="2751" y="1851"/>
            <a:chExt cx="462" cy="478"/>
          </a:xfrm>
        </p:grpSpPr>
        <p:pic>
          <p:nvPicPr>
            <p:cNvPr id="21579" name="Picture 364" descr="iphone_stylized_small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80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28" name="Group 356"/>
          <p:cNvGrpSpPr>
            <a:grpSpLocks/>
          </p:cNvGrpSpPr>
          <p:nvPr/>
        </p:nvGrpSpPr>
        <p:grpSpPr bwMode="auto">
          <a:xfrm>
            <a:off x="4987925" y="5191125"/>
            <a:ext cx="376238" cy="349250"/>
            <a:chOff x="313" y="1497"/>
            <a:chExt cx="1152" cy="1014"/>
          </a:xfrm>
        </p:grpSpPr>
        <p:pic>
          <p:nvPicPr>
            <p:cNvPr id="21577" name="Picture 354" descr="laptop_stylized_small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78" name="Picture 355" descr="antenna_stylized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29" name="Group 356"/>
          <p:cNvGrpSpPr>
            <a:grpSpLocks/>
          </p:cNvGrpSpPr>
          <p:nvPr/>
        </p:nvGrpSpPr>
        <p:grpSpPr bwMode="auto">
          <a:xfrm>
            <a:off x="1909763" y="4643438"/>
            <a:ext cx="282575" cy="344487"/>
            <a:chOff x="313" y="1497"/>
            <a:chExt cx="1152" cy="1014"/>
          </a:xfrm>
        </p:grpSpPr>
        <p:pic>
          <p:nvPicPr>
            <p:cNvPr id="21575" name="Picture 354" descr="laptop_stylized_small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76" name="Picture 355" descr="antenna_stylized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30" name="Group 403"/>
          <p:cNvGrpSpPr>
            <a:grpSpLocks/>
          </p:cNvGrpSpPr>
          <p:nvPr/>
        </p:nvGrpSpPr>
        <p:grpSpPr bwMode="auto">
          <a:xfrm>
            <a:off x="1616075" y="4308475"/>
            <a:ext cx="444500" cy="381000"/>
            <a:chOff x="2751" y="1851"/>
            <a:chExt cx="462" cy="478"/>
          </a:xfrm>
        </p:grpSpPr>
        <p:pic>
          <p:nvPicPr>
            <p:cNvPr id="21573" name="Picture 364" descr="iphone_stylized_small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74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31" name="Group 142"/>
          <p:cNvGrpSpPr>
            <a:grpSpLocks/>
          </p:cNvGrpSpPr>
          <p:nvPr/>
        </p:nvGrpSpPr>
        <p:grpSpPr bwMode="auto">
          <a:xfrm>
            <a:off x="1574800" y="1971675"/>
            <a:ext cx="458788" cy="619125"/>
            <a:chOff x="5955030" y="3031808"/>
            <a:chExt cx="914400" cy="1398587"/>
          </a:xfrm>
        </p:grpSpPr>
        <p:grpSp>
          <p:nvGrpSpPr>
            <p:cNvPr id="21556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21558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59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60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61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62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63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64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65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66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67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68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69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70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71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72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1557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32" name="Group 356"/>
          <p:cNvGrpSpPr>
            <a:grpSpLocks/>
          </p:cNvGrpSpPr>
          <p:nvPr/>
        </p:nvGrpSpPr>
        <p:grpSpPr bwMode="auto">
          <a:xfrm>
            <a:off x="2112963" y="2103438"/>
            <a:ext cx="465137" cy="481012"/>
            <a:chOff x="313" y="1497"/>
            <a:chExt cx="1152" cy="1014"/>
          </a:xfrm>
        </p:grpSpPr>
        <p:pic>
          <p:nvPicPr>
            <p:cNvPr id="21554" name="Picture 354" descr="laptop_stylized_small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55" name="Picture 355" descr="antenna_stylized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33" name="Group 356"/>
          <p:cNvGrpSpPr>
            <a:grpSpLocks/>
          </p:cNvGrpSpPr>
          <p:nvPr/>
        </p:nvGrpSpPr>
        <p:grpSpPr bwMode="auto">
          <a:xfrm>
            <a:off x="2005013" y="2901950"/>
            <a:ext cx="333375" cy="368300"/>
            <a:chOff x="313" y="1497"/>
            <a:chExt cx="1152" cy="1014"/>
          </a:xfrm>
        </p:grpSpPr>
        <p:pic>
          <p:nvPicPr>
            <p:cNvPr id="21552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53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34" name="Group 356"/>
          <p:cNvGrpSpPr>
            <a:grpSpLocks/>
          </p:cNvGrpSpPr>
          <p:nvPr/>
        </p:nvGrpSpPr>
        <p:grpSpPr bwMode="auto">
          <a:xfrm>
            <a:off x="1482725" y="2987675"/>
            <a:ext cx="282575" cy="344488"/>
            <a:chOff x="313" y="1497"/>
            <a:chExt cx="1152" cy="1014"/>
          </a:xfrm>
        </p:grpSpPr>
        <p:pic>
          <p:nvPicPr>
            <p:cNvPr id="21550" name="Picture 354" descr="laptop_stylized_small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51" name="Picture 355" descr="antenna_stylized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35" name="Group 403"/>
          <p:cNvGrpSpPr>
            <a:grpSpLocks/>
          </p:cNvGrpSpPr>
          <p:nvPr/>
        </p:nvGrpSpPr>
        <p:grpSpPr bwMode="auto">
          <a:xfrm>
            <a:off x="1189038" y="2651125"/>
            <a:ext cx="444500" cy="382588"/>
            <a:chOff x="2751" y="1851"/>
            <a:chExt cx="462" cy="478"/>
          </a:xfrm>
        </p:grpSpPr>
        <p:pic>
          <p:nvPicPr>
            <p:cNvPr id="21548" name="Picture 364" descr="iphone_stylized_small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49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36" name="Group 356"/>
          <p:cNvGrpSpPr>
            <a:grpSpLocks/>
          </p:cNvGrpSpPr>
          <p:nvPr/>
        </p:nvGrpSpPr>
        <p:grpSpPr bwMode="auto">
          <a:xfrm>
            <a:off x="1565275" y="1401763"/>
            <a:ext cx="446088" cy="385762"/>
            <a:chOff x="313" y="1497"/>
            <a:chExt cx="1152" cy="1014"/>
          </a:xfrm>
        </p:grpSpPr>
        <p:pic>
          <p:nvPicPr>
            <p:cNvPr id="21546" name="Picture 354" descr="laptop_stylized_small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47" name="Picture 355" descr="antenna_stylized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37" name="Group 403"/>
          <p:cNvGrpSpPr>
            <a:grpSpLocks/>
          </p:cNvGrpSpPr>
          <p:nvPr/>
        </p:nvGrpSpPr>
        <p:grpSpPr bwMode="auto">
          <a:xfrm>
            <a:off x="762000" y="2530475"/>
            <a:ext cx="446088" cy="381000"/>
            <a:chOff x="2751" y="1851"/>
            <a:chExt cx="462" cy="478"/>
          </a:xfrm>
        </p:grpSpPr>
        <p:pic>
          <p:nvPicPr>
            <p:cNvPr id="21544" name="Picture 364" descr="iphone_stylized_small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45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1538" name="Picture 16" descr="underline_base"/>
          <p:cNvPicPr>
            <a:picLocks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881063"/>
            <a:ext cx="7313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" name="Line 63"/>
          <p:cNvSpPr>
            <a:spLocks noChangeShapeType="1"/>
          </p:cNvSpPr>
          <p:nvPr/>
        </p:nvSpPr>
        <p:spPr bwMode="auto">
          <a:xfrm flipH="1" flipV="1">
            <a:off x="4867275" y="4105275"/>
            <a:ext cx="949325" cy="1293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30" name="Line 34"/>
          <p:cNvSpPr>
            <a:spLocks noChangeShapeType="1"/>
          </p:cNvSpPr>
          <p:nvPr/>
        </p:nvSpPr>
        <p:spPr bwMode="auto">
          <a:xfrm flipV="1">
            <a:off x="2197100" y="3636963"/>
            <a:ext cx="1257300" cy="809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21541" name="Group 6"/>
          <p:cNvGrpSpPr>
            <a:grpSpLocks/>
          </p:cNvGrpSpPr>
          <p:nvPr/>
        </p:nvGrpSpPr>
        <p:grpSpPr bwMode="auto">
          <a:xfrm>
            <a:off x="3038475" y="2557463"/>
            <a:ext cx="2362200" cy="1762125"/>
            <a:chOff x="3839" y="1737"/>
            <a:chExt cx="1488" cy="1110"/>
          </a:xfrm>
        </p:grpSpPr>
        <p:sp>
          <p:nvSpPr>
            <p:cNvPr id="21542" name="Freeform 7"/>
            <p:cNvSpPr>
              <a:spLocks/>
            </p:cNvSpPr>
            <p:nvPr/>
          </p:nvSpPr>
          <p:spPr bwMode="auto">
            <a:xfrm>
              <a:off x="3839" y="1737"/>
              <a:ext cx="1488" cy="1110"/>
            </a:xfrm>
            <a:custGeom>
              <a:avLst/>
              <a:gdLst>
                <a:gd name="T0" fmla="*/ 3 w 2135"/>
                <a:gd name="T1" fmla="*/ 58 h 1662"/>
                <a:gd name="T2" fmla="*/ 12 w 2135"/>
                <a:gd name="T3" fmla="*/ 7 h 1662"/>
                <a:gd name="T4" fmla="*/ 75 w 2135"/>
                <a:gd name="T5" fmla="*/ 17 h 1662"/>
                <a:gd name="T6" fmla="*/ 139 w 2135"/>
                <a:gd name="T7" fmla="*/ 9 h 1662"/>
                <a:gd name="T8" fmla="*/ 229 w 2135"/>
                <a:gd name="T9" fmla="*/ 36 h 1662"/>
                <a:gd name="T10" fmla="*/ 231 w 2135"/>
                <a:gd name="T11" fmla="*/ 102 h 1662"/>
                <a:gd name="T12" fmla="*/ 181 w 2135"/>
                <a:gd name="T13" fmla="*/ 142 h 1662"/>
                <a:gd name="T14" fmla="*/ 93 w 2135"/>
                <a:gd name="T15" fmla="*/ 134 h 1662"/>
                <a:gd name="T16" fmla="*/ 57 w 2135"/>
                <a:gd name="T17" fmla="*/ 112 h 1662"/>
                <a:gd name="T18" fmla="*/ 21 w 2135"/>
                <a:gd name="T19" fmla="*/ 95 h 1662"/>
                <a:gd name="T20" fmla="*/ 3 w 2135"/>
                <a:gd name="T21" fmla="*/ 58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8" name="Text Box 8"/>
            <p:cNvSpPr txBox="1">
              <a:spLocks noChangeArrowheads="1"/>
            </p:cNvSpPr>
            <p:nvPr/>
          </p:nvSpPr>
          <p:spPr bwMode="auto">
            <a:xfrm>
              <a:off x="4146" y="2030"/>
              <a:ext cx="96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network </a:t>
              </a:r>
            </a:p>
            <a:p>
              <a:pPr algn="ctr" eaLnBrk="1" hangingPunct="1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infrastructure</a:t>
              </a:r>
            </a:p>
          </p:txBody>
        </p:sp>
      </p:grpSp>
      <p:sp>
        <p:nvSpPr>
          <p:cNvPr id="1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4</a:t>
            </a:fld>
            <a:endParaRPr lang="en-US" sz="1200" dirty="0">
              <a:latin typeface="Tahoma" charset="0"/>
            </a:endParaRPr>
          </a:p>
        </p:txBody>
      </p:sp>
      <p:sp>
        <p:nvSpPr>
          <p:cNvPr id="12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25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Line 96"/>
          <p:cNvSpPr>
            <a:spLocks noChangeShapeType="1"/>
          </p:cNvSpPr>
          <p:nvPr/>
        </p:nvSpPr>
        <p:spPr bwMode="auto">
          <a:xfrm flipV="1">
            <a:off x="2012950" y="2292350"/>
            <a:ext cx="1695450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68" name="Line 97"/>
          <p:cNvSpPr>
            <a:spLocks noChangeShapeType="1"/>
          </p:cNvSpPr>
          <p:nvPr/>
        </p:nvSpPr>
        <p:spPr bwMode="auto">
          <a:xfrm flipV="1">
            <a:off x="2574925" y="2284413"/>
            <a:ext cx="11096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69" name="Line 98"/>
          <p:cNvSpPr>
            <a:spLocks noChangeShapeType="1"/>
          </p:cNvSpPr>
          <p:nvPr/>
        </p:nvSpPr>
        <p:spPr bwMode="auto">
          <a:xfrm>
            <a:off x="2082800" y="1911350"/>
            <a:ext cx="1624013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93193" name="Group 99"/>
          <p:cNvGrpSpPr>
            <a:grpSpLocks/>
          </p:cNvGrpSpPr>
          <p:nvPr/>
        </p:nvGrpSpPr>
        <p:grpSpPr bwMode="auto">
          <a:xfrm>
            <a:off x="3676650" y="1998663"/>
            <a:ext cx="550863" cy="411162"/>
            <a:chOff x="611" y="3693"/>
            <a:chExt cx="449" cy="287"/>
          </a:xfrm>
        </p:grpSpPr>
        <p:sp>
          <p:nvSpPr>
            <p:cNvPr id="41084" name="Rectangle 100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93308" name="Group 101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3314" name="Freeform 102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315" name="Freeform 103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93309" name="Freeform 104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310" name="Freeform 105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311" name="Freeform 106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312" name="Freeform 107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313" name="Freeform 108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93194" name="Group 109"/>
          <p:cNvGrpSpPr>
            <a:grpSpLocks/>
          </p:cNvGrpSpPr>
          <p:nvPr/>
        </p:nvGrpSpPr>
        <p:grpSpPr bwMode="auto">
          <a:xfrm>
            <a:off x="4676775" y="1630363"/>
            <a:ext cx="550863" cy="1001712"/>
            <a:chOff x="611" y="3693"/>
            <a:chExt cx="449" cy="287"/>
          </a:xfrm>
        </p:grpSpPr>
        <p:sp>
          <p:nvSpPr>
            <p:cNvPr id="41075" name="Rectangle 110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93299" name="Group 111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3305" name="Freeform 112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306" name="Freeform 113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93300" name="Freeform 114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301" name="Freeform 115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302" name="Freeform 116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303" name="Freeform 117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304" name="Freeform 118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0972" name="Line 119"/>
          <p:cNvSpPr>
            <a:spLocks noChangeShapeType="1"/>
          </p:cNvSpPr>
          <p:nvPr/>
        </p:nvSpPr>
        <p:spPr bwMode="auto">
          <a:xfrm flipV="1">
            <a:off x="4203700" y="2230438"/>
            <a:ext cx="447675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73" name="Text Box 120"/>
          <p:cNvSpPr txBox="1">
            <a:spLocks noChangeArrowheads="1"/>
          </p:cNvSpPr>
          <p:nvPr/>
        </p:nvSpPr>
        <p:spPr bwMode="auto">
          <a:xfrm>
            <a:off x="3529013" y="2430463"/>
            <a:ext cx="1135062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1700"/>
              </a:lnSpc>
              <a:defRPr/>
            </a:pPr>
            <a:r>
              <a:rPr lang="en-US" dirty="0" smtClean="0">
                <a:latin typeface="Arial" charset="0"/>
                <a:cs typeface="Arial" charset="0"/>
              </a:rPr>
              <a:t>radio</a:t>
            </a:r>
          </a:p>
          <a:p>
            <a:pPr eaLnBrk="1" hangingPunct="1">
              <a:lnSpc>
                <a:spcPts val="1700"/>
              </a:lnSpc>
              <a:defRPr/>
            </a:pPr>
            <a:r>
              <a:rPr lang="en-US" dirty="0" smtClean="0">
                <a:latin typeface="Arial" charset="0"/>
                <a:cs typeface="Arial" charset="0"/>
              </a:rPr>
              <a:t>network </a:t>
            </a:r>
          </a:p>
          <a:p>
            <a:pPr eaLnBrk="1" hangingPunct="1">
              <a:lnSpc>
                <a:spcPts val="1700"/>
              </a:lnSpc>
              <a:defRPr/>
            </a:pPr>
            <a:r>
              <a:rPr lang="en-US" dirty="0" smtClean="0">
                <a:latin typeface="Arial" charset="0"/>
                <a:cs typeface="Arial" charset="0"/>
              </a:rPr>
              <a:t>controller</a:t>
            </a:r>
          </a:p>
        </p:txBody>
      </p:sp>
      <p:sp>
        <p:nvSpPr>
          <p:cNvPr id="40974" name="Text Box 121"/>
          <p:cNvSpPr txBox="1">
            <a:spLocks noChangeArrowheads="1"/>
          </p:cNvSpPr>
          <p:nvPr/>
        </p:nvSpPr>
        <p:spPr bwMode="auto">
          <a:xfrm>
            <a:off x="4613275" y="1335088"/>
            <a:ext cx="692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MSC</a:t>
            </a:r>
          </a:p>
        </p:txBody>
      </p:sp>
      <p:pic>
        <p:nvPicPr>
          <p:cNvPr id="93198" name="Picture 122" descr="imgyjavg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728788"/>
            <a:ext cx="252413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3199" name="Group 123"/>
          <p:cNvGrpSpPr>
            <a:grpSpLocks/>
          </p:cNvGrpSpPr>
          <p:nvPr/>
        </p:nvGrpSpPr>
        <p:grpSpPr bwMode="auto">
          <a:xfrm>
            <a:off x="223838" y="2135188"/>
            <a:ext cx="831850" cy="180975"/>
            <a:chOff x="3072" y="739"/>
            <a:chExt cx="652" cy="146"/>
          </a:xfrm>
        </p:grpSpPr>
        <p:pic>
          <p:nvPicPr>
            <p:cNvPr id="93295" name="Picture 124" descr="lgv_fqmg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73" name="Line 125"/>
            <p:cNvSpPr>
              <a:spLocks noChangeShapeType="1"/>
            </p:cNvSpPr>
            <p:nvPr/>
          </p:nvSpPr>
          <p:spPr bwMode="auto">
            <a:xfrm flipH="1">
              <a:off x="3104" y="784"/>
              <a:ext cx="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1074" name="Line 126"/>
            <p:cNvSpPr>
              <a:spLocks noChangeShapeType="1"/>
            </p:cNvSpPr>
            <p:nvPr/>
          </p:nvSpPr>
          <p:spPr bwMode="auto">
            <a:xfrm flipH="1">
              <a:off x="3072" y="759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40977" name="Oval 127"/>
          <p:cNvSpPr>
            <a:spLocks noChangeArrowheads="1"/>
          </p:cNvSpPr>
          <p:nvPr/>
        </p:nvSpPr>
        <p:spPr bwMode="auto">
          <a:xfrm>
            <a:off x="1184275" y="1406525"/>
            <a:ext cx="3170238" cy="1473200"/>
          </a:xfrm>
          <a:prstGeom prst="ellips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93201" name="Picture 128" descr="imgyjavg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" y="2468563"/>
            <a:ext cx="252413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3202" name="Group 130"/>
          <p:cNvGrpSpPr>
            <a:grpSpLocks/>
          </p:cNvGrpSpPr>
          <p:nvPr/>
        </p:nvGrpSpPr>
        <p:grpSpPr bwMode="auto">
          <a:xfrm>
            <a:off x="4660900" y="3173413"/>
            <a:ext cx="582613" cy="641350"/>
            <a:chOff x="3028" y="1864"/>
            <a:chExt cx="347" cy="631"/>
          </a:xfrm>
        </p:grpSpPr>
        <p:sp>
          <p:nvSpPr>
            <p:cNvPr id="41066" name="Rectangle 131"/>
            <p:cNvSpPr>
              <a:spLocks noChangeArrowheads="1"/>
            </p:cNvSpPr>
            <p:nvPr/>
          </p:nvSpPr>
          <p:spPr bwMode="auto">
            <a:xfrm>
              <a:off x="3047" y="2042"/>
              <a:ext cx="260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3290" name="Freeform 132"/>
            <p:cNvSpPr>
              <a:spLocks/>
            </p:cNvSpPr>
            <p:nvPr/>
          </p:nvSpPr>
          <p:spPr bwMode="auto">
            <a:xfrm>
              <a:off x="3309" y="1888"/>
              <a:ext cx="48" cy="163"/>
            </a:xfrm>
            <a:custGeom>
              <a:avLst/>
              <a:gdLst>
                <a:gd name="T0" fmla="*/ 8 w 62"/>
                <a:gd name="T1" fmla="*/ 0 h 74"/>
                <a:gd name="T2" fmla="*/ 13 w 62"/>
                <a:gd name="T3" fmla="*/ 6540 h 74"/>
                <a:gd name="T4" fmla="*/ 0 w 62"/>
                <a:gd name="T5" fmla="*/ 8452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91" name="Freeform 133"/>
            <p:cNvSpPr>
              <a:spLocks/>
            </p:cNvSpPr>
            <p:nvPr/>
          </p:nvSpPr>
          <p:spPr bwMode="auto">
            <a:xfrm>
              <a:off x="3307" y="2020"/>
              <a:ext cx="49" cy="475"/>
            </a:xfrm>
            <a:custGeom>
              <a:avLst/>
              <a:gdLst>
                <a:gd name="T0" fmla="*/ 2 w 63"/>
                <a:gd name="T1" fmla="*/ 1431 h 225"/>
                <a:gd name="T2" fmla="*/ 0 w 63"/>
                <a:gd name="T3" fmla="*/ 19918 h 225"/>
                <a:gd name="T4" fmla="*/ 14 w 63"/>
                <a:gd name="T5" fmla="*/ 17858 h 225"/>
                <a:gd name="T6" fmla="*/ 14 w 63"/>
                <a:gd name="T7" fmla="*/ 0 h 225"/>
                <a:gd name="T8" fmla="*/ 2 w 63"/>
                <a:gd name="T9" fmla="*/ 1431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92" name="Freeform 134"/>
            <p:cNvSpPr>
              <a:spLocks/>
            </p:cNvSpPr>
            <p:nvPr/>
          </p:nvSpPr>
          <p:spPr bwMode="auto">
            <a:xfrm>
              <a:off x="3339" y="1864"/>
              <a:ext cx="36" cy="171"/>
            </a:xfrm>
            <a:custGeom>
              <a:avLst/>
              <a:gdLst>
                <a:gd name="T0" fmla="*/ 2 w 47"/>
                <a:gd name="T1" fmla="*/ 0 h 78"/>
                <a:gd name="T2" fmla="*/ 9 w 47"/>
                <a:gd name="T3" fmla="*/ 8662 h 78"/>
                <a:gd name="T4" fmla="*/ 3 w 47"/>
                <a:gd name="T5" fmla="*/ 8565 h 78"/>
                <a:gd name="T6" fmla="*/ 0 w 47"/>
                <a:gd name="T7" fmla="*/ 3907 h 78"/>
                <a:gd name="T8" fmla="*/ 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93" name="Freeform 135"/>
            <p:cNvSpPr>
              <a:spLocks/>
            </p:cNvSpPr>
            <p:nvPr/>
          </p:nvSpPr>
          <p:spPr bwMode="auto">
            <a:xfrm>
              <a:off x="3319" y="1941"/>
              <a:ext cx="34" cy="112"/>
            </a:xfrm>
            <a:custGeom>
              <a:avLst/>
              <a:gdLst>
                <a:gd name="T0" fmla="*/ 5 w 44"/>
                <a:gd name="T1" fmla="*/ 0 h 51"/>
                <a:gd name="T2" fmla="*/ 0 w 44"/>
                <a:gd name="T3" fmla="*/ 5721 h 51"/>
                <a:gd name="T4" fmla="*/ 9 w 44"/>
                <a:gd name="T5" fmla="*/ 5053 h 51"/>
                <a:gd name="T6" fmla="*/ 5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94" name="Freeform 136"/>
            <p:cNvSpPr>
              <a:spLocks/>
            </p:cNvSpPr>
            <p:nvPr/>
          </p:nvSpPr>
          <p:spPr bwMode="auto">
            <a:xfrm>
              <a:off x="3028" y="1868"/>
              <a:ext cx="322" cy="209"/>
            </a:xfrm>
            <a:custGeom>
              <a:avLst/>
              <a:gdLst>
                <a:gd name="T0" fmla="*/ 0 w 417"/>
                <a:gd name="T1" fmla="*/ 10773 h 95"/>
                <a:gd name="T2" fmla="*/ 14 w 417"/>
                <a:gd name="T3" fmla="*/ 97 h 95"/>
                <a:gd name="T4" fmla="*/ 88 w 417"/>
                <a:gd name="T5" fmla="*/ 0 h 95"/>
                <a:gd name="T6" fmla="*/ 79 w 417"/>
                <a:gd name="T7" fmla="*/ 10773 h 95"/>
                <a:gd name="T8" fmla="*/ 0 w 417"/>
                <a:gd name="T9" fmla="*/ 10773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0980" name="Text Box 137"/>
          <p:cNvSpPr txBox="1">
            <a:spLocks noChangeArrowheads="1"/>
          </p:cNvSpPr>
          <p:nvPr/>
        </p:nvSpPr>
        <p:spPr bwMode="auto">
          <a:xfrm>
            <a:off x="4591050" y="3817938"/>
            <a:ext cx="831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SGSN</a:t>
            </a:r>
          </a:p>
        </p:txBody>
      </p:sp>
      <p:sp>
        <p:nvSpPr>
          <p:cNvPr id="40981" name="Line 138"/>
          <p:cNvSpPr>
            <a:spLocks noChangeShapeType="1"/>
          </p:cNvSpPr>
          <p:nvPr/>
        </p:nvSpPr>
        <p:spPr bwMode="auto">
          <a:xfrm>
            <a:off x="5313363" y="3605213"/>
            <a:ext cx="685800" cy="249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83" name="Line 153"/>
          <p:cNvSpPr>
            <a:spLocks noChangeShapeType="1"/>
          </p:cNvSpPr>
          <p:nvPr/>
        </p:nvSpPr>
        <p:spPr bwMode="auto">
          <a:xfrm>
            <a:off x="4187825" y="2241550"/>
            <a:ext cx="295275" cy="138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84" name="Line 154"/>
          <p:cNvSpPr>
            <a:spLocks noChangeShapeType="1"/>
          </p:cNvSpPr>
          <p:nvPr/>
        </p:nvSpPr>
        <p:spPr bwMode="auto">
          <a:xfrm>
            <a:off x="4483100" y="3627438"/>
            <a:ext cx="222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3208" name="Freeform 156"/>
          <p:cNvSpPr>
            <a:spLocks/>
          </p:cNvSpPr>
          <p:nvPr/>
        </p:nvSpPr>
        <p:spPr bwMode="auto">
          <a:xfrm>
            <a:off x="7177088" y="1381125"/>
            <a:ext cx="1235075" cy="1681163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0986" name="Text Box 157"/>
          <p:cNvSpPr txBox="1">
            <a:spLocks noChangeArrowheads="1"/>
          </p:cNvSpPr>
          <p:nvPr/>
        </p:nvSpPr>
        <p:spPr bwMode="auto">
          <a:xfrm>
            <a:off x="7285038" y="1724025"/>
            <a:ext cx="1106487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Public </a:t>
            </a:r>
          </a:p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telephone</a:t>
            </a:r>
          </a:p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network</a:t>
            </a:r>
          </a:p>
        </p:txBody>
      </p:sp>
      <p:sp>
        <p:nvSpPr>
          <p:cNvPr id="40987" name="Line 158"/>
          <p:cNvSpPr>
            <a:spLocks noChangeShapeType="1"/>
          </p:cNvSpPr>
          <p:nvPr/>
        </p:nvSpPr>
        <p:spPr bwMode="auto">
          <a:xfrm>
            <a:off x="5151438" y="2255838"/>
            <a:ext cx="1284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93211" name="Group 159"/>
          <p:cNvGrpSpPr>
            <a:grpSpLocks/>
          </p:cNvGrpSpPr>
          <p:nvPr/>
        </p:nvGrpSpPr>
        <p:grpSpPr bwMode="auto">
          <a:xfrm>
            <a:off x="6411913" y="1590675"/>
            <a:ext cx="550862" cy="1001713"/>
            <a:chOff x="611" y="3693"/>
            <a:chExt cx="449" cy="287"/>
          </a:xfrm>
        </p:grpSpPr>
        <p:sp>
          <p:nvSpPr>
            <p:cNvPr id="41044" name="Rectangle 160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93268" name="Group 161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3274" name="Freeform 162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275" name="Freeform 163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93269" name="Freeform 164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70" name="Freeform 165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71" name="Freeform 166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72" name="Freeform 167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73" name="Freeform 168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0989" name="Text Box 169"/>
          <p:cNvSpPr txBox="1">
            <a:spLocks noChangeArrowheads="1"/>
          </p:cNvSpPr>
          <p:nvPr/>
        </p:nvSpPr>
        <p:spPr bwMode="auto">
          <a:xfrm>
            <a:off x="6359525" y="2573338"/>
            <a:ext cx="108585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latin typeface="Arial" charset="0"/>
                <a:cs typeface="Arial" charset="0"/>
              </a:rPr>
              <a:t>Gateway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latin typeface="Arial" charset="0"/>
                <a:cs typeface="Arial" charset="0"/>
              </a:rPr>
              <a:t>MSC</a:t>
            </a:r>
          </a:p>
        </p:txBody>
      </p:sp>
      <p:sp>
        <p:nvSpPr>
          <p:cNvPr id="40990" name="Text Box 170"/>
          <p:cNvSpPr txBox="1">
            <a:spLocks noChangeArrowheads="1"/>
          </p:cNvSpPr>
          <p:nvPr/>
        </p:nvSpPr>
        <p:spPr bwMode="auto">
          <a:xfrm>
            <a:off x="6481763" y="159385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G</a:t>
            </a:r>
          </a:p>
        </p:txBody>
      </p:sp>
      <p:sp>
        <p:nvSpPr>
          <p:cNvPr id="40991" name="Line 171"/>
          <p:cNvSpPr>
            <a:spLocks noChangeShapeType="1"/>
          </p:cNvSpPr>
          <p:nvPr/>
        </p:nvSpPr>
        <p:spPr bwMode="auto">
          <a:xfrm flipH="1">
            <a:off x="6200775" y="2325688"/>
            <a:ext cx="236538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92" name="Line 172"/>
          <p:cNvSpPr>
            <a:spLocks noChangeShapeType="1"/>
          </p:cNvSpPr>
          <p:nvPr/>
        </p:nvSpPr>
        <p:spPr bwMode="auto">
          <a:xfrm flipH="1" flipV="1">
            <a:off x="6211888" y="2043113"/>
            <a:ext cx="225425" cy="90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93" name="Line 173"/>
          <p:cNvSpPr>
            <a:spLocks noChangeShapeType="1"/>
          </p:cNvSpPr>
          <p:nvPr/>
        </p:nvSpPr>
        <p:spPr bwMode="auto">
          <a:xfrm flipH="1">
            <a:off x="5834063" y="2500313"/>
            <a:ext cx="327025" cy="203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94" name="Line 174"/>
          <p:cNvSpPr>
            <a:spLocks noChangeShapeType="1"/>
          </p:cNvSpPr>
          <p:nvPr/>
        </p:nvSpPr>
        <p:spPr bwMode="auto">
          <a:xfrm flipH="1" flipV="1">
            <a:off x="5929313" y="1952625"/>
            <a:ext cx="236537" cy="793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95" name="Line 175"/>
          <p:cNvSpPr>
            <a:spLocks noChangeShapeType="1"/>
          </p:cNvSpPr>
          <p:nvPr/>
        </p:nvSpPr>
        <p:spPr bwMode="auto">
          <a:xfrm>
            <a:off x="4945063" y="2641600"/>
            <a:ext cx="0" cy="496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0996" name="Line 176"/>
          <p:cNvSpPr>
            <a:spLocks noChangeShapeType="1"/>
          </p:cNvSpPr>
          <p:nvPr/>
        </p:nvSpPr>
        <p:spPr bwMode="auto">
          <a:xfrm>
            <a:off x="6942138" y="222408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3220" name="Freeform 222"/>
          <p:cNvSpPr>
            <a:spLocks/>
          </p:cNvSpPr>
          <p:nvPr/>
        </p:nvSpPr>
        <p:spPr bwMode="auto">
          <a:xfrm>
            <a:off x="7286625" y="3284538"/>
            <a:ext cx="1235075" cy="1681162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0998" name="Text Box 223"/>
          <p:cNvSpPr txBox="1">
            <a:spLocks noChangeArrowheads="1"/>
          </p:cNvSpPr>
          <p:nvPr/>
        </p:nvSpPr>
        <p:spPr bwMode="auto">
          <a:xfrm>
            <a:off x="7394575" y="3627438"/>
            <a:ext cx="8826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Public </a:t>
            </a:r>
          </a:p>
          <a:p>
            <a:pPr eaLnBrk="1" hangingPunct="1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Internet</a:t>
            </a:r>
          </a:p>
        </p:txBody>
      </p:sp>
      <p:grpSp>
        <p:nvGrpSpPr>
          <p:cNvPr id="93222" name="Group 224"/>
          <p:cNvGrpSpPr>
            <a:grpSpLocks/>
          </p:cNvGrpSpPr>
          <p:nvPr/>
        </p:nvGrpSpPr>
        <p:grpSpPr bwMode="auto">
          <a:xfrm>
            <a:off x="6521450" y="3494088"/>
            <a:ext cx="550863" cy="1001712"/>
            <a:chOff x="611" y="3693"/>
            <a:chExt cx="449" cy="287"/>
          </a:xfrm>
        </p:grpSpPr>
        <p:sp>
          <p:nvSpPr>
            <p:cNvPr id="41035" name="Rectangle 225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93259" name="Group 226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3265" name="Freeform 227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93266" name="Freeform 228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93260" name="Freeform 229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61" name="Freeform 230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62" name="Freeform 231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63" name="Freeform 232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64" name="Freeform 233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1000" name="Text Box 234"/>
          <p:cNvSpPr txBox="1">
            <a:spLocks noChangeArrowheads="1"/>
          </p:cNvSpPr>
          <p:nvPr/>
        </p:nvSpPr>
        <p:spPr bwMode="auto">
          <a:xfrm>
            <a:off x="6469063" y="4476750"/>
            <a:ext cx="8572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en-US" dirty="0" smtClean="0">
                <a:latin typeface="Arial" charset="0"/>
                <a:cs typeface="Arial" charset="0"/>
              </a:rPr>
              <a:t>GGSN</a:t>
            </a:r>
          </a:p>
        </p:txBody>
      </p:sp>
      <p:sp>
        <p:nvSpPr>
          <p:cNvPr id="41001" name="Text Box 235"/>
          <p:cNvSpPr txBox="1">
            <a:spLocks noChangeArrowheads="1"/>
          </p:cNvSpPr>
          <p:nvPr/>
        </p:nvSpPr>
        <p:spPr bwMode="auto">
          <a:xfrm>
            <a:off x="6591300" y="3497263"/>
            <a:ext cx="361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Arial" charset="0"/>
              </a:rPr>
              <a:t>G</a:t>
            </a:r>
          </a:p>
        </p:txBody>
      </p:sp>
      <p:sp>
        <p:nvSpPr>
          <p:cNvPr id="41002" name="Line 236"/>
          <p:cNvSpPr>
            <a:spLocks noChangeShapeType="1"/>
          </p:cNvSpPr>
          <p:nvPr/>
        </p:nvSpPr>
        <p:spPr bwMode="auto">
          <a:xfrm flipH="1">
            <a:off x="6310313" y="4229100"/>
            <a:ext cx="236537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003" name="Line 237"/>
          <p:cNvSpPr>
            <a:spLocks noChangeShapeType="1"/>
          </p:cNvSpPr>
          <p:nvPr/>
        </p:nvSpPr>
        <p:spPr bwMode="auto">
          <a:xfrm flipH="1" flipV="1">
            <a:off x="6321425" y="3946525"/>
            <a:ext cx="225425" cy="90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004" name="Line 238"/>
          <p:cNvSpPr>
            <a:spLocks noChangeShapeType="1"/>
          </p:cNvSpPr>
          <p:nvPr/>
        </p:nvSpPr>
        <p:spPr bwMode="auto">
          <a:xfrm flipH="1">
            <a:off x="5943600" y="4403725"/>
            <a:ext cx="327025" cy="203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005" name="Line 239"/>
          <p:cNvSpPr>
            <a:spLocks noChangeShapeType="1"/>
          </p:cNvSpPr>
          <p:nvPr/>
        </p:nvSpPr>
        <p:spPr bwMode="auto">
          <a:xfrm flipH="1" flipV="1">
            <a:off x="6038850" y="3856038"/>
            <a:ext cx="236538" cy="793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1006" name="Line 240"/>
          <p:cNvSpPr>
            <a:spLocks noChangeShapeType="1"/>
          </p:cNvSpPr>
          <p:nvPr/>
        </p:nvSpPr>
        <p:spPr bwMode="auto">
          <a:xfrm>
            <a:off x="7051675" y="41275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cxnSp>
        <p:nvCxnSpPr>
          <p:cNvPr id="257" name="Straight Connector 256"/>
          <p:cNvCxnSpPr/>
          <p:nvPr/>
        </p:nvCxnSpPr>
        <p:spPr>
          <a:xfrm>
            <a:off x="4329113" y="5365750"/>
            <a:ext cx="0" cy="4953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/>
          <p:cNvCxnSpPr/>
          <p:nvPr/>
        </p:nvCxnSpPr>
        <p:spPr>
          <a:xfrm flipV="1">
            <a:off x="1495425" y="5624513"/>
            <a:ext cx="2811463" cy="0"/>
          </a:xfrm>
          <a:prstGeom prst="line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233" name="TextBox 258"/>
          <p:cNvSpPr txBox="1">
            <a:spLocks noChangeArrowheads="1"/>
          </p:cNvSpPr>
          <p:nvPr/>
        </p:nvSpPr>
        <p:spPr bwMode="auto">
          <a:xfrm>
            <a:off x="1906588" y="5308600"/>
            <a:ext cx="2111375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>
                <a:latin typeface="Arial" charset="0"/>
                <a:cs typeface="Arial" charset="0"/>
              </a:rPr>
              <a:t>radio access network</a:t>
            </a:r>
          </a:p>
          <a:p>
            <a:pPr algn="ctr"/>
            <a:r>
              <a:rPr lang="en-US" sz="1200" dirty="0">
                <a:latin typeface="Arial" charset="0"/>
                <a:cs typeface="Arial" charset="0"/>
              </a:rPr>
              <a:t>Universal Terrestrial Radio </a:t>
            </a:r>
          </a:p>
          <a:p>
            <a:pPr algn="ctr"/>
            <a:r>
              <a:rPr lang="en-US" sz="1200" dirty="0">
                <a:latin typeface="Arial" charset="0"/>
                <a:cs typeface="Arial" charset="0"/>
              </a:rPr>
              <a:t>Access Network (UTRAN)</a:t>
            </a:r>
          </a:p>
        </p:txBody>
      </p:sp>
      <p:cxnSp>
        <p:nvCxnSpPr>
          <p:cNvPr id="260" name="Straight Connector 259"/>
          <p:cNvCxnSpPr/>
          <p:nvPr/>
        </p:nvCxnSpPr>
        <p:spPr>
          <a:xfrm flipH="1">
            <a:off x="1512888" y="4970463"/>
            <a:ext cx="6350" cy="919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/>
          <p:cNvCxnSpPr/>
          <p:nvPr/>
        </p:nvCxnSpPr>
        <p:spPr>
          <a:xfrm flipV="1">
            <a:off x="4346575" y="5613400"/>
            <a:ext cx="2533650" cy="6350"/>
          </a:xfrm>
          <a:prstGeom prst="line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236" name="TextBox 261"/>
          <p:cNvSpPr txBox="1">
            <a:spLocks noChangeArrowheads="1"/>
          </p:cNvSpPr>
          <p:nvPr/>
        </p:nvSpPr>
        <p:spPr bwMode="auto">
          <a:xfrm>
            <a:off x="4456113" y="5280025"/>
            <a:ext cx="2282825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>
                <a:latin typeface="Arial" charset="0"/>
                <a:cs typeface="Arial" charset="0"/>
              </a:rPr>
              <a:t>core network</a:t>
            </a:r>
          </a:p>
          <a:p>
            <a:pPr algn="ctr"/>
            <a:r>
              <a:rPr lang="en-US" sz="1200" dirty="0">
                <a:latin typeface="Arial" charset="0"/>
                <a:cs typeface="Arial" charset="0"/>
              </a:rPr>
              <a:t>General Packet Radio Service </a:t>
            </a:r>
          </a:p>
          <a:p>
            <a:pPr algn="ctr"/>
            <a:r>
              <a:rPr lang="en-US" sz="1200" dirty="0">
                <a:latin typeface="Arial" charset="0"/>
                <a:cs typeface="Arial" charset="0"/>
              </a:rPr>
              <a:t> (GPRS) Core Network</a:t>
            </a:r>
          </a:p>
        </p:txBody>
      </p:sp>
      <p:cxnSp>
        <p:nvCxnSpPr>
          <p:cNvPr id="263" name="Straight Connector 262"/>
          <p:cNvCxnSpPr/>
          <p:nvPr/>
        </p:nvCxnSpPr>
        <p:spPr>
          <a:xfrm>
            <a:off x="6908800" y="5348288"/>
            <a:ext cx="0" cy="4968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Arrow Connector 263"/>
          <p:cNvCxnSpPr/>
          <p:nvPr/>
        </p:nvCxnSpPr>
        <p:spPr>
          <a:xfrm flipH="1">
            <a:off x="6937375" y="5613400"/>
            <a:ext cx="428625" cy="0"/>
          </a:xfrm>
          <a:prstGeom prst="straightConnector1">
            <a:avLst/>
          </a:prstGeom>
          <a:ln w="15875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239" name="TextBox 264"/>
          <p:cNvSpPr txBox="1">
            <a:spLocks noChangeArrowheads="1"/>
          </p:cNvSpPr>
          <p:nvPr/>
        </p:nvSpPr>
        <p:spPr bwMode="auto">
          <a:xfrm>
            <a:off x="7216775" y="5297488"/>
            <a:ext cx="882650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>
                <a:latin typeface="Arial" charset="0"/>
                <a:cs typeface="Arial" charset="0"/>
              </a:rPr>
              <a:t>public</a:t>
            </a:r>
          </a:p>
          <a:p>
            <a:pPr algn="ctr"/>
            <a:r>
              <a:rPr lang="en-US" sz="1600" dirty="0">
                <a:latin typeface="Arial" charset="0"/>
                <a:cs typeface="Arial" charset="0"/>
              </a:rPr>
              <a:t>Internet</a:t>
            </a:r>
            <a:endParaRPr lang="en-US" sz="1200" dirty="0">
              <a:latin typeface="Arial" charset="0"/>
              <a:cs typeface="Arial" charset="0"/>
            </a:endParaRPr>
          </a:p>
        </p:txBody>
      </p:sp>
      <p:cxnSp>
        <p:nvCxnSpPr>
          <p:cNvPr id="266" name="Straight Connector 265"/>
          <p:cNvCxnSpPr/>
          <p:nvPr/>
        </p:nvCxnSpPr>
        <p:spPr>
          <a:xfrm flipH="1">
            <a:off x="3502025" y="4949825"/>
            <a:ext cx="7938" cy="3111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/>
          <p:cNvCxnSpPr/>
          <p:nvPr/>
        </p:nvCxnSpPr>
        <p:spPr>
          <a:xfrm flipV="1">
            <a:off x="1511300" y="5148263"/>
            <a:ext cx="1982788" cy="3175"/>
          </a:xfrm>
          <a:prstGeom prst="line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242" name="TextBox 267"/>
          <p:cNvSpPr txBox="1">
            <a:spLocks noChangeArrowheads="1"/>
          </p:cNvSpPr>
          <p:nvPr/>
        </p:nvSpPr>
        <p:spPr bwMode="auto">
          <a:xfrm>
            <a:off x="1754188" y="4913313"/>
            <a:ext cx="1484312" cy="450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sz="1600" dirty="0">
                <a:latin typeface="Arial" charset="0"/>
                <a:cs typeface="Arial" charset="0"/>
              </a:rPr>
              <a:t>radio interface</a:t>
            </a:r>
          </a:p>
          <a:p>
            <a:pPr algn="ctr">
              <a:lnSpc>
                <a:spcPts val="1400"/>
              </a:lnSpc>
            </a:pPr>
            <a:r>
              <a:rPr lang="en-US" sz="1200" dirty="0">
                <a:latin typeface="Arial" charset="0"/>
                <a:cs typeface="Arial" charset="0"/>
              </a:rPr>
              <a:t>(WCDMA, HSPA</a:t>
            </a:r>
            <a:r>
              <a:rPr lang="en-US" sz="1600" dirty="0">
                <a:latin typeface="Arial" charset="0"/>
                <a:cs typeface="Arial" charset="0"/>
              </a:rPr>
              <a:t>)</a:t>
            </a:r>
            <a:endParaRPr lang="en-US" sz="1200" dirty="0">
              <a:latin typeface="Arial" charset="0"/>
              <a:cs typeface="Arial" charset="0"/>
            </a:endParaRPr>
          </a:p>
        </p:txBody>
      </p:sp>
      <p:sp>
        <p:nvSpPr>
          <p:cNvPr id="41020" name="Rectangle 2"/>
          <p:cNvSpPr>
            <a:spLocks noChangeArrowheads="1"/>
          </p:cNvSpPr>
          <p:nvPr/>
        </p:nvSpPr>
        <p:spPr bwMode="auto">
          <a:xfrm>
            <a:off x="331788" y="230188"/>
            <a:ext cx="810577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0099"/>
                </a:solidFill>
                <a:latin typeface="Gill Sans MT" charset="0"/>
                <a:cs typeface="Arial" charset="0"/>
              </a:rPr>
              <a:t>3G (voice+data) network architecture</a:t>
            </a:r>
          </a:p>
        </p:txBody>
      </p:sp>
      <p:pic>
        <p:nvPicPr>
          <p:cNvPr id="93244" name="Picture 6" descr="underline_ba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3" y="774700"/>
            <a:ext cx="8228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40</a:t>
            </a:fld>
            <a:endParaRPr lang="en-US" sz="1200" dirty="0">
              <a:latin typeface="Tahoma" charset="0"/>
            </a:endParaRPr>
          </a:p>
        </p:txBody>
      </p:sp>
      <p:sp>
        <p:nvSpPr>
          <p:cNvPr id="22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225" name="Group 347"/>
          <p:cNvGrpSpPr>
            <a:grpSpLocks/>
          </p:cNvGrpSpPr>
          <p:nvPr/>
        </p:nvGrpSpPr>
        <p:grpSpPr bwMode="auto">
          <a:xfrm>
            <a:off x="4683633" y="3432720"/>
            <a:ext cx="635069" cy="337319"/>
            <a:chOff x="1871277" y="1576300"/>
            <a:chExt cx="1128371" cy="437861"/>
          </a:xfrm>
        </p:grpSpPr>
        <p:sp>
          <p:nvSpPr>
            <p:cNvPr id="226" name="Oval 225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27" name="Rectangle 226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28" name="Oval 227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29" name="Freeform 228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30" name="Freeform 229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31" name="Freeform 230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32" name="Freeform 231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233" name="Straight Connector 232"/>
            <p:cNvCxnSpPr>
              <a:endCxn id="228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5" name="Group 347"/>
          <p:cNvGrpSpPr>
            <a:grpSpLocks/>
          </p:cNvGrpSpPr>
          <p:nvPr/>
        </p:nvGrpSpPr>
        <p:grpSpPr bwMode="auto">
          <a:xfrm>
            <a:off x="6443551" y="3942281"/>
            <a:ext cx="635069" cy="337319"/>
            <a:chOff x="1871277" y="1576300"/>
            <a:chExt cx="1128371" cy="437861"/>
          </a:xfrm>
        </p:grpSpPr>
        <p:sp>
          <p:nvSpPr>
            <p:cNvPr id="236" name="Oval 235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37" name="Rectangle 236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38" name="Oval 237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39" name="Freeform 238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40" name="Freeform 239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41" name="Freeform 240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42" name="Freeform 241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243" name="Straight Connector 242"/>
            <p:cNvCxnSpPr>
              <a:endCxn id="238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5" name="Group 782"/>
          <p:cNvGrpSpPr>
            <a:grpSpLocks/>
          </p:cNvGrpSpPr>
          <p:nvPr/>
        </p:nvGrpSpPr>
        <p:grpSpPr bwMode="auto">
          <a:xfrm>
            <a:off x="1786131" y="1468331"/>
            <a:ext cx="436609" cy="542257"/>
            <a:chOff x="742" y="2409"/>
            <a:chExt cx="576" cy="881"/>
          </a:xfrm>
        </p:grpSpPr>
        <p:grpSp>
          <p:nvGrpSpPr>
            <p:cNvPr id="246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249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0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1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2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3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4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5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9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62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65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68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69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0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1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47" name="Picture 799" descr="cell_tower_radiation cop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8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272" name="Group 782"/>
          <p:cNvGrpSpPr>
            <a:grpSpLocks/>
          </p:cNvGrpSpPr>
          <p:nvPr/>
        </p:nvGrpSpPr>
        <p:grpSpPr bwMode="auto">
          <a:xfrm>
            <a:off x="2275912" y="1898524"/>
            <a:ext cx="436609" cy="542257"/>
            <a:chOff x="742" y="2409"/>
            <a:chExt cx="576" cy="881"/>
          </a:xfrm>
        </p:grpSpPr>
        <p:grpSp>
          <p:nvGrpSpPr>
            <p:cNvPr id="273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276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8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9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0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1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2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3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4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5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6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7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8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9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0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74" name="Picture 799" descr="cell_tower_radiation cop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5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291" name="Group 782"/>
          <p:cNvGrpSpPr>
            <a:grpSpLocks/>
          </p:cNvGrpSpPr>
          <p:nvPr/>
        </p:nvGrpSpPr>
        <p:grpSpPr bwMode="auto">
          <a:xfrm>
            <a:off x="1733705" y="2189820"/>
            <a:ext cx="436609" cy="542257"/>
            <a:chOff x="742" y="2409"/>
            <a:chExt cx="576" cy="881"/>
          </a:xfrm>
        </p:grpSpPr>
        <p:grpSp>
          <p:nvGrpSpPr>
            <p:cNvPr id="292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295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6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7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8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9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0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1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2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3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4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5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6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7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8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9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93" name="Picture 799" descr="cell_tower_radiation cop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4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37961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Line 96"/>
          <p:cNvSpPr>
            <a:spLocks noChangeShapeType="1"/>
          </p:cNvSpPr>
          <p:nvPr/>
        </p:nvSpPr>
        <p:spPr bwMode="auto">
          <a:xfrm flipV="1">
            <a:off x="2012950" y="2043358"/>
            <a:ext cx="1695450" cy="3099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68" name="Line 97"/>
          <p:cNvSpPr>
            <a:spLocks noChangeShapeType="1"/>
          </p:cNvSpPr>
          <p:nvPr/>
        </p:nvSpPr>
        <p:spPr bwMode="auto">
          <a:xfrm flipV="1">
            <a:off x="2574925" y="2037420"/>
            <a:ext cx="11096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69" name="Line 98"/>
          <p:cNvSpPr>
            <a:spLocks noChangeShapeType="1"/>
          </p:cNvSpPr>
          <p:nvPr/>
        </p:nvSpPr>
        <p:spPr bwMode="auto">
          <a:xfrm>
            <a:off x="2082800" y="1758328"/>
            <a:ext cx="1624013" cy="28503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93193" name="Group 99"/>
          <p:cNvGrpSpPr>
            <a:grpSpLocks/>
          </p:cNvGrpSpPr>
          <p:nvPr/>
        </p:nvGrpSpPr>
        <p:grpSpPr bwMode="auto">
          <a:xfrm>
            <a:off x="3676650" y="1823647"/>
            <a:ext cx="550863" cy="307595"/>
            <a:chOff x="611" y="3693"/>
            <a:chExt cx="449" cy="287"/>
          </a:xfrm>
        </p:grpSpPr>
        <p:sp>
          <p:nvSpPr>
            <p:cNvPr id="41084" name="Rectangle 100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93308" name="Group 101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3314" name="Freeform 102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93315" name="Freeform 103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93309" name="Freeform 104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310" name="Freeform 105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311" name="Freeform 106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312" name="Freeform 107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313" name="Freeform 108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93194" name="Group 109"/>
          <p:cNvGrpSpPr>
            <a:grpSpLocks/>
          </p:cNvGrpSpPr>
          <p:nvPr/>
        </p:nvGrpSpPr>
        <p:grpSpPr bwMode="auto">
          <a:xfrm>
            <a:off x="4676775" y="1548118"/>
            <a:ext cx="550863" cy="749392"/>
            <a:chOff x="611" y="3693"/>
            <a:chExt cx="449" cy="287"/>
          </a:xfrm>
        </p:grpSpPr>
        <p:sp>
          <p:nvSpPr>
            <p:cNvPr id="41075" name="Rectangle 110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93299" name="Group 111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3305" name="Freeform 112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93306" name="Freeform 113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93300" name="Freeform 114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301" name="Freeform 115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302" name="Freeform 116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303" name="Freeform 117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304" name="Freeform 118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40972" name="Line 119"/>
          <p:cNvSpPr>
            <a:spLocks noChangeShapeType="1"/>
          </p:cNvSpPr>
          <p:nvPr/>
        </p:nvSpPr>
        <p:spPr bwMode="auto">
          <a:xfrm flipV="1">
            <a:off x="4203700" y="1997041"/>
            <a:ext cx="447675" cy="712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73" name="Text Box 120"/>
          <p:cNvSpPr txBox="1">
            <a:spLocks noChangeArrowheads="1"/>
          </p:cNvSpPr>
          <p:nvPr/>
        </p:nvSpPr>
        <p:spPr bwMode="auto">
          <a:xfrm>
            <a:off x="3529013" y="2146682"/>
            <a:ext cx="1135062" cy="558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radio</a:t>
            </a:r>
          </a:p>
          <a:p>
            <a:pPr defTabSz="914400" fontAlgn="base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network </a:t>
            </a:r>
          </a:p>
          <a:p>
            <a:pPr defTabSz="914400" fontAlgn="base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controller</a:t>
            </a:r>
          </a:p>
        </p:txBody>
      </p:sp>
      <p:sp>
        <p:nvSpPr>
          <p:cNvPr id="40974" name="Text Box 121"/>
          <p:cNvSpPr txBox="1">
            <a:spLocks noChangeArrowheads="1"/>
          </p:cNvSpPr>
          <p:nvPr/>
        </p:nvSpPr>
        <p:spPr bwMode="auto">
          <a:xfrm>
            <a:off x="4613275" y="1193987"/>
            <a:ext cx="692150" cy="274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MSC</a:t>
            </a:r>
          </a:p>
        </p:txBody>
      </p:sp>
      <p:pic>
        <p:nvPicPr>
          <p:cNvPr id="93198" name="Picture 122" descr="imgyjavg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621751"/>
            <a:ext cx="252413" cy="13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3199" name="Group 123"/>
          <p:cNvGrpSpPr>
            <a:grpSpLocks/>
          </p:cNvGrpSpPr>
          <p:nvPr/>
        </p:nvGrpSpPr>
        <p:grpSpPr bwMode="auto">
          <a:xfrm>
            <a:off x="223838" y="1925783"/>
            <a:ext cx="831850" cy="135389"/>
            <a:chOff x="3072" y="739"/>
            <a:chExt cx="652" cy="146"/>
          </a:xfrm>
        </p:grpSpPr>
        <p:pic>
          <p:nvPicPr>
            <p:cNvPr id="93295" name="Picture 124" descr="lgv_fqmg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73" name="Line 125"/>
            <p:cNvSpPr>
              <a:spLocks noChangeShapeType="1"/>
            </p:cNvSpPr>
            <p:nvPr/>
          </p:nvSpPr>
          <p:spPr bwMode="auto">
            <a:xfrm flipH="1">
              <a:off x="3104" y="784"/>
              <a:ext cx="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1074" name="Line 126"/>
            <p:cNvSpPr>
              <a:spLocks noChangeShapeType="1"/>
            </p:cNvSpPr>
            <p:nvPr/>
          </p:nvSpPr>
          <p:spPr bwMode="auto">
            <a:xfrm flipH="1">
              <a:off x="3072" y="759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40977" name="Oval 127"/>
          <p:cNvSpPr>
            <a:spLocks noChangeArrowheads="1"/>
          </p:cNvSpPr>
          <p:nvPr/>
        </p:nvSpPr>
        <p:spPr bwMode="auto">
          <a:xfrm>
            <a:off x="1184275" y="1380662"/>
            <a:ext cx="3170238" cy="1102117"/>
          </a:xfrm>
          <a:prstGeom prst="ellips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93201" name="Picture 128" descr="imgyjavg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" y="2175185"/>
            <a:ext cx="252413" cy="13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3202" name="Group 130"/>
          <p:cNvGrpSpPr>
            <a:grpSpLocks/>
          </p:cNvGrpSpPr>
          <p:nvPr/>
        </p:nvGrpSpPr>
        <p:grpSpPr bwMode="auto">
          <a:xfrm>
            <a:off x="4660900" y="2702491"/>
            <a:ext cx="582613" cy="479801"/>
            <a:chOff x="3028" y="1864"/>
            <a:chExt cx="347" cy="631"/>
          </a:xfrm>
        </p:grpSpPr>
        <p:sp>
          <p:nvSpPr>
            <p:cNvPr id="41066" name="Rectangle 131"/>
            <p:cNvSpPr>
              <a:spLocks noChangeArrowheads="1"/>
            </p:cNvSpPr>
            <p:nvPr/>
          </p:nvSpPr>
          <p:spPr bwMode="auto">
            <a:xfrm>
              <a:off x="3047" y="2042"/>
              <a:ext cx="260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290" name="Freeform 132"/>
            <p:cNvSpPr>
              <a:spLocks/>
            </p:cNvSpPr>
            <p:nvPr/>
          </p:nvSpPr>
          <p:spPr bwMode="auto">
            <a:xfrm>
              <a:off x="3309" y="1888"/>
              <a:ext cx="48" cy="163"/>
            </a:xfrm>
            <a:custGeom>
              <a:avLst/>
              <a:gdLst>
                <a:gd name="T0" fmla="*/ 8 w 62"/>
                <a:gd name="T1" fmla="*/ 0 h 74"/>
                <a:gd name="T2" fmla="*/ 13 w 62"/>
                <a:gd name="T3" fmla="*/ 6540 h 74"/>
                <a:gd name="T4" fmla="*/ 0 w 62"/>
                <a:gd name="T5" fmla="*/ 8452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291" name="Freeform 133"/>
            <p:cNvSpPr>
              <a:spLocks/>
            </p:cNvSpPr>
            <p:nvPr/>
          </p:nvSpPr>
          <p:spPr bwMode="auto">
            <a:xfrm>
              <a:off x="3307" y="2020"/>
              <a:ext cx="49" cy="475"/>
            </a:xfrm>
            <a:custGeom>
              <a:avLst/>
              <a:gdLst>
                <a:gd name="T0" fmla="*/ 2 w 63"/>
                <a:gd name="T1" fmla="*/ 1431 h 225"/>
                <a:gd name="T2" fmla="*/ 0 w 63"/>
                <a:gd name="T3" fmla="*/ 19918 h 225"/>
                <a:gd name="T4" fmla="*/ 14 w 63"/>
                <a:gd name="T5" fmla="*/ 17858 h 225"/>
                <a:gd name="T6" fmla="*/ 14 w 63"/>
                <a:gd name="T7" fmla="*/ 0 h 225"/>
                <a:gd name="T8" fmla="*/ 2 w 63"/>
                <a:gd name="T9" fmla="*/ 1431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292" name="Freeform 134"/>
            <p:cNvSpPr>
              <a:spLocks/>
            </p:cNvSpPr>
            <p:nvPr/>
          </p:nvSpPr>
          <p:spPr bwMode="auto">
            <a:xfrm>
              <a:off x="3339" y="1864"/>
              <a:ext cx="36" cy="171"/>
            </a:xfrm>
            <a:custGeom>
              <a:avLst/>
              <a:gdLst>
                <a:gd name="T0" fmla="*/ 2 w 47"/>
                <a:gd name="T1" fmla="*/ 0 h 78"/>
                <a:gd name="T2" fmla="*/ 9 w 47"/>
                <a:gd name="T3" fmla="*/ 8662 h 78"/>
                <a:gd name="T4" fmla="*/ 3 w 47"/>
                <a:gd name="T5" fmla="*/ 8565 h 78"/>
                <a:gd name="T6" fmla="*/ 0 w 47"/>
                <a:gd name="T7" fmla="*/ 3907 h 78"/>
                <a:gd name="T8" fmla="*/ 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293" name="Freeform 135"/>
            <p:cNvSpPr>
              <a:spLocks/>
            </p:cNvSpPr>
            <p:nvPr/>
          </p:nvSpPr>
          <p:spPr bwMode="auto">
            <a:xfrm>
              <a:off x="3319" y="1941"/>
              <a:ext cx="34" cy="112"/>
            </a:xfrm>
            <a:custGeom>
              <a:avLst/>
              <a:gdLst>
                <a:gd name="T0" fmla="*/ 5 w 44"/>
                <a:gd name="T1" fmla="*/ 0 h 51"/>
                <a:gd name="T2" fmla="*/ 0 w 44"/>
                <a:gd name="T3" fmla="*/ 5721 h 51"/>
                <a:gd name="T4" fmla="*/ 9 w 44"/>
                <a:gd name="T5" fmla="*/ 5053 h 51"/>
                <a:gd name="T6" fmla="*/ 5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294" name="Freeform 136"/>
            <p:cNvSpPr>
              <a:spLocks/>
            </p:cNvSpPr>
            <p:nvPr/>
          </p:nvSpPr>
          <p:spPr bwMode="auto">
            <a:xfrm>
              <a:off x="3028" y="1868"/>
              <a:ext cx="322" cy="209"/>
            </a:xfrm>
            <a:custGeom>
              <a:avLst/>
              <a:gdLst>
                <a:gd name="T0" fmla="*/ 0 w 417"/>
                <a:gd name="T1" fmla="*/ 10773 h 95"/>
                <a:gd name="T2" fmla="*/ 14 w 417"/>
                <a:gd name="T3" fmla="*/ 97 h 95"/>
                <a:gd name="T4" fmla="*/ 88 w 417"/>
                <a:gd name="T5" fmla="*/ 0 h 95"/>
                <a:gd name="T6" fmla="*/ 79 w 417"/>
                <a:gd name="T7" fmla="*/ 10773 h 95"/>
                <a:gd name="T8" fmla="*/ 0 w 417"/>
                <a:gd name="T9" fmla="*/ 10773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40980" name="Text Box 137"/>
          <p:cNvSpPr txBox="1">
            <a:spLocks noChangeArrowheads="1"/>
          </p:cNvSpPr>
          <p:nvPr/>
        </p:nvSpPr>
        <p:spPr bwMode="auto">
          <a:xfrm>
            <a:off x="4591050" y="3184667"/>
            <a:ext cx="831850" cy="274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SGSN</a:t>
            </a:r>
          </a:p>
        </p:txBody>
      </p:sp>
      <p:sp>
        <p:nvSpPr>
          <p:cNvPr id="40981" name="Line 138"/>
          <p:cNvSpPr>
            <a:spLocks noChangeShapeType="1"/>
          </p:cNvSpPr>
          <p:nvPr/>
        </p:nvSpPr>
        <p:spPr bwMode="auto">
          <a:xfrm>
            <a:off x="5313363" y="3025525"/>
            <a:ext cx="685800" cy="18645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83" name="Line 153"/>
          <p:cNvSpPr>
            <a:spLocks noChangeShapeType="1"/>
          </p:cNvSpPr>
          <p:nvPr/>
        </p:nvSpPr>
        <p:spPr bwMode="auto">
          <a:xfrm>
            <a:off x="4187825" y="2005354"/>
            <a:ext cx="295275" cy="103561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84" name="Line 154"/>
          <p:cNvSpPr>
            <a:spLocks noChangeShapeType="1"/>
          </p:cNvSpPr>
          <p:nvPr/>
        </p:nvSpPr>
        <p:spPr bwMode="auto">
          <a:xfrm>
            <a:off x="4483100" y="3042152"/>
            <a:ext cx="222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3208" name="Freeform 156"/>
          <p:cNvSpPr>
            <a:spLocks/>
          </p:cNvSpPr>
          <p:nvPr/>
        </p:nvSpPr>
        <p:spPr bwMode="auto">
          <a:xfrm>
            <a:off x="7177088" y="1361660"/>
            <a:ext cx="1235075" cy="1257697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86" name="Text Box 157"/>
          <p:cNvSpPr txBox="1">
            <a:spLocks noChangeArrowheads="1"/>
          </p:cNvSpPr>
          <p:nvPr/>
        </p:nvSpPr>
        <p:spPr bwMode="auto">
          <a:xfrm>
            <a:off x="7285038" y="1485386"/>
            <a:ext cx="1106487" cy="617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Public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telephone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network</a:t>
            </a:r>
          </a:p>
        </p:txBody>
      </p:sp>
      <p:sp>
        <p:nvSpPr>
          <p:cNvPr id="40987" name="Line 158"/>
          <p:cNvSpPr>
            <a:spLocks noChangeShapeType="1"/>
          </p:cNvSpPr>
          <p:nvPr/>
        </p:nvSpPr>
        <p:spPr bwMode="auto">
          <a:xfrm>
            <a:off x="5151438" y="2016043"/>
            <a:ext cx="1284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93211" name="Group 159"/>
          <p:cNvGrpSpPr>
            <a:grpSpLocks/>
          </p:cNvGrpSpPr>
          <p:nvPr/>
        </p:nvGrpSpPr>
        <p:grpSpPr bwMode="auto">
          <a:xfrm>
            <a:off x="6411913" y="1518427"/>
            <a:ext cx="550862" cy="749393"/>
            <a:chOff x="611" y="3693"/>
            <a:chExt cx="449" cy="287"/>
          </a:xfrm>
        </p:grpSpPr>
        <p:sp>
          <p:nvSpPr>
            <p:cNvPr id="41044" name="Rectangle 160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93268" name="Group 161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3274" name="Freeform 162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93275" name="Freeform 163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93269" name="Freeform 164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270" name="Freeform 165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271" name="Freeform 166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272" name="Freeform 167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273" name="Freeform 168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40989" name="Text Box 169"/>
          <p:cNvSpPr txBox="1">
            <a:spLocks noChangeArrowheads="1"/>
          </p:cNvSpPr>
          <p:nvPr/>
        </p:nvSpPr>
        <p:spPr bwMode="auto">
          <a:xfrm>
            <a:off x="6359525" y="2253568"/>
            <a:ext cx="1085850" cy="39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Gateway</a:t>
            </a:r>
          </a:p>
          <a:p>
            <a:pPr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MSC</a:t>
            </a:r>
          </a:p>
        </p:txBody>
      </p:sp>
      <p:sp>
        <p:nvSpPr>
          <p:cNvPr id="40990" name="Text Box 170"/>
          <p:cNvSpPr txBox="1">
            <a:spLocks noChangeArrowheads="1"/>
          </p:cNvSpPr>
          <p:nvPr/>
        </p:nvSpPr>
        <p:spPr bwMode="auto">
          <a:xfrm>
            <a:off x="6481763" y="1468486"/>
            <a:ext cx="361950" cy="274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G</a:t>
            </a:r>
          </a:p>
        </p:txBody>
      </p:sp>
      <p:sp>
        <p:nvSpPr>
          <p:cNvPr id="40991" name="Line 171"/>
          <p:cNvSpPr>
            <a:spLocks noChangeShapeType="1"/>
          </p:cNvSpPr>
          <p:nvPr/>
        </p:nvSpPr>
        <p:spPr bwMode="auto">
          <a:xfrm flipH="1">
            <a:off x="6200775" y="2068298"/>
            <a:ext cx="236538" cy="109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92" name="Line 172"/>
          <p:cNvSpPr>
            <a:spLocks noChangeShapeType="1"/>
          </p:cNvSpPr>
          <p:nvPr/>
        </p:nvSpPr>
        <p:spPr bwMode="auto">
          <a:xfrm flipH="1" flipV="1">
            <a:off x="6211888" y="1856901"/>
            <a:ext cx="225425" cy="676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93" name="Line 173"/>
          <p:cNvSpPr>
            <a:spLocks noChangeShapeType="1"/>
          </p:cNvSpPr>
          <p:nvPr/>
        </p:nvSpPr>
        <p:spPr bwMode="auto">
          <a:xfrm flipH="1">
            <a:off x="5834063" y="2198937"/>
            <a:ext cx="327025" cy="152016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94" name="Line 174"/>
          <p:cNvSpPr>
            <a:spLocks noChangeShapeType="1"/>
          </p:cNvSpPr>
          <p:nvPr/>
        </p:nvSpPr>
        <p:spPr bwMode="auto">
          <a:xfrm flipH="1" flipV="1">
            <a:off x="5929313" y="1789206"/>
            <a:ext cx="236537" cy="59381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95" name="Line 175"/>
          <p:cNvSpPr>
            <a:spLocks noChangeShapeType="1"/>
          </p:cNvSpPr>
          <p:nvPr/>
        </p:nvSpPr>
        <p:spPr bwMode="auto">
          <a:xfrm>
            <a:off x="4945063" y="2304636"/>
            <a:ext cx="0" cy="3717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96" name="Line 176"/>
          <p:cNvSpPr>
            <a:spLocks noChangeShapeType="1"/>
          </p:cNvSpPr>
          <p:nvPr/>
        </p:nvSpPr>
        <p:spPr bwMode="auto">
          <a:xfrm>
            <a:off x="6942138" y="199229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3220" name="Freeform 222"/>
          <p:cNvSpPr>
            <a:spLocks/>
          </p:cNvSpPr>
          <p:nvPr/>
        </p:nvSpPr>
        <p:spPr bwMode="auto">
          <a:xfrm>
            <a:off x="7286625" y="2785625"/>
            <a:ext cx="1235075" cy="1257696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98" name="Text Box 223"/>
          <p:cNvSpPr txBox="1">
            <a:spLocks noChangeArrowheads="1"/>
          </p:cNvSpPr>
          <p:nvPr/>
        </p:nvSpPr>
        <p:spPr bwMode="auto">
          <a:xfrm>
            <a:off x="7394575" y="3042152"/>
            <a:ext cx="882650" cy="437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Public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Internet</a:t>
            </a:r>
          </a:p>
        </p:txBody>
      </p:sp>
      <p:grpSp>
        <p:nvGrpSpPr>
          <p:cNvPr id="93222" name="Group 224"/>
          <p:cNvGrpSpPr>
            <a:grpSpLocks/>
          </p:cNvGrpSpPr>
          <p:nvPr/>
        </p:nvGrpSpPr>
        <p:grpSpPr bwMode="auto">
          <a:xfrm>
            <a:off x="6521450" y="2942391"/>
            <a:ext cx="550863" cy="749392"/>
            <a:chOff x="611" y="3693"/>
            <a:chExt cx="449" cy="287"/>
          </a:xfrm>
        </p:grpSpPr>
        <p:sp>
          <p:nvSpPr>
            <p:cNvPr id="41035" name="Rectangle 225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93259" name="Group 226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93265" name="Freeform 227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93266" name="Freeform 228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93260" name="Freeform 229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261" name="Freeform 230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262" name="Freeform 231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263" name="Freeform 232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3264" name="Freeform 233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41001" name="Text Box 235"/>
          <p:cNvSpPr txBox="1">
            <a:spLocks noChangeArrowheads="1"/>
          </p:cNvSpPr>
          <p:nvPr/>
        </p:nvSpPr>
        <p:spPr bwMode="auto">
          <a:xfrm>
            <a:off x="6591300" y="2888426"/>
            <a:ext cx="361950" cy="274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G</a:t>
            </a:r>
          </a:p>
        </p:txBody>
      </p:sp>
      <p:sp>
        <p:nvSpPr>
          <p:cNvPr id="41002" name="Line 236"/>
          <p:cNvSpPr>
            <a:spLocks noChangeShapeType="1"/>
          </p:cNvSpPr>
          <p:nvPr/>
        </p:nvSpPr>
        <p:spPr bwMode="auto">
          <a:xfrm flipH="1">
            <a:off x="6310313" y="3492262"/>
            <a:ext cx="236537" cy="109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003" name="Line 237"/>
          <p:cNvSpPr>
            <a:spLocks noChangeShapeType="1"/>
          </p:cNvSpPr>
          <p:nvPr/>
        </p:nvSpPr>
        <p:spPr bwMode="auto">
          <a:xfrm flipH="1" flipV="1">
            <a:off x="6321425" y="3280864"/>
            <a:ext cx="225425" cy="6769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004" name="Line 238"/>
          <p:cNvSpPr>
            <a:spLocks noChangeShapeType="1"/>
          </p:cNvSpPr>
          <p:nvPr/>
        </p:nvSpPr>
        <p:spPr bwMode="auto">
          <a:xfrm flipH="1">
            <a:off x="5943600" y="3622901"/>
            <a:ext cx="327025" cy="152016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005" name="Line 239"/>
          <p:cNvSpPr>
            <a:spLocks noChangeShapeType="1"/>
          </p:cNvSpPr>
          <p:nvPr/>
        </p:nvSpPr>
        <p:spPr bwMode="auto">
          <a:xfrm flipH="1" flipV="1">
            <a:off x="6038850" y="3213170"/>
            <a:ext cx="236538" cy="59381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006" name="Line 240"/>
          <p:cNvSpPr>
            <a:spLocks noChangeShapeType="1"/>
          </p:cNvSpPr>
          <p:nvPr/>
        </p:nvSpPr>
        <p:spPr bwMode="auto">
          <a:xfrm>
            <a:off x="7051675" y="3416254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020" name="Rectangle 2"/>
          <p:cNvSpPr>
            <a:spLocks noChangeArrowheads="1"/>
          </p:cNvSpPr>
          <p:nvPr/>
        </p:nvSpPr>
        <p:spPr bwMode="auto">
          <a:xfrm>
            <a:off x="331788" y="230188"/>
            <a:ext cx="854557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000099"/>
                </a:solidFill>
                <a:latin typeface="Gill Sans MT" charset="0"/>
                <a:ea typeface="ＭＳ Ｐゴシック" charset="0"/>
                <a:cs typeface="Arial" charset="0"/>
              </a:rPr>
              <a:t>3G </a:t>
            </a:r>
            <a:r>
              <a:rPr lang="en-US" sz="4000" dirty="0" smtClean="0">
                <a:solidFill>
                  <a:srgbClr val="000099"/>
                </a:solidFill>
                <a:latin typeface="Gill Sans MT" charset="0"/>
                <a:ea typeface="ＭＳ Ｐゴシック" charset="0"/>
                <a:cs typeface="Arial" charset="0"/>
              </a:rPr>
              <a:t>versus 4G LTE network </a:t>
            </a:r>
            <a:r>
              <a:rPr lang="en-US" sz="4000" dirty="0">
                <a:solidFill>
                  <a:srgbClr val="000099"/>
                </a:solidFill>
                <a:latin typeface="Gill Sans MT" charset="0"/>
                <a:ea typeface="ＭＳ Ｐゴシック" charset="0"/>
                <a:cs typeface="Arial" charset="0"/>
              </a:rPr>
              <a:t>architecture</a:t>
            </a:r>
          </a:p>
        </p:txBody>
      </p:sp>
      <p:pic>
        <p:nvPicPr>
          <p:cNvPr id="93244" name="Picture 6" descr="underline_ba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3" y="774700"/>
            <a:ext cx="8228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0" name="Text Box 234"/>
          <p:cNvSpPr txBox="1">
            <a:spLocks noChangeArrowheads="1"/>
          </p:cNvSpPr>
          <p:nvPr/>
        </p:nvSpPr>
        <p:spPr bwMode="auto">
          <a:xfrm>
            <a:off x="6469063" y="3677532"/>
            <a:ext cx="857250" cy="23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GGSN</a:t>
            </a:r>
          </a:p>
        </p:txBody>
      </p:sp>
      <p:sp>
        <p:nvSpPr>
          <p:cNvPr id="474" name="Line 238"/>
          <p:cNvSpPr>
            <a:spLocks noChangeShapeType="1"/>
          </p:cNvSpPr>
          <p:nvPr/>
        </p:nvSpPr>
        <p:spPr bwMode="auto">
          <a:xfrm flipH="1">
            <a:off x="2604743" y="4830489"/>
            <a:ext cx="1461475" cy="54165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5" name="Line 238"/>
          <p:cNvSpPr>
            <a:spLocks noChangeShapeType="1"/>
          </p:cNvSpPr>
          <p:nvPr/>
        </p:nvSpPr>
        <p:spPr bwMode="auto">
          <a:xfrm flipH="1">
            <a:off x="2281596" y="4825738"/>
            <a:ext cx="1751742" cy="29689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6" name="Line 238"/>
          <p:cNvSpPr>
            <a:spLocks noChangeShapeType="1"/>
          </p:cNvSpPr>
          <p:nvPr/>
        </p:nvSpPr>
        <p:spPr bwMode="auto">
          <a:xfrm flipH="1">
            <a:off x="2232694" y="4883104"/>
            <a:ext cx="1800643" cy="83454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7" name="Line 238"/>
          <p:cNvSpPr>
            <a:spLocks noChangeShapeType="1"/>
          </p:cNvSpPr>
          <p:nvPr/>
        </p:nvSpPr>
        <p:spPr bwMode="auto">
          <a:xfrm flipH="1" flipV="1">
            <a:off x="4584201" y="4962705"/>
            <a:ext cx="1216590" cy="34854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8" name="Line 238"/>
          <p:cNvSpPr>
            <a:spLocks noChangeShapeType="1"/>
          </p:cNvSpPr>
          <p:nvPr/>
        </p:nvSpPr>
        <p:spPr bwMode="auto">
          <a:xfrm flipV="1">
            <a:off x="4555984" y="4669069"/>
            <a:ext cx="205932" cy="161421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8965" y="5945105"/>
            <a:ext cx="5413375" cy="708025"/>
            <a:chOff x="1495425" y="5249771"/>
            <a:chExt cx="5413375" cy="708025"/>
          </a:xfrm>
        </p:grpSpPr>
        <p:cxnSp>
          <p:nvCxnSpPr>
            <p:cNvPr id="257" name="Straight Connector 256"/>
            <p:cNvCxnSpPr/>
            <p:nvPr/>
          </p:nvCxnSpPr>
          <p:spPr>
            <a:xfrm>
              <a:off x="3942882" y="5386388"/>
              <a:ext cx="0" cy="495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>
              <a:off x="1495425" y="5624513"/>
              <a:ext cx="2463820" cy="0"/>
            </a:xfrm>
            <a:prstGeom prst="line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233" name="TextBox 258"/>
            <p:cNvSpPr txBox="1">
              <a:spLocks noChangeArrowheads="1"/>
            </p:cNvSpPr>
            <p:nvPr/>
          </p:nvSpPr>
          <p:spPr bwMode="auto">
            <a:xfrm>
              <a:off x="1660768" y="5249771"/>
              <a:ext cx="2111375" cy="7080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radio access network</a:t>
              </a:r>
            </a:p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Universal Terrestrial Radio </a:t>
              </a:r>
            </a:p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Access Network (UTRAN)</a:t>
              </a:r>
            </a:p>
          </p:txBody>
        </p:sp>
        <p:cxnSp>
          <p:nvCxnSpPr>
            <p:cNvPr id="260" name="Straight Connector 259"/>
            <p:cNvCxnSpPr/>
            <p:nvPr/>
          </p:nvCxnSpPr>
          <p:spPr>
            <a:xfrm flipH="1">
              <a:off x="1512888" y="5280025"/>
              <a:ext cx="6350" cy="609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>
              <a:off x="4706079" y="5624513"/>
              <a:ext cx="2202721" cy="0"/>
            </a:xfrm>
            <a:prstGeom prst="line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236" name="TextBox 261"/>
            <p:cNvSpPr txBox="1">
              <a:spLocks noChangeArrowheads="1"/>
            </p:cNvSpPr>
            <p:nvPr/>
          </p:nvSpPr>
          <p:spPr bwMode="auto">
            <a:xfrm>
              <a:off x="4360526" y="5310625"/>
              <a:ext cx="2146241" cy="5847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Evolved Packet Core</a:t>
              </a:r>
            </a:p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(EPC)</a:t>
              </a:r>
              <a:endParaRPr lang="en-US" sz="1200" dirty="0" smtClean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cxnSp>
          <p:nvCxnSpPr>
            <p:cNvPr id="263" name="Straight Connector 262"/>
            <p:cNvCxnSpPr/>
            <p:nvPr/>
          </p:nvCxnSpPr>
          <p:spPr>
            <a:xfrm>
              <a:off x="6908800" y="5348288"/>
              <a:ext cx="0" cy="4968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Arrow Connector 263"/>
            <p:cNvCxnSpPr/>
            <p:nvPr/>
          </p:nvCxnSpPr>
          <p:spPr>
            <a:xfrm flipH="1">
              <a:off x="3931902" y="5624513"/>
              <a:ext cx="592123" cy="0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8" name="Line 96"/>
          <p:cNvSpPr>
            <a:spLocks noChangeShapeType="1"/>
          </p:cNvSpPr>
          <p:nvPr/>
        </p:nvSpPr>
        <p:spPr bwMode="auto">
          <a:xfrm flipV="1">
            <a:off x="2203814" y="5598552"/>
            <a:ext cx="3464419" cy="2579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9" name="Line 97"/>
          <p:cNvSpPr>
            <a:spLocks noChangeShapeType="1"/>
          </p:cNvSpPr>
          <p:nvPr/>
        </p:nvSpPr>
        <p:spPr bwMode="auto">
          <a:xfrm>
            <a:off x="2646021" y="5519062"/>
            <a:ext cx="2965063" cy="330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0" name="Line 98"/>
          <p:cNvSpPr>
            <a:spLocks noChangeShapeType="1"/>
          </p:cNvSpPr>
          <p:nvPr/>
        </p:nvSpPr>
        <p:spPr bwMode="auto">
          <a:xfrm>
            <a:off x="2232695" y="5226310"/>
            <a:ext cx="3412259" cy="28136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69839" y="4225262"/>
            <a:ext cx="723200" cy="880827"/>
            <a:chOff x="4804140" y="4632965"/>
            <a:chExt cx="723200" cy="1348762"/>
          </a:xfrm>
        </p:grpSpPr>
        <p:grpSp>
          <p:nvGrpSpPr>
            <p:cNvPr id="232" name="Group 109"/>
            <p:cNvGrpSpPr>
              <a:grpSpLocks/>
            </p:cNvGrpSpPr>
            <p:nvPr/>
          </p:nvGrpSpPr>
          <p:grpSpPr bwMode="auto">
            <a:xfrm>
              <a:off x="4867640" y="5188066"/>
              <a:ext cx="550863" cy="793661"/>
              <a:chOff x="611" y="3693"/>
              <a:chExt cx="449" cy="287"/>
            </a:xfrm>
          </p:grpSpPr>
          <p:sp>
            <p:nvSpPr>
              <p:cNvPr id="330" name="Rectangle 110"/>
              <p:cNvSpPr>
                <a:spLocks noChangeArrowheads="1"/>
              </p:cNvSpPr>
              <p:nvPr/>
            </p:nvSpPr>
            <p:spPr bwMode="auto">
              <a:xfrm>
                <a:off x="636" y="3774"/>
                <a:ext cx="336" cy="20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dirty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32" name="Freeform 114"/>
              <p:cNvSpPr>
                <a:spLocks/>
              </p:cNvSpPr>
              <p:nvPr/>
            </p:nvSpPr>
            <p:spPr bwMode="auto">
              <a:xfrm>
                <a:off x="975" y="3704"/>
                <a:ext cx="62" cy="74"/>
              </a:xfrm>
              <a:custGeom>
                <a:avLst/>
                <a:gdLst>
                  <a:gd name="T0" fmla="*/ 36 w 62"/>
                  <a:gd name="T1" fmla="*/ 0 h 74"/>
                  <a:gd name="T2" fmla="*/ 62 w 62"/>
                  <a:gd name="T3" fmla="*/ 57 h 74"/>
                  <a:gd name="T4" fmla="*/ 0 w 62"/>
                  <a:gd name="T5" fmla="*/ 74 h 7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2" h="74">
                    <a:moveTo>
                      <a:pt x="36" y="0"/>
                    </a:moveTo>
                    <a:lnTo>
                      <a:pt x="62" y="57"/>
                    </a:lnTo>
                    <a:lnTo>
                      <a:pt x="0" y="7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33" name="Freeform 115"/>
              <p:cNvSpPr>
                <a:spLocks/>
              </p:cNvSpPr>
              <p:nvPr/>
            </p:nvSpPr>
            <p:spPr bwMode="auto">
              <a:xfrm>
                <a:off x="972" y="3764"/>
                <a:ext cx="63" cy="216"/>
              </a:xfrm>
              <a:custGeom>
                <a:avLst/>
                <a:gdLst>
                  <a:gd name="T0" fmla="*/ 2 w 63"/>
                  <a:gd name="T1" fmla="*/ 12 h 225"/>
                  <a:gd name="T2" fmla="*/ 0 w 63"/>
                  <a:gd name="T3" fmla="*/ 176 h 225"/>
                  <a:gd name="T4" fmla="*/ 62 w 63"/>
                  <a:gd name="T5" fmla="*/ 158 h 225"/>
                  <a:gd name="T6" fmla="*/ 63 w 63"/>
                  <a:gd name="T7" fmla="*/ 0 h 225"/>
                  <a:gd name="T8" fmla="*/ 2 w 63"/>
                  <a:gd name="T9" fmla="*/ 12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" h="225">
                    <a:moveTo>
                      <a:pt x="2" y="16"/>
                    </a:moveTo>
                    <a:lnTo>
                      <a:pt x="0" y="225"/>
                    </a:lnTo>
                    <a:lnTo>
                      <a:pt x="62" y="202"/>
                    </a:lnTo>
                    <a:lnTo>
                      <a:pt x="63" y="0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34" name="Freeform 116"/>
              <p:cNvSpPr>
                <a:spLocks/>
              </p:cNvSpPr>
              <p:nvPr/>
            </p:nvSpPr>
            <p:spPr bwMode="auto">
              <a:xfrm>
                <a:off x="1013" y="3693"/>
                <a:ext cx="47" cy="78"/>
              </a:xfrm>
              <a:custGeom>
                <a:avLst/>
                <a:gdLst>
                  <a:gd name="T0" fmla="*/ 12 w 47"/>
                  <a:gd name="T1" fmla="*/ 0 h 78"/>
                  <a:gd name="T2" fmla="*/ 47 w 47"/>
                  <a:gd name="T3" fmla="*/ 78 h 78"/>
                  <a:gd name="T4" fmla="*/ 15 w 47"/>
                  <a:gd name="T5" fmla="*/ 77 h 78"/>
                  <a:gd name="T6" fmla="*/ 0 w 47"/>
                  <a:gd name="T7" fmla="*/ 35 h 78"/>
                  <a:gd name="T8" fmla="*/ 12 w 47"/>
                  <a:gd name="T9" fmla="*/ 0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78">
                    <a:moveTo>
                      <a:pt x="12" y="0"/>
                    </a:moveTo>
                    <a:lnTo>
                      <a:pt x="47" y="78"/>
                    </a:lnTo>
                    <a:lnTo>
                      <a:pt x="15" y="77"/>
                    </a:lnTo>
                    <a:lnTo>
                      <a:pt x="0" y="3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35" name="Freeform 117"/>
              <p:cNvSpPr>
                <a:spLocks/>
              </p:cNvSpPr>
              <p:nvPr/>
            </p:nvSpPr>
            <p:spPr bwMode="auto">
              <a:xfrm>
                <a:off x="987" y="3728"/>
                <a:ext cx="44" cy="51"/>
              </a:xfrm>
              <a:custGeom>
                <a:avLst/>
                <a:gdLst>
                  <a:gd name="T0" fmla="*/ 23 w 44"/>
                  <a:gd name="T1" fmla="*/ 0 h 51"/>
                  <a:gd name="T2" fmla="*/ 0 w 44"/>
                  <a:gd name="T3" fmla="*/ 51 h 51"/>
                  <a:gd name="T4" fmla="*/ 44 w 44"/>
                  <a:gd name="T5" fmla="*/ 45 h 51"/>
                  <a:gd name="T6" fmla="*/ 23 w 44"/>
                  <a:gd name="T7" fmla="*/ 0 h 5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4" h="51">
                    <a:moveTo>
                      <a:pt x="23" y="0"/>
                    </a:moveTo>
                    <a:lnTo>
                      <a:pt x="0" y="51"/>
                    </a:lnTo>
                    <a:lnTo>
                      <a:pt x="44" y="4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36" name="Freeform 118"/>
              <p:cNvSpPr>
                <a:spLocks/>
              </p:cNvSpPr>
              <p:nvPr/>
            </p:nvSpPr>
            <p:spPr bwMode="auto">
              <a:xfrm>
                <a:off x="611" y="3695"/>
                <a:ext cx="417" cy="95"/>
              </a:xfrm>
              <a:custGeom>
                <a:avLst/>
                <a:gdLst>
                  <a:gd name="T0" fmla="*/ 0 w 417"/>
                  <a:gd name="T1" fmla="*/ 95 h 95"/>
                  <a:gd name="T2" fmla="*/ 66 w 417"/>
                  <a:gd name="T3" fmla="*/ 1 h 95"/>
                  <a:gd name="T4" fmla="*/ 417 w 417"/>
                  <a:gd name="T5" fmla="*/ 0 h 95"/>
                  <a:gd name="T6" fmla="*/ 370 w 417"/>
                  <a:gd name="T7" fmla="*/ 95 h 95"/>
                  <a:gd name="T8" fmla="*/ 0 w 417"/>
                  <a:gd name="T9" fmla="*/ 95 h 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7" h="95">
                    <a:moveTo>
                      <a:pt x="0" y="95"/>
                    </a:moveTo>
                    <a:lnTo>
                      <a:pt x="66" y="1"/>
                    </a:lnTo>
                    <a:lnTo>
                      <a:pt x="417" y="0"/>
                    </a:lnTo>
                    <a:lnTo>
                      <a:pt x="370" y="95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235" name="Text Box 121"/>
            <p:cNvSpPr txBox="1">
              <a:spLocks noChangeArrowheads="1"/>
            </p:cNvSpPr>
            <p:nvPr/>
          </p:nvSpPr>
          <p:spPr bwMode="auto">
            <a:xfrm>
              <a:off x="4804140" y="4632965"/>
              <a:ext cx="723200" cy="56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MME</a:t>
              </a:r>
            </a:p>
          </p:txBody>
        </p:sp>
      </p:grpSp>
      <p:pic>
        <p:nvPicPr>
          <p:cNvPr id="236" name="Picture 122" descr="imgyjavg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40" y="5081665"/>
            <a:ext cx="252413" cy="144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7" name="Group 123"/>
          <p:cNvGrpSpPr>
            <a:grpSpLocks/>
          </p:cNvGrpSpPr>
          <p:nvPr/>
        </p:nvGrpSpPr>
        <p:grpSpPr bwMode="auto">
          <a:xfrm>
            <a:off x="414703" y="5403658"/>
            <a:ext cx="831850" cy="143387"/>
            <a:chOff x="3072" y="739"/>
            <a:chExt cx="652" cy="146"/>
          </a:xfrm>
        </p:grpSpPr>
        <p:pic>
          <p:nvPicPr>
            <p:cNvPr id="327" name="Picture 124" descr="lgv_fqmg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8" name="Line 125"/>
            <p:cNvSpPr>
              <a:spLocks noChangeShapeType="1"/>
            </p:cNvSpPr>
            <p:nvPr/>
          </p:nvSpPr>
          <p:spPr bwMode="auto">
            <a:xfrm flipH="1">
              <a:off x="3104" y="784"/>
              <a:ext cx="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29" name="Line 126"/>
            <p:cNvSpPr>
              <a:spLocks noChangeShapeType="1"/>
            </p:cNvSpPr>
            <p:nvPr/>
          </p:nvSpPr>
          <p:spPr bwMode="auto">
            <a:xfrm flipH="1">
              <a:off x="3072" y="759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</p:grpSp>
      <p:pic>
        <p:nvPicPr>
          <p:cNvPr id="239" name="Picture 128" descr="imgyjavg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15" y="5667792"/>
            <a:ext cx="252413" cy="144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2" name="Freeform 222"/>
          <p:cNvSpPr>
            <a:spLocks/>
          </p:cNvSpPr>
          <p:nvPr/>
        </p:nvSpPr>
        <p:spPr bwMode="auto">
          <a:xfrm>
            <a:off x="7332036" y="4855893"/>
            <a:ext cx="1235075" cy="1331992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5" name="Text Box 223"/>
          <p:cNvSpPr txBox="1">
            <a:spLocks noChangeArrowheads="1"/>
          </p:cNvSpPr>
          <p:nvPr/>
        </p:nvSpPr>
        <p:spPr bwMode="auto">
          <a:xfrm>
            <a:off x="7439986" y="5127574"/>
            <a:ext cx="882650" cy="462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Public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Internet</a:t>
            </a:r>
          </a:p>
        </p:txBody>
      </p:sp>
      <p:grpSp>
        <p:nvGrpSpPr>
          <p:cNvPr id="268" name="Group 224"/>
          <p:cNvGrpSpPr>
            <a:grpSpLocks/>
          </p:cNvGrpSpPr>
          <p:nvPr/>
        </p:nvGrpSpPr>
        <p:grpSpPr bwMode="auto">
          <a:xfrm>
            <a:off x="6566861" y="5021921"/>
            <a:ext cx="550863" cy="793661"/>
            <a:chOff x="611" y="3693"/>
            <a:chExt cx="449" cy="287"/>
          </a:xfrm>
        </p:grpSpPr>
        <p:sp>
          <p:nvSpPr>
            <p:cNvPr id="290" name="Rectangle 225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291" name="Group 226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297" name="Freeform 227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98" name="Freeform 228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292" name="Freeform 229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3" name="Freeform 230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4" name="Freeform 231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5" name="Freeform 232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6" name="Freeform 233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269" name="Text Box 234"/>
          <p:cNvSpPr txBox="1">
            <a:spLocks noChangeArrowheads="1"/>
          </p:cNvSpPr>
          <p:nvPr/>
        </p:nvSpPr>
        <p:spPr bwMode="auto">
          <a:xfrm>
            <a:off x="6514474" y="5800488"/>
            <a:ext cx="813043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P-GW</a:t>
            </a:r>
          </a:p>
        </p:txBody>
      </p:sp>
      <p:sp>
        <p:nvSpPr>
          <p:cNvPr id="270" name="Text Box 235"/>
          <p:cNvSpPr txBox="1">
            <a:spLocks noChangeArrowheads="1"/>
          </p:cNvSpPr>
          <p:nvPr/>
        </p:nvSpPr>
        <p:spPr bwMode="auto">
          <a:xfrm>
            <a:off x="6636711" y="4964768"/>
            <a:ext cx="361950" cy="290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G</a:t>
            </a:r>
          </a:p>
        </p:txBody>
      </p:sp>
      <p:sp>
        <p:nvSpPr>
          <p:cNvPr id="275" name="Line 240"/>
          <p:cNvSpPr>
            <a:spLocks noChangeShapeType="1"/>
          </p:cNvSpPr>
          <p:nvPr/>
        </p:nvSpPr>
        <p:spPr bwMode="auto">
          <a:xfrm>
            <a:off x="7097086" y="5523776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438" name="Group 224"/>
          <p:cNvGrpSpPr>
            <a:grpSpLocks/>
          </p:cNvGrpSpPr>
          <p:nvPr/>
        </p:nvGrpSpPr>
        <p:grpSpPr bwMode="auto">
          <a:xfrm>
            <a:off x="5800793" y="5012858"/>
            <a:ext cx="550863" cy="793661"/>
            <a:chOff x="611" y="3693"/>
            <a:chExt cx="449" cy="287"/>
          </a:xfrm>
        </p:grpSpPr>
        <p:sp>
          <p:nvSpPr>
            <p:cNvPr id="439" name="Rectangle 225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440" name="Group 226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446" name="Freeform 227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47" name="Freeform 228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441" name="Freeform 229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42" name="Freeform 230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43" name="Freeform 231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44" name="Freeform 232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45" name="Freeform 233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448" name="Text Box 234"/>
          <p:cNvSpPr txBox="1">
            <a:spLocks noChangeArrowheads="1"/>
          </p:cNvSpPr>
          <p:nvPr/>
        </p:nvSpPr>
        <p:spPr bwMode="auto">
          <a:xfrm>
            <a:off x="5748406" y="5791425"/>
            <a:ext cx="813043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S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-GW</a:t>
            </a:r>
          </a:p>
        </p:txBody>
      </p:sp>
      <p:sp>
        <p:nvSpPr>
          <p:cNvPr id="449" name="Text Box 235"/>
          <p:cNvSpPr txBox="1">
            <a:spLocks noChangeArrowheads="1"/>
          </p:cNvSpPr>
          <p:nvPr/>
        </p:nvSpPr>
        <p:spPr bwMode="auto">
          <a:xfrm>
            <a:off x="5870643" y="4955705"/>
            <a:ext cx="361950" cy="290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G</a:t>
            </a:r>
          </a:p>
        </p:txBody>
      </p:sp>
      <p:sp>
        <p:nvSpPr>
          <p:cNvPr id="450" name="Line 240"/>
          <p:cNvSpPr>
            <a:spLocks noChangeShapeType="1"/>
          </p:cNvSpPr>
          <p:nvPr/>
        </p:nvSpPr>
        <p:spPr bwMode="auto">
          <a:xfrm>
            <a:off x="6331018" y="5514713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465" name="Group 464"/>
          <p:cNvGrpSpPr/>
          <p:nvPr/>
        </p:nvGrpSpPr>
        <p:grpSpPr>
          <a:xfrm>
            <a:off x="4684128" y="3979094"/>
            <a:ext cx="659293" cy="880827"/>
            <a:chOff x="4804140" y="4632965"/>
            <a:chExt cx="659293" cy="1348762"/>
          </a:xfrm>
        </p:grpSpPr>
        <p:grpSp>
          <p:nvGrpSpPr>
            <p:cNvPr id="466" name="Group 109"/>
            <p:cNvGrpSpPr>
              <a:grpSpLocks/>
            </p:cNvGrpSpPr>
            <p:nvPr/>
          </p:nvGrpSpPr>
          <p:grpSpPr bwMode="auto">
            <a:xfrm>
              <a:off x="4867640" y="5188066"/>
              <a:ext cx="550863" cy="793661"/>
              <a:chOff x="611" y="3693"/>
              <a:chExt cx="449" cy="287"/>
            </a:xfrm>
          </p:grpSpPr>
          <p:sp>
            <p:nvSpPr>
              <p:cNvPr id="468" name="Rectangle 110"/>
              <p:cNvSpPr>
                <a:spLocks noChangeArrowheads="1"/>
              </p:cNvSpPr>
              <p:nvPr/>
            </p:nvSpPr>
            <p:spPr bwMode="auto">
              <a:xfrm>
                <a:off x="636" y="3774"/>
                <a:ext cx="336" cy="20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dirty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69" name="Freeform 114"/>
              <p:cNvSpPr>
                <a:spLocks/>
              </p:cNvSpPr>
              <p:nvPr/>
            </p:nvSpPr>
            <p:spPr bwMode="auto">
              <a:xfrm>
                <a:off x="975" y="3704"/>
                <a:ext cx="62" cy="74"/>
              </a:xfrm>
              <a:custGeom>
                <a:avLst/>
                <a:gdLst>
                  <a:gd name="T0" fmla="*/ 36 w 62"/>
                  <a:gd name="T1" fmla="*/ 0 h 74"/>
                  <a:gd name="T2" fmla="*/ 62 w 62"/>
                  <a:gd name="T3" fmla="*/ 57 h 74"/>
                  <a:gd name="T4" fmla="*/ 0 w 62"/>
                  <a:gd name="T5" fmla="*/ 74 h 7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2" h="74">
                    <a:moveTo>
                      <a:pt x="36" y="0"/>
                    </a:moveTo>
                    <a:lnTo>
                      <a:pt x="62" y="57"/>
                    </a:lnTo>
                    <a:lnTo>
                      <a:pt x="0" y="7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70" name="Freeform 115"/>
              <p:cNvSpPr>
                <a:spLocks/>
              </p:cNvSpPr>
              <p:nvPr/>
            </p:nvSpPr>
            <p:spPr bwMode="auto">
              <a:xfrm>
                <a:off x="972" y="3764"/>
                <a:ext cx="63" cy="216"/>
              </a:xfrm>
              <a:custGeom>
                <a:avLst/>
                <a:gdLst>
                  <a:gd name="T0" fmla="*/ 2 w 63"/>
                  <a:gd name="T1" fmla="*/ 12 h 225"/>
                  <a:gd name="T2" fmla="*/ 0 w 63"/>
                  <a:gd name="T3" fmla="*/ 176 h 225"/>
                  <a:gd name="T4" fmla="*/ 62 w 63"/>
                  <a:gd name="T5" fmla="*/ 158 h 225"/>
                  <a:gd name="T6" fmla="*/ 63 w 63"/>
                  <a:gd name="T7" fmla="*/ 0 h 225"/>
                  <a:gd name="T8" fmla="*/ 2 w 63"/>
                  <a:gd name="T9" fmla="*/ 12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" h="225">
                    <a:moveTo>
                      <a:pt x="2" y="16"/>
                    </a:moveTo>
                    <a:lnTo>
                      <a:pt x="0" y="225"/>
                    </a:lnTo>
                    <a:lnTo>
                      <a:pt x="62" y="202"/>
                    </a:lnTo>
                    <a:lnTo>
                      <a:pt x="63" y="0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71" name="Freeform 116"/>
              <p:cNvSpPr>
                <a:spLocks/>
              </p:cNvSpPr>
              <p:nvPr/>
            </p:nvSpPr>
            <p:spPr bwMode="auto">
              <a:xfrm>
                <a:off x="1013" y="3693"/>
                <a:ext cx="47" cy="78"/>
              </a:xfrm>
              <a:custGeom>
                <a:avLst/>
                <a:gdLst>
                  <a:gd name="T0" fmla="*/ 12 w 47"/>
                  <a:gd name="T1" fmla="*/ 0 h 78"/>
                  <a:gd name="T2" fmla="*/ 47 w 47"/>
                  <a:gd name="T3" fmla="*/ 78 h 78"/>
                  <a:gd name="T4" fmla="*/ 15 w 47"/>
                  <a:gd name="T5" fmla="*/ 77 h 78"/>
                  <a:gd name="T6" fmla="*/ 0 w 47"/>
                  <a:gd name="T7" fmla="*/ 35 h 78"/>
                  <a:gd name="T8" fmla="*/ 12 w 47"/>
                  <a:gd name="T9" fmla="*/ 0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78">
                    <a:moveTo>
                      <a:pt x="12" y="0"/>
                    </a:moveTo>
                    <a:lnTo>
                      <a:pt x="47" y="78"/>
                    </a:lnTo>
                    <a:lnTo>
                      <a:pt x="15" y="77"/>
                    </a:lnTo>
                    <a:lnTo>
                      <a:pt x="0" y="3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72" name="Freeform 117"/>
              <p:cNvSpPr>
                <a:spLocks/>
              </p:cNvSpPr>
              <p:nvPr/>
            </p:nvSpPr>
            <p:spPr bwMode="auto">
              <a:xfrm>
                <a:off x="987" y="3728"/>
                <a:ext cx="44" cy="51"/>
              </a:xfrm>
              <a:custGeom>
                <a:avLst/>
                <a:gdLst>
                  <a:gd name="T0" fmla="*/ 23 w 44"/>
                  <a:gd name="T1" fmla="*/ 0 h 51"/>
                  <a:gd name="T2" fmla="*/ 0 w 44"/>
                  <a:gd name="T3" fmla="*/ 51 h 51"/>
                  <a:gd name="T4" fmla="*/ 44 w 44"/>
                  <a:gd name="T5" fmla="*/ 45 h 51"/>
                  <a:gd name="T6" fmla="*/ 23 w 44"/>
                  <a:gd name="T7" fmla="*/ 0 h 5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4" h="51">
                    <a:moveTo>
                      <a:pt x="23" y="0"/>
                    </a:moveTo>
                    <a:lnTo>
                      <a:pt x="0" y="51"/>
                    </a:lnTo>
                    <a:lnTo>
                      <a:pt x="44" y="4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73" name="Freeform 118"/>
              <p:cNvSpPr>
                <a:spLocks/>
              </p:cNvSpPr>
              <p:nvPr/>
            </p:nvSpPr>
            <p:spPr bwMode="auto">
              <a:xfrm>
                <a:off x="611" y="3695"/>
                <a:ext cx="417" cy="95"/>
              </a:xfrm>
              <a:custGeom>
                <a:avLst/>
                <a:gdLst>
                  <a:gd name="T0" fmla="*/ 0 w 417"/>
                  <a:gd name="T1" fmla="*/ 95 h 95"/>
                  <a:gd name="T2" fmla="*/ 66 w 417"/>
                  <a:gd name="T3" fmla="*/ 1 h 95"/>
                  <a:gd name="T4" fmla="*/ 417 w 417"/>
                  <a:gd name="T5" fmla="*/ 0 h 95"/>
                  <a:gd name="T6" fmla="*/ 370 w 417"/>
                  <a:gd name="T7" fmla="*/ 95 h 95"/>
                  <a:gd name="T8" fmla="*/ 0 w 417"/>
                  <a:gd name="T9" fmla="*/ 95 h 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7" h="95">
                    <a:moveTo>
                      <a:pt x="0" y="95"/>
                    </a:moveTo>
                    <a:lnTo>
                      <a:pt x="66" y="1"/>
                    </a:lnTo>
                    <a:lnTo>
                      <a:pt x="417" y="0"/>
                    </a:lnTo>
                    <a:lnTo>
                      <a:pt x="370" y="95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467" name="Text Box 121"/>
            <p:cNvSpPr txBox="1">
              <a:spLocks noChangeArrowheads="1"/>
            </p:cNvSpPr>
            <p:nvPr/>
          </p:nvSpPr>
          <p:spPr bwMode="auto">
            <a:xfrm>
              <a:off x="4804140" y="4632965"/>
              <a:ext cx="659293" cy="56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HSS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54063" y="2275011"/>
            <a:ext cx="8844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0090"/>
                </a:solidFill>
              </a:rPr>
              <a:t>3</a:t>
            </a:r>
            <a:r>
              <a:rPr lang="en-US" sz="4400" dirty="0" smtClean="0">
                <a:solidFill>
                  <a:srgbClr val="000090"/>
                </a:solidFill>
              </a:rPr>
              <a:t>G</a:t>
            </a:r>
            <a:endParaRPr lang="en-US" sz="4400" dirty="0">
              <a:solidFill>
                <a:srgbClr val="000090"/>
              </a:solidFill>
            </a:endParaRPr>
          </a:p>
        </p:txBody>
      </p:sp>
      <p:sp>
        <p:nvSpPr>
          <p:cNvPr id="479" name="TextBox 478"/>
          <p:cNvSpPr txBox="1"/>
          <p:nvPr/>
        </p:nvSpPr>
        <p:spPr>
          <a:xfrm>
            <a:off x="782095" y="4070606"/>
            <a:ext cx="19099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0090"/>
                </a:solidFill>
              </a:rPr>
              <a:t>4G-LTE</a:t>
            </a:r>
            <a:endParaRPr lang="en-US" sz="4400" dirty="0">
              <a:solidFill>
                <a:srgbClr val="000090"/>
              </a:solidFill>
            </a:endParaRPr>
          </a:p>
        </p:txBody>
      </p:sp>
      <p:grpSp>
        <p:nvGrpSpPr>
          <p:cNvPr id="480" name="Group 347"/>
          <p:cNvGrpSpPr>
            <a:grpSpLocks/>
          </p:cNvGrpSpPr>
          <p:nvPr/>
        </p:nvGrpSpPr>
        <p:grpSpPr bwMode="auto">
          <a:xfrm>
            <a:off x="4624095" y="2877136"/>
            <a:ext cx="635069" cy="244448"/>
            <a:chOff x="1871277" y="1576300"/>
            <a:chExt cx="1128371" cy="437861"/>
          </a:xfrm>
        </p:grpSpPr>
        <p:sp>
          <p:nvSpPr>
            <p:cNvPr id="481" name="Oval 480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82" name="Rectangle 481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83" name="Oval 482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84" name="Freeform 483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85" name="Freeform 484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86" name="Freeform 485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87" name="Freeform 486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488" name="Straight Connector 487"/>
            <p:cNvCxnSpPr>
              <a:endCxn id="483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9" name="Straight Connector 488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0" name="Group 347"/>
          <p:cNvGrpSpPr>
            <a:grpSpLocks/>
          </p:cNvGrpSpPr>
          <p:nvPr/>
        </p:nvGrpSpPr>
        <p:grpSpPr bwMode="auto">
          <a:xfrm>
            <a:off x="6443551" y="3267644"/>
            <a:ext cx="661282" cy="323815"/>
            <a:chOff x="1871277" y="1576300"/>
            <a:chExt cx="1128371" cy="437861"/>
          </a:xfrm>
        </p:grpSpPr>
        <p:sp>
          <p:nvSpPr>
            <p:cNvPr id="491" name="Oval 490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92" name="Rectangle 491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93" name="Oval 492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94" name="Freeform 493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95" name="Freeform 494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96" name="Freeform 495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497" name="Freeform 496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498" name="Straight Connector 497"/>
            <p:cNvCxnSpPr>
              <a:endCxn id="493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9" name="Straight Connector 498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0" name="Group 347"/>
          <p:cNvGrpSpPr>
            <a:grpSpLocks/>
          </p:cNvGrpSpPr>
          <p:nvPr/>
        </p:nvGrpSpPr>
        <p:grpSpPr bwMode="auto">
          <a:xfrm>
            <a:off x="5702886" y="5364591"/>
            <a:ext cx="661282" cy="323815"/>
            <a:chOff x="1871277" y="1576300"/>
            <a:chExt cx="1128371" cy="437861"/>
          </a:xfrm>
        </p:grpSpPr>
        <p:sp>
          <p:nvSpPr>
            <p:cNvPr id="501" name="Oval 500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02" name="Rectangle 501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03" name="Oval 502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04" name="Freeform 503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05" name="Freeform 504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06" name="Freeform 505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07" name="Freeform 506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508" name="Straight Connector 507"/>
            <p:cNvCxnSpPr>
              <a:endCxn id="503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Straight Connector 508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0" name="Group 347"/>
          <p:cNvGrpSpPr>
            <a:grpSpLocks/>
          </p:cNvGrpSpPr>
          <p:nvPr/>
        </p:nvGrpSpPr>
        <p:grpSpPr bwMode="auto">
          <a:xfrm>
            <a:off x="6490355" y="5378095"/>
            <a:ext cx="661282" cy="323815"/>
            <a:chOff x="1871277" y="1576300"/>
            <a:chExt cx="1128371" cy="437861"/>
          </a:xfrm>
        </p:grpSpPr>
        <p:sp>
          <p:nvSpPr>
            <p:cNvPr id="511" name="Oval 510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12" name="Rectangle 511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13" name="Oval 512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14" name="Freeform 513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15" name="Freeform 514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16" name="Freeform 515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517" name="Freeform 516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518" name="Straight Connector 517"/>
            <p:cNvCxnSpPr>
              <a:endCxn id="513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9" name="Straight Connector 518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41</a:t>
            </a:fld>
            <a:endParaRPr lang="en-US" sz="1200" dirty="0">
              <a:latin typeface="Tahoma" charset="0"/>
            </a:endParaRPr>
          </a:p>
        </p:txBody>
      </p:sp>
      <p:sp>
        <p:nvSpPr>
          <p:cNvPr id="52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805978" y="1250066"/>
            <a:ext cx="946235" cy="1184376"/>
            <a:chOff x="1733705" y="1468331"/>
            <a:chExt cx="978816" cy="1263746"/>
          </a:xfrm>
        </p:grpSpPr>
        <p:grpSp>
          <p:nvGrpSpPr>
            <p:cNvPr id="522" name="Group 782"/>
            <p:cNvGrpSpPr>
              <a:grpSpLocks/>
            </p:cNvGrpSpPr>
            <p:nvPr/>
          </p:nvGrpSpPr>
          <p:grpSpPr bwMode="auto">
            <a:xfrm>
              <a:off x="1786131" y="1468331"/>
              <a:ext cx="436609" cy="542257"/>
              <a:chOff x="742" y="2409"/>
              <a:chExt cx="576" cy="881"/>
            </a:xfrm>
          </p:grpSpPr>
          <p:grpSp>
            <p:nvGrpSpPr>
              <p:cNvPr id="523" name="Group 783"/>
              <p:cNvGrpSpPr>
                <a:grpSpLocks/>
              </p:cNvGrpSpPr>
              <p:nvPr/>
            </p:nvGrpSpPr>
            <p:grpSpPr bwMode="auto">
              <a:xfrm>
                <a:off x="832" y="2643"/>
                <a:ext cx="376" cy="647"/>
                <a:chOff x="3130" y="3288"/>
                <a:chExt cx="410" cy="742"/>
              </a:xfrm>
            </p:grpSpPr>
            <p:sp>
              <p:nvSpPr>
                <p:cNvPr id="526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27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28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29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30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31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32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33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34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35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36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37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38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39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40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524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" y="2409"/>
                <a:ext cx="576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25" name="Oval 800"/>
              <p:cNvSpPr>
                <a:spLocks noChangeArrowheads="1"/>
              </p:cNvSpPr>
              <p:nvPr/>
            </p:nvSpPr>
            <p:spPr bwMode="auto">
              <a:xfrm>
                <a:off x="986" y="2597"/>
                <a:ext cx="66" cy="69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541" name="Group 782"/>
            <p:cNvGrpSpPr>
              <a:grpSpLocks/>
            </p:cNvGrpSpPr>
            <p:nvPr/>
          </p:nvGrpSpPr>
          <p:grpSpPr bwMode="auto">
            <a:xfrm>
              <a:off x="2275912" y="1898524"/>
              <a:ext cx="436609" cy="542257"/>
              <a:chOff x="742" y="2409"/>
              <a:chExt cx="576" cy="881"/>
            </a:xfrm>
          </p:grpSpPr>
          <p:grpSp>
            <p:nvGrpSpPr>
              <p:cNvPr id="542" name="Group 783"/>
              <p:cNvGrpSpPr>
                <a:grpSpLocks/>
              </p:cNvGrpSpPr>
              <p:nvPr/>
            </p:nvGrpSpPr>
            <p:grpSpPr bwMode="auto">
              <a:xfrm>
                <a:off x="832" y="2643"/>
                <a:ext cx="376" cy="647"/>
                <a:chOff x="3130" y="3288"/>
                <a:chExt cx="410" cy="742"/>
              </a:xfrm>
            </p:grpSpPr>
            <p:sp>
              <p:nvSpPr>
                <p:cNvPr id="545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46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47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48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49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0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1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2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3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4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5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6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7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8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9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543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" y="2409"/>
                <a:ext cx="576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4" name="Oval 800"/>
              <p:cNvSpPr>
                <a:spLocks noChangeArrowheads="1"/>
              </p:cNvSpPr>
              <p:nvPr/>
            </p:nvSpPr>
            <p:spPr bwMode="auto">
              <a:xfrm>
                <a:off x="986" y="2597"/>
                <a:ext cx="66" cy="69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560" name="Group 782"/>
            <p:cNvGrpSpPr>
              <a:grpSpLocks/>
            </p:cNvGrpSpPr>
            <p:nvPr/>
          </p:nvGrpSpPr>
          <p:grpSpPr bwMode="auto">
            <a:xfrm>
              <a:off x="1733705" y="2189820"/>
              <a:ext cx="436609" cy="542257"/>
              <a:chOff x="742" y="2409"/>
              <a:chExt cx="576" cy="881"/>
            </a:xfrm>
          </p:grpSpPr>
          <p:grpSp>
            <p:nvGrpSpPr>
              <p:cNvPr id="561" name="Group 783"/>
              <p:cNvGrpSpPr>
                <a:grpSpLocks/>
              </p:cNvGrpSpPr>
              <p:nvPr/>
            </p:nvGrpSpPr>
            <p:grpSpPr bwMode="auto">
              <a:xfrm>
                <a:off x="832" y="2643"/>
                <a:ext cx="376" cy="647"/>
                <a:chOff x="3130" y="3288"/>
                <a:chExt cx="410" cy="742"/>
              </a:xfrm>
            </p:grpSpPr>
            <p:sp>
              <p:nvSpPr>
                <p:cNvPr id="564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65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66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67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68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69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70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71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72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73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74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75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76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77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78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562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" y="2409"/>
                <a:ext cx="576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3" name="Oval 800"/>
              <p:cNvSpPr>
                <a:spLocks noChangeArrowheads="1"/>
              </p:cNvSpPr>
              <p:nvPr/>
            </p:nvSpPr>
            <p:spPr bwMode="auto">
              <a:xfrm>
                <a:off x="986" y="2597"/>
                <a:ext cx="66" cy="69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579" name="Group 578"/>
          <p:cNvGrpSpPr/>
          <p:nvPr/>
        </p:nvGrpSpPr>
        <p:grpSpPr>
          <a:xfrm>
            <a:off x="1911576" y="4775659"/>
            <a:ext cx="946235" cy="1184376"/>
            <a:chOff x="1733705" y="1468331"/>
            <a:chExt cx="978816" cy="1263746"/>
          </a:xfrm>
        </p:grpSpPr>
        <p:grpSp>
          <p:nvGrpSpPr>
            <p:cNvPr id="580" name="Group 782"/>
            <p:cNvGrpSpPr>
              <a:grpSpLocks/>
            </p:cNvGrpSpPr>
            <p:nvPr/>
          </p:nvGrpSpPr>
          <p:grpSpPr bwMode="auto">
            <a:xfrm>
              <a:off x="1786131" y="1468331"/>
              <a:ext cx="436609" cy="542257"/>
              <a:chOff x="742" y="2409"/>
              <a:chExt cx="576" cy="881"/>
            </a:xfrm>
          </p:grpSpPr>
          <p:grpSp>
            <p:nvGrpSpPr>
              <p:cNvPr id="619" name="Group 783"/>
              <p:cNvGrpSpPr>
                <a:grpSpLocks/>
              </p:cNvGrpSpPr>
              <p:nvPr/>
            </p:nvGrpSpPr>
            <p:grpSpPr bwMode="auto">
              <a:xfrm>
                <a:off x="832" y="2643"/>
                <a:ext cx="376" cy="647"/>
                <a:chOff x="3130" y="3288"/>
                <a:chExt cx="410" cy="742"/>
              </a:xfrm>
            </p:grpSpPr>
            <p:sp>
              <p:nvSpPr>
                <p:cNvPr id="622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3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4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5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6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7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8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9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30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31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32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33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34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35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36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620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" y="2409"/>
                <a:ext cx="576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21" name="Oval 800"/>
              <p:cNvSpPr>
                <a:spLocks noChangeArrowheads="1"/>
              </p:cNvSpPr>
              <p:nvPr/>
            </p:nvSpPr>
            <p:spPr bwMode="auto">
              <a:xfrm>
                <a:off x="986" y="2597"/>
                <a:ext cx="66" cy="69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581" name="Group 782"/>
            <p:cNvGrpSpPr>
              <a:grpSpLocks/>
            </p:cNvGrpSpPr>
            <p:nvPr/>
          </p:nvGrpSpPr>
          <p:grpSpPr bwMode="auto">
            <a:xfrm>
              <a:off x="2275912" y="1898524"/>
              <a:ext cx="436609" cy="542257"/>
              <a:chOff x="742" y="2409"/>
              <a:chExt cx="576" cy="881"/>
            </a:xfrm>
          </p:grpSpPr>
          <p:grpSp>
            <p:nvGrpSpPr>
              <p:cNvPr id="601" name="Group 783"/>
              <p:cNvGrpSpPr>
                <a:grpSpLocks/>
              </p:cNvGrpSpPr>
              <p:nvPr/>
            </p:nvGrpSpPr>
            <p:grpSpPr bwMode="auto">
              <a:xfrm>
                <a:off x="832" y="2643"/>
                <a:ext cx="376" cy="647"/>
                <a:chOff x="3130" y="3288"/>
                <a:chExt cx="410" cy="742"/>
              </a:xfrm>
            </p:grpSpPr>
            <p:sp>
              <p:nvSpPr>
                <p:cNvPr id="604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5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6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7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8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9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0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1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2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3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4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5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6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7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8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602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" y="2409"/>
                <a:ext cx="576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03" name="Oval 800"/>
              <p:cNvSpPr>
                <a:spLocks noChangeArrowheads="1"/>
              </p:cNvSpPr>
              <p:nvPr/>
            </p:nvSpPr>
            <p:spPr bwMode="auto">
              <a:xfrm>
                <a:off x="986" y="2597"/>
                <a:ext cx="66" cy="69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582" name="Group 782"/>
            <p:cNvGrpSpPr>
              <a:grpSpLocks/>
            </p:cNvGrpSpPr>
            <p:nvPr/>
          </p:nvGrpSpPr>
          <p:grpSpPr bwMode="auto">
            <a:xfrm>
              <a:off x="1733705" y="2189820"/>
              <a:ext cx="436609" cy="542257"/>
              <a:chOff x="742" y="2409"/>
              <a:chExt cx="576" cy="881"/>
            </a:xfrm>
          </p:grpSpPr>
          <p:grpSp>
            <p:nvGrpSpPr>
              <p:cNvPr id="583" name="Group 783"/>
              <p:cNvGrpSpPr>
                <a:grpSpLocks/>
              </p:cNvGrpSpPr>
              <p:nvPr/>
            </p:nvGrpSpPr>
            <p:grpSpPr bwMode="auto">
              <a:xfrm>
                <a:off x="832" y="2643"/>
                <a:ext cx="376" cy="647"/>
                <a:chOff x="3130" y="3288"/>
                <a:chExt cx="410" cy="742"/>
              </a:xfrm>
            </p:grpSpPr>
            <p:sp>
              <p:nvSpPr>
                <p:cNvPr id="586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7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8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9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0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1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2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3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4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5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6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7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8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9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0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584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" y="2409"/>
                <a:ext cx="576" cy="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85" name="Oval 800"/>
              <p:cNvSpPr>
                <a:spLocks noChangeArrowheads="1"/>
              </p:cNvSpPr>
              <p:nvPr/>
            </p:nvSpPr>
            <p:spPr bwMode="auto">
              <a:xfrm>
                <a:off x="986" y="2597"/>
                <a:ext cx="66" cy="69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24151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0" name="Rectangle 2"/>
          <p:cNvSpPr>
            <a:spLocks noChangeArrowheads="1"/>
          </p:cNvSpPr>
          <p:nvPr/>
        </p:nvSpPr>
        <p:spPr bwMode="auto">
          <a:xfrm>
            <a:off x="331788" y="230188"/>
            <a:ext cx="51767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 smtClean="0">
                <a:solidFill>
                  <a:srgbClr val="000099"/>
                </a:solidFill>
                <a:latin typeface="Gill Sans MT" charset="0"/>
                <a:ea typeface="ＭＳ Ｐゴシック" charset="0"/>
                <a:cs typeface="Arial" charset="0"/>
              </a:rPr>
              <a:t>4G: differences from 3G</a:t>
            </a:r>
            <a:endParaRPr lang="en-US" sz="4000" dirty="0">
              <a:solidFill>
                <a:srgbClr val="000099"/>
              </a:solidFill>
              <a:latin typeface="Gill Sans MT" charset="0"/>
              <a:ea typeface="ＭＳ Ｐゴシック" charset="0"/>
              <a:cs typeface="Arial" charset="0"/>
            </a:endParaRPr>
          </a:p>
        </p:txBody>
      </p:sp>
      <p:pic>
        <p:nvPicPr>
          <p:cNvPr id="93244" name="Picture 6" descr="underline_b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3" y="813106"/>
            <a:ext cx="5170365" cy="188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83521"/>
            <a:ext cx="7772400" cy="4648200"/>
          </a:xfrm>
        </p:spPr>
        <p:txBody>
          <a:bodyPr/>
          <a:lstStyle/>
          <a:p>
            <a:pPr marL="238125" indent="-238125"/>
            <a:r>
              <a:rPr lang="en-US" sz="2400" dirty="0" smtClean="0"/>
              <a:t>all IP core: IP packets tunneled (through core IP network) from base station to gateway</a:t>
            </a:r>
          </a:p>
          <a:p>
            <a:pPr marL="238125" indent="-238125"/>
            <a:r>
              <a:rPr lang="en-US" sz="2400" dirty="0" smtClean="0"/>
              <a:t>no separation between voice and data – all traffic carried over IP core to gateway</a:t>
            </a:r>
            <a:endParaRPr lang="en-US" sz="2400" dirty="0"/>
          </a:p>
        </p:txBody>
      </p:sp>
      <p:grpSp>
        <p:nvGrpSpPr>
          <p:cNvPr id="487" name="Group 486"/>
          <p:cNvGrpSpPr/>
          <p:nvPr/>
        </p:nvGrpSpPr>
        <p:grpSpPr>
          <a:xfrm>
            <a:off x="553851" y="5926862"/>
            <a:ext cx="5413375" cy="708025"/>
            <a:chOff x="1495425" y="5249771"/>
            <a:chExt cx="5413375" cy="708025"/>
          </a:xfrm>
        </p:grpSpPr>
        <p:cxnSp>
          <p:nvCxnSpPr>
            <p:cNvPr id="664" name="Straight Connector 663"/>
            <p:cNvCxnSpPr/>
            <p:nvPr/>
          </p:nvCxnSpPr>
          <p:spPr>
            <a:xfrm>
              <a:off x="3942882" y="5386388"/>
              <a:ext cx="0" cy="495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5" name="Straight Connector 664"/>
            <p:cNvCxnSpPr/>
            <p:nvPr/>
          </p:nvCxnSpPr>
          <p:spPr>
            <a:xfrm>
              <a:off x="1495425" y="5624513"/>
              <a:ext cx="2463820" cy="0"/>
            </a:xfrm>
            <a:prstGeom prst="line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6" name="TextBox 258"/>
            <p:cNvSpPr txBox="1">
              <a:spLocks noChangeArrowheads="1"/>
            </p:cNvSpPr>
            <p:nvPr/>
          </p:nvSpPr>
          <p:spPr bwMode="auto">
            <a:xfrm>
              <a:off x="1660768" y="5249771"/>
              <a:ext cx="2111375" cy="7080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radio access network</a:t>
              </a:r>
            </a:p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Universal Terrestrial Radio </a:t>
              </a:r>
            </a:p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Access Network (UTRAN)</a:t>
              </a:r>
            </a:p>
          </p:txBody>
        </p:sp>
        <p:cxnSp>
          <p:nvCxnSpPr>
            <p:cNvPr id="667" name="Straight Connector 666"/>
            <p:cNvCxnSpPr/>
            <p:nvPr/>
          </p:nvCxnSpPr>
          <p:spPr>
            <a:xfrm flipH="1">
              <a:off x="1512888" y="5280025"/>
              <a:ext cx="6350" cy="609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8" name="Straight Connector 667"/>
            <p:cNvCxnSpPr/>
            <p:nvPr/>
          </p:nvCxnSpPr>
          <p:spPr>
            <a:xfrm>
              <a:off x="4706079" y="5624513"/>
              <a:ext cx="2202721" cy="0"/>
            </a:xfrm>
            <a:prstGeom prst="line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9" name="TextBox 261"/>
            <p:cNvSpPr txBox="1">
              <a:spLocks noChangeArrowheads="1"/>
            </p:cNvSpPr>
            <p:nvPr/>
          </p:nvSpPr>
          <p:spPr bwMode="auto">
            <a:xfrm>
              <a:off x="4360526" y="5310625"/>
              <a:ext cx="2146241" cy="5847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Evolved Packet Core</a:t>
              </a:r>
            </a:p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(EPC)</a:t>
              </a:r>
              <a:endParaRPr lang="en-US" sz="1200" dirty="0" smtClean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cxnSp>
          <p:nvCxnSpPr>
            <p:cNvPr id="670" name="Straight Connector 669"/>
            <p:cNvCxnSpPr/>
            <p:nvPr/>
          </p:nvCxnSpPr>
          <p:spPr>
            <a:xfrm>
              <a:off x="6908800" y="5348288"/>
              <a:ext cx="0" cy="4968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1" name="Straight Arrow Connector 670"/>
            <p:cNvCxnSpPr/>
            <p:nvPr/>
          </p:nvCxnSpPr>
          <p:spPr>
            <a:xfrm flipH="1">
              <a:off x="3931902" y="5624513"/>
              <a:ext cx="592123" cy="0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1" name="Line 96"/>
          <p:cNvSpPr>
            <a:spLocks noChangeShapeType="1"/>
          </p:cNvSpPr>
          <p:nvPr/>
        </p:nvSpPr>
        <p:spPr bwMode="auto">
          <a:xfrm flipV="1">
            <a:off x="2358700" y="5580309"/>
            <a:ext cx="3464419" cy="2579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2" name="Line 97"/>
          <p:cNvSpPr>
            <a:spLocks noChangeShapeType="1"/>
          </p:cNvSpPr>
          <p:nvPr/>
        </p:nvSpPr>
        <p:spPr bwMode="auto">
          <a:xfrm>
            <a:off x="2800907" y="5500819"/>
            <a:ext cx="2965063" cy="330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3" name="Line 98"/>
          <p:cNvSpPr>
            <a:spLocks noChangeShapeType="1"/>
          </p:cNvSpPr>
          <p:nvPr/>
        </p:nvSpPr>
        <p:spPr bwMode="auto">
          <a:xfrm>
            <a:off x="2387581" y="5208067"/>
            <a:ext cx="3412259" cy="28136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95" name="Picture 122" descr="imgyjavg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26" y="5063422"/>
            <a:ext cx="252413" cy="144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96" name="Group 123"/>
          <p:cNvGrpSpPr>
            <a:grpSpLocks/>
          </p:cNvGrpSpPr>
          <p:nvPr/>
        </p:nvGrpSpPr>
        <p:grpSpPr bwMode="auto">
          <a:xfrm>
            <a:off x="569589" y="5385415"/>
            <a:ext cx="831850" cy="143387"/>
            <a:chOff x="3072" y="739"/>
            <a:chExt cx="652" cy="146"/>
          </a:xfrm>
        </p:grpSpPr>
        <p:pic>
          <p:nvPicPr>
            <p:cNvPr id="563" name="Picture 124" descr="lgv_fqmg[1]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4" name="Line 125"/>
            <p:cNvSpPr>
              <a:spLocks noChangeShapeType="1"/>
            </p:cNvSpPr>
            <p:nvPr/>
          </p:nvSpPr>
          <p:spPr bwMode="auto">
            <a:xfrm flipH="1">
              <a:off x="3104" y="784"/>
              <a:ext cx="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65" name="Line 126"/>
            <p:cNvSpPr>
              <a:spLocks noChangeShapeType="1"/>
            </p:cNvSpPr>
            <p:nvPr/>
          </p:nvSpPr>
          <p:spPr bwMode="auto">
            <a:xfrm flipH="1">
              <a:off x="3072" y="759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</p:grpSp>
      <p:pic>
        <p:nvPicPr>
          <p:cNvPr id="497" name="Picture 128" descr="imgyjavg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01" y="5649549"/>
            <a:ext cx="252413" cy="144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8" name="Freeform 222"/>
          <p:cNvSpPr>
            <a:spLocks/>
          </p:cNvSpPr>
          <p:nvPr/>
        </p:nvSpPr>
        <p:spPr bwMode="auto">
          <a:xfrm>
            <a:off x="7486922" y="4837650"/>
            <a:ext cx="1235075" cy="1331992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9" name="Text Box 223"/>
          <p:cNvSpPr txBox="1">
            <a:spLocks noChangeArrowheads="1"/>
          </p:cNvSpPr>
          <p:nvPr/>
        </p:nvSpPr>
        <p:spPr bwMode="auto">
          <a:xfrm>
            <a:off x="7594872" y="5109331"/>
            <a:ext cx="882650" cy="462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Public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Internet</a:t>
            </a:r>
          </a:p>
        </p:txBody>
      </p:sp>
      <p:grpSp>
        <p:nvGrpSpPr>
          <p:cNvPr id="500" name="Group 224"/>
          <p:cNvGrpSpPr>
            <a:grpSpLocks/>
          </p:cNvGrpSpPr>
          <p:nvPr/>
        </p:nvGrpSpPr>
        <p:grpSpPr bwMode="auto">
          <a:xfrm>
            <a:off x="6721747" y="5003678"/>
            <a:ext cx="550863" cy="793661"/>
            <a:chOff x="611" y="3693"/>
            <a:chExt cx="449" cy="287"/>
          </a:xfrm>
        </p:grpSpPr>
        <p:sp>
          <p:nvSpPr>
            <p:cNvPr id="554" name="Rectangle 225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555" name="Group 226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561" name="Freeform 227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62" name="Freeform 228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556" name="Freeform 229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57" name="Freeform 230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58" name="Freeform 231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59" name="Freeform 232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60" name="Freeform 233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501" name="Text Box 234"/>
          <p:cNvSpPr txBox="1">
            <a:spLocks noChangeArrowheads="1"/>
          </p:cNvSpPr>
          <p:nvPr/>
        </p:nvSpPr>
        <p:spPr bwMode="auto">
          <a:xfrm>
            <a:off x="6669360" y="5782245"/>
            <a:ext cx="813043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P-GW</a:t>
            </a:r>
          </a:p>
        </p:txBody>
      </p:sp>
      <p:sp>
        <p:nvSpPr>
          <p:cNvPr id="502" name="Text Box 235"/>
          <p:cNvSpPr txBox="1">
            <a:spLocks noChangeArrowheads="1"/>
          </p:cNvSpPr>
          <p:nvPr/>
        </p:nvSpPr>
        <p:spPr bwMode="auto">
          <a:xfrm>
            <a:off x="6791597" y="4946525"/>
            <a:ext cx="361950" cy="290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G</a:t>
            </a:r>
          </a:p>
        </p:txBody>
      </p:sp>
      <p:sp>
        <p:nvSpPr>
          <p:cNvPr id="503" name="Line 240"/>
          <p:cNvSpPr>
            <a:spLocks noChangeShapeType="1"/>
          </p:cNvSpPr>
          <p:nvPr/>
        </p:nvSpPr>
        <p:spPr bwMode="auto">
          <a:xfrm>
            <a:off x="7251972" y="5505533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505" name="Group 224"/>
          <p:cNvGrpSpPr>
            <a:grpSpLocks/>
          </p:cNvGrpSpPr>
          <p:nvPr/>
        </p:nvGrpSpPr>
        <p:grpSpPr bwMode="auto">
          <a:xfrm>
            <a:off x="5955679" y="4994615"/>
            <a:ext cx="550863" cy="793661"/>
            <a:chOff x="611" y="3693"/>
            <a:chExt cx="449" cy="287"/>
          </a:xfrm>
        </p:grpSpPr>
        <p:sp>
          <p:nvSpPr>
            <p:cNvPr id="532" name="Rectangle 225"/>
            <p:cNvSpPr>
              <a:spLocks noChangeArrowheads="1"/>
            </p:cNvSpPr>
            <p:nvPr/>
          </p:nvSpPr>
          <p:spPr bwMode="auto">
            <a:xfrm>
              <a:off x="636" y="3774"/>
              <a:ext cx="336" cy="20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533" name="Group 226"/>
            <p:cNvGrpSpPr>
              <a:grpSpLocks/>
            </p:cNvGrpSpPr>
            <p:nvPr/>
          </p:nvGrpSpPr>
          <p:grpSpPr bwMode="auto">
            <a:xfrm>
              <a:off x="687" y="3826"/>
              <a:ext cx="224" cy="110"/>
              <a:chOff x="687" y="3826"/>
              <a:chExt cx="224" cy="110"/>
            </a:xfrm>
          </p:grpSpPr>
          <p:sp>
            <p:nvSpPr>
              <p:cNvPr id="539" name="Freeform 227"/>
              <p:cNvSpPr>
                <a:spLocks/>
              </p:cNvSpPr>
              <p:nvPr/>
            </p:nvSpPr>
            <p:spPr bwMode="auto">
              <a:xfrm>
                <a:off x="687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40" name="Freeform 228"/>
              <p:cNvSpPr>
                <a:spLocks/>
              </p:cNvSpPr>
              <p:nvPr/>
            </p:nvSpPr>
            <p:spPr bwMode="auto">
              <a:xfrm flipV="1">
                <a:off x="689" y="3826"/>
                <a:ext cx="222" cy="110"/>
              </a:xfrm>
              <a:custGeom>
                <a:avLst/>
                <a:gdLst>
                  <a:gd name="T0" fmla="*/ 0 w 222"/>
                  <a:gd name="T1" fmla="*/ 110 h 110"/>
                  <a:gd name="T2" fmla="*/ 36 w 222"/>
                  <a:gd name="T3" fmla="*/ 110 h 110"/>
                  <a:gd name="T4" fmla="*/ 183 w 222"/>
                  <a:gd name="T5" fmla="*/ 0 h 110"/>
                  <a:gd name="T6" fmla="*/ 222 w 222"/>
                  <a:gd name="T7" fmla="*/ 0 h 11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22" h="110">
                    <a:moveTo>
                      <a:pt x="0" y="110"/>
                    </a:moveTo>
                    <a:lnTo>
                      <a:pt x="36" y="110"/>
                    </a:lnTo>
                    <a:lnTo>
                      <a:pt x="183" y="0"/>
                    </a:lnTo>
                    <a:lnTo>
                      <a:pt x="22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534" name="Freeform 229"/>
            <p:cNvSpPr>
              <a:spLocks/>
            </p:cNvSpPr>
            <p:nvPr/>
          </p:nvSpPr>
          <p:spPr bwMode="auto">
            <a:xfrm>
              <a:off x="975" y="3704"/>
              <a:ext cx="62" cy="74"/>
            </a:xfrm>
            <a:custGeom>
              <a:avLst/>
              <a:gdLst>
                <a:gd name="T0" fmla="*/ 36 w 62"/>
                <a:gd name="T1" fmla="*/ 0 h 74"/>
                <a:gd name="T2" fmla="*/ 62 w 62"/>
                <a:gd name="T3" fmla="*/ 57 h 74"/>
                <a:gd name="T4" fmla="*/ 0 w 62"/>
                <a:gd name="T5" fmla="*/ 74 h 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2" h="74">
                  <a:moveTo>
                    <a:pt x="36" y="0"/>
                  </a:moveTo>
                  <a:lnTo>
                    <a:pt x="62" y="57"/>
                  </a:lnTo>
                  <a:lnTo>
                    <a:pt x="0" y="7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35" name="Freeform 230"/>
            <p:cNvSpPr>
              <a:spLocks/>
            </p:cNvSpPr>
            <p:nvPr/>
          </p:nvSpPr>
          <p:spPr bwMode="auto">
            <a:xfrm>
              <a:off x="972" y="3764"/>
              <a:ext cx="63" cy="216"/>
            </a:xfrm>
            <a:custGeom>
              <a:avLst/>
              <a:gdLst>
                <a:gd name="T0" fmla="*/ 2 w 63"/>
                <a:gd name="T1" fmla="*/ 12 h 225"/>
                <a:gd name="T2" fmla="*/ 0 w 63"/>
                <a:gd name="T3" fmla="*/ 176 h 225"/>
                <a:gd name="T4" fmla="*/ 62 w 63"/>
                <a:gd name="T5" fmla="*/ 158 h 225"/>
                <a:gd name="T6" fmla="*/ 63 w 63"/>
                <a:gd name="T7" fmla="*/ 0 h 225"/>
                <a:gd name="T8" fmla="*/ 2 w 63"/>
                <a:gd name="T9" fmla="*/ 12 h 2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3" h="225">
                  <a:moveTo>
                    <a:pt x="2" y="16"/>
                  </a:moveTo>
                  <a:lnTo>
                    <a:pt x="0" y="225"/>
                  </a:lnTo>
                  <a:lnTo>
                    <a:pt x="62" y="202"/>
                  </a:lnTo>
                  <a:lnTo>
                    <a:pt x="63" y="0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36" name="Freeform 231"/>
            <p:cNvSpPr>
              <a:spLocks/>
            </p:cNvSpPr>
            <p:nvPr/>
          </p:nvSpPr>
          <p:spPr bwMode="auto">
            <a:xfrm>
              <a:off x="1013" y="3693"/>
              <a:ext cx="47" cy="78"/>
            </a:xfrm>
            <a:custGeom>
              <a:avLst/>
              <a:gdLst>
                <a:gd name="T0" fmla="*/ 12 w 47"/>
                <a:gd name="T1" fmla="*/ 0 h 78"/>
                <a:gd name="T2" fmla="*/ 47 w 47"/>
                <a:gd name="T3" fmla="*/ 78 h 78"/>
                <a:gd name="T4" fmla="*/ 15 w 47"/>
                <a:gd name="T5" fmla="*/ 77 h 78"/>
                <a:gd name="T6" fmla="*/ 0 w 47"/>
                <a:gd name="T7" fmla="*/ 35 h 78"/>
                <a:gd name="T8" fmla="*/ 12 w 47"/>
                <a:gd name="T9" fmla="*/ 0 h 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7" h="78">
                  <a:moveTo>
                    <a:pt x="12" y="0"/>
                  </a:moveTo>
                  <a:lnTo>
                    <a:pt x="47" y="78"/>
                  </a:lnTo>
                  <a:lnTo>
                    <a:pt x="15" y="77"/>
                  </a:lnTo>
                  <a:lnTo>
                    <a:pt x="0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37" name="Freeform 232"/>
            <p:cNvSpPr>
              <a:spLocks/>
            </p:cNvSpPr>
            <p:nvPr/>
          </p:nvSpPr>
          <p:spPr bwMode="auto">
            <a:xfrm>
              <a:off x="987" y="3728"/>
              <a:ext cx="44" cy="51"/>
            </a:xfrm>
            <a:custGeom>
              <a:avLst/>
              <a:gdLst>
                <a:gd name="T0" fmla="*/ 23 w 44"/>
                <a:gd name="T1" fmla="*/ 0 h 51"/>
                <a:gd name="T2" fmla="*/ 0 w 44"/>
                <a:gd name="T3" fmla="*/ 51 h 51"/>
                <a:gd name="T4" fmla="*/ 44 w 44"/>
                <a:gd name="T5" fmla="*/ 45 h 51"/>
                <a:gd name="T6" fmla="*/ 23 w 44"/>
                <a:gd name="T7" fmla="*/ 0 h 5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4" h="51">
                  <a:moveTo>
                    <a:pt x="23" y="0"/>
                  </a:moveTo>
                  <a:lnTo>
                    <a:pt x="0" y="51"/>
                  </a:lnTo>
                  <a:lnTo>
                    <a:pt x="44" y="4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38" name="Freeform 233"/>
            <p:cNvSpPr>
              <a:spLocks/>
            </p:cNvSpPr>
            <p:nvPr/>
          </p:nvSpPr>
          <p:spPr bwMode="auto">
            <a:xfrm>
              <a:off x="611" y="3695"/>
              <a:ext cx="417" cy="95"/>
            </a:xfrm>
            <a:custGeom>
              <a:avLst/>
              <a:gdLst>
                <a:gd name="T0" fmla="*/ 0 w 417"/>
                <a:gd name="T1" fmla="*/ 95 h 95"/>
                <a:gd name="T2" fmla="*/ 66 w 417"/>
                <a:gd name="T3" fmla="*/ 1 h 95"/>
                <a:gd name="T4" fmla="*/ 417 w 417"/>
                <a:gd name="T5" fmla="*/ 0 h 95"/>
                <a:gd name="T6" fmla="*/ 370 w 417"/>
                <a:gd name="T7" fmla="*/ 95 h 95"/>
                <a:gd name="T8" fmla="*/ 0 w 417"/>
                <a:gd name="T9" fmla="*/ 95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7" h="95">
                  <a:moveTo>
                    <a:pt x="0" y="95"/>
                  </a:moveTo>
                  <a:lnTo>
                    <a:pt x="66" y="1"/>
                  </a:lnTo>
                  <a:lnTo>
                    <a:pt x="417" y="0"/>
                  </a:lnTo>
                  <a:lnTo>
                    <a:pt x="370" y="95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506" name="Text Box 234"/>
          <p:cNvSpPr txBox="1">
            <a:spLocks noChangeArrowheads="1"/>
          </p:cNvSpPr>
          <p:nvPr/>
        </p:nvSpPr>
        <p:spPr bwMode="auto">
          <a:xfrm>
            <a:off x="5903292" y="5773182"/>
            <a:ext cx="813043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S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-GW</a:t>
            </a:r>
          </a:p>
        </p:txBody>
      </p:sp>
      <p:sp>
        <p:nvSpPr>
          <p:cNvPr id="507" name="Text Box 235"/>
          <p:cNvSpPr txBox="1">
            <a:spLocks noChangeArrowheads="1"/>
          </p:cNvSpPr>
          <p:nvPr/>
        </p:nvSpPr>
        <p:spPr bwMode="auto">
          <a:xfrm>
            <a:off x="6025529" y="4937462"/>
            <a:ext cx="361950" cy="290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G</a:t>
            </a:r>
          </a:p>
        </p:txBody>
      </p:sp>
      <p:sp>
        <p:nvSpPr>
          <p:cNvPr id="508" name="Line 240"/>
          <p:cNvSpPr>
            <a:spLocks noChangeShapeType="1"/>
          </p:cNvSpPr>
          <p:nvPr/>
        </p:nvSpPr>
        <p:spPr bwMode="auto">
          <a:xfrm>
            <a:off x="6485904" y="549647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Comic Sans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2258" y="3766274"/>
            <a:ext cx="1556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90"/>
                </a:solidFill>
              </a:rPr>
              <a:t>UE</a:t>
            </a:r>
          </a:p>
          <a:p>
            <a:pPr algn="ctr"/>
            <a:r>
              <a:rPr lang="en-US" dirty="0" smtClean="0">
                <a:solidFill>
                  <a:srgbClr val="000090"/>
                </a:solidFill>
              </a:rPr>
              <a:t>(user element)</a:t>
            </a:r>
            <a:endParaRPr lang="en-US" dirty="0">
              <a:solidFill>
                <a:srgbClr val="00009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1093437" y="4343233"/>
            <a:ext cx="0" cy="61461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72" name="TextBox 671"/>
          <p:cNvSpPr txBox="1"/>
          <p:nvPr/>
        </p:nvSpPr>
        <p:spPr>
          <a:xfrm>
            <a:off x="1770433" y="3766274"/>
            <a:ext cx="14457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90"/>
                </a:solidFill>
              </a:rPr>
              <a:t>eNodeB</a:t>
            </a:r>
          </a:p>
          <a:p>
            <a:pPr algn="ctr"/>
            <a:r>
              <a:rPr lang="en-US" dirty="0" smtClean="0">
                <a:solidFill>
                  <a:srgbClr val="000090"/>
                </a:solidFill>
              </a:rPr>
              <a:t>(base station)</a:t>
            </a:r>
            <a:endParaRPr lang="en-US" dirty="0">
              <a:solidFill>
                <a:srgbClr val="000090"/>
              </a:solidFill>
            </a:endParaRPr>
          </a:p>
        </p:txBody>
      </p:sp>
      <p:cxnSp>
        <p:nvCxnSpPr>
          <p:cNvPr id="673" name="Straight Connector 672"/>
          <p:cNvCxnSpPr/>
          <p:nvPr/>
        </p:nvCxnSpPr>
        <p:spPr bwMode="auto">
          <a:xfrm>
            <a:off x="2369921" y="4320464"/>
            <a:ext cx="4408" cy="4858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75" name="TextBox 674"/>
          <p:cNvSpPr txBox="1"/>
          <p:nvPr/>
        </p:nvSpPr>
        <p:spPr>
          <a:xfrm>
            <a:off x="7107911" y="3376022"/>
            <a:ext cx="12490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90"/>
                </a:solidFill>
              </a:rPr>
              <a:t>Packet data </a:t>
            </a:r>
          </a:p>
          <a:p>
            <a:pPr algn="ctr"/>
            <a:r>
              <a:rPr lang="en-US" dirty="0" smtClean="0">
                <a:solidFill>
                  <a:srgbClr val="000090"/>
                </a:solidFill>
              </a:rPr>
              <a:t>network</a:t>
            </a:r>
          </a:p>
          <a:p>
            <a:pPr algn="ctr"/>
            <a:r>
              <a:rPr lang="en-US" dirty="0" smtClean="0">
                <a:solidFill>
                  <a:srgbClr val="000090"/>
                </a:solidFill>
              </a:rPr>
              <a:t> Gateway</a:t>
            </a:r>
          </a:p>
          <a:p>
            <a:pPr algn="ctr"/>
            <a:r>
              <a:rPr lang="en-US" dirty="0" smtClean="0">
                <a:solidFill>
                  <a:srgbClr val="000090"/>
                </a:solidFill>
              </a:rPr>
              <a:t> </a:t>
            </a:r>
            <a:r>
              <a:rPr lang="en-US" dirty="0">
                <a:solidFill>
                  <a:srgbClr val="000090"/>
                </a:solidFill>
              </a:rPr>
              <a:t>(P-GW)</a:t>
            </a:r>
          </a:p>
        </p:txBody>
      </p:sp>
      <p:cxnSp>
        <p:nvCxnSpPr>
          <p:cNvPr id="676" name="Straight Connector 675"/>
          <p:cNvCxnSpPr/>
          <p:nvPr/>
        </p:nvCxnSpPr>
        <p:spPr bwMode="auto">
          <a:xfrm flipH="1">
            <a:off x="7005586" y="4323367"/>
            <a:ext cx="289249" cy="54245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77" name="TextBox 676"/>
          <p:cNvSpPr txBox="1"/>
          <p:nvPr/>
        </p:nvSpPr>
        <p:spPr>
          <a:xfrm>
            <a:off x="6188666" y="3396468"/>
            <a:ext cx="9943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0090"/>
                </a:solidFill>
              </a:rPr>
              <a:t>Serving </a:t>
            </a:r>
            <a:endParaRPr lang="en-US" dirty="0" smtClean="0">
              <a:solidFill>
                <a:srgbClr val="000090"/>
              </a:solidFill>
            </a:endParaRPr>
          </a:p>
          <a:p>
            <a:pPr algn="ctr"/>
            <a:r>
              <a:rPr lang="en-US" dirty="0" smtClean="0">
                <a:solidFill>
                  <a:srgbClr val="000090"/>
                </a:solidFill>
              </a:rPr>
              <a:t>Gateway</a:t>
            </a:r>
          </a:p>
          <a:p>
            <a:pPr algn="ctr"/>
            <a:r>
              <a:rPr lang="en-US" dirty="0" smtClean="0">
                <a:solidFill>
                  <a:srgbClr val="000090"/>
                </a:solidFill>
              </a:rPr>
              <a:t> </a:t>
            </a:r>
            <a:r>
              <a:rPr lang="en-US" dirty="0">
                <a:solidFill>
                  <a:srgbClr val="000090"/>
                </a:solidFill>
              </a:rPr>
              <a:t>(S-GW)</a:t>
            </a:r>
          </a:p>
        </p:txBody>
      </p:sp>
      <p:cxnSp>
        <p:nvCxnSpPr>
          <p:cNvPr id="678" name="Straight Connector 677"/>
          <p:cNvCxnSpPr>
            <a:stCxn id="677" idx="2"/>
          </p:cNvCxnSpPr>
          <p:nvPr/>
        </p:nvCxnSpPr>
        <p:spPr bwMode="auto">
          <a:xfrm flipH="1">
            <a:off x="6337069" y="4319798"/>
            <a:ext cx="348789" cy="6195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79" name="TextBox 678"/>
          <p:cNvSpPr txBox="1"/>
          <p:nvPr/>
        </p:nvSpPr>
        <p:spPr>
          <a:xfrm>
            <a:off x="2820094" y="5395779"/>
            <a:ext cx="633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C0000"/>
                </a:solidFill>
              </a:rPr>
              <a:t>data</a:t>
            </a:r>
            <a:endParaRPr lang="en-US" dirty="0">
              <a:solidFill>
                <a:srgbClr val="CC000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387580" y="3037521"/>
            <a:ext cx="3769997" cy="2661882"/>
            <a:chOff x="2387580" y="3037521"/>
            <a:chExt cx="3769997" cy="2661882"/>
          </a:xfrm>
        </p:grpSpPr>
        <p:sp>
          <p:nvSpPr>
            <p:cNvPr id="482" name="Line 238"/>
            <p:cNvSpPr>
              <a:spLocks noChangeShapeType="1"/>
            </p:cNvSpPr>
            <p:nvPr/>
          </p:nvSpPr>
          <p:spPr bwMode="auto">
            <a:xfrm flipH="1">
              <a:off x="2759629" y="4812246"/>
              <a:ext cx="1461475" cy="5416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83" name="Line 238"/>
            <p:cNvSpPr>
              <a:spLocks noChangeShapeType="1"/>
            </p:cNvSpPr>
            <p:nvPr/>
          </p:nvSpPr>
          <p:spPr bwMode="auto">
            <a:xfrm flipH="1">
              <a:off x="2436482" y="4807495"/>
              <a:ext cx="1751742" cy="2968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84" name="Line 238"/>
            <p:cNvSpPr>
              <a:spLocks noChangeShapeType="1"/>
            </p:cNvSpPr>
            <p:nvPr/>
          </p:nvSpPr>
          <p:spPr bwMode="auto">
            <a:xfrm flipH="1">
              <a:off x="2387580" y="4864861"/>
              <a:ext cx="1800643" cy="8345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85" name="Line 238"/>
            <p:cNvSpPr>
              <a:spLocks noChangeShapeType="1"/>
            </p:cNvSpPr>
            <p:nvPr/>
          </p:nvSpPr>
          <p:spPr bwMode="auto">
            <a:xfrm flipH="1" flipV="1">
              <a:off x="4739087" y="4944462"/>
              <a:ext cx="1216590" cy="3485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86" name="Line 238"/>
            <p:cNvSpPr>
              <a:spLocks noChangeShapeType="1"/>
            </p:cNvSpPr>
            <p:nvPr/>
          </p:nvSpPr>
          <p:spPr bwMode="auto">
            <a:xfrm flipV="1">
              <a:off x="4710870" y="4650826"/>
              <a:ext cx="205932" cy="1614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>
                <a:solidFill>
                  <a:srgbClr val="000000"/>
                </a:solidFill>
                <a:latin typeface="Comic Sans MS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494" name="Group 493"/>
            <p:cNvGrpSpPr/>
            <p:nvPr/>
          </p:nvGrpSpPr>
          <p:grpSpPr>
            <a:xfrm>
              <a:off x="4124725" y="4207019"/>
              <a:ext cx="723200" cy="880827"/>
              <a:chOff x="4804140" y="4632965"/>
              <a:chExt cx="723200" cy="1348762"/>
            </a:xfrm>
          </p:grpSpPr>
          <p:grpSp>
            <p:nvGrpSpPr>
              <p:cNvPr id="566" name="Group 109"/>
              <p:cNvGrpSpPr>
                <a:grpSpLocks/>
              </p:cNvGrpSpPr>
              <p:nvPr/>
            </p:nvGrpSpPr>
            <p:grpSpPr bwMode="auto">
              <a:xfrm>
                <a:off x="4867640" y="5188066"/>
                <a:ext cx="550863" cy="793661"/>
                <a:chOff x="611" y="3693"/>
                <a:chExt cx="449" cy="287"/>
              </a:xfrm>
            </p:grpSpPr>
            <p:sp>
              <p:nvSpPr>
                <p:cNvPr id="568" name="Rectangle 110"/>
                <p:cNvSpPr>
                  <a:spLocks noChangeArrowheads="1"/>
                </p:cNvSpPr>
                <p:nvPr/>
              </p:nvSpPr>
              <p:spPr bwMode="auto">
                <a:xfrm>
                  <a:off x="636" y="3774"/>
                  <a:ext cx="336" cy="20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69" name="Freeform 114"/>
                <p:cNvSpPr>
                  <a:spLocks/>
                </p:cNvSpPr>
                <p:nvPr/>
              </p:nvSpPr>
              <p:spPr bwMode="auto">
                <a:xfrm>
                  <a:off x="975" y="3704"/>
                  <a:ext cx="62" cy="74"/>
                </a:xfrm>
                <a:custGeom>
                  <a:avLst/>
                  <a:gdLst>
                    <a:gd name="T0" fmla="*/ 36 w 62"/>
                    <a:gd name="T1" fmla="*/ 0 h 74"/>
                    <a:gd name="T2" fmla="*/ 62 w 62"/>
                    <a:gd name="T3" fmla="*/ 57 h 74"/>
                    <a:gd name="T4" fmla="*/ 0 w 62"/>
                    <a:gd name="T5" fmla="*/ 74 h 7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62" h="74">
                      <a:moveTo>
                        <a:pt x="36" y="0"/>
                      </a:moveTo>
                      <a:lnTo>
                        <a:pt x="62" y="57"/>
                      </a:lnTo>
                      <a:lnTo>
                        <a:pt x="0" y="7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70" name="Freeform 115"/>
                <p:cNvSpPr>
                  <a:spLocks/>
                </p:cNvSpPr>
                <p:nvPr/>
              </p:nvSpPr>
              <p:spPr bwMode="auto">
                <a:xfrm>
                  <a:off x="972" y="3764"/>
                  <a:ext cx="63" cy="216"/>
                </a:xfrm>
                <a:custGeom>
                  <a:avLst/>
                  <a:gdLst>
                    <a:gd name="T0" fmla="*/ 2 w 63"/>
                    <a:gd name="T1" fmla="*/ 12 h 225"/>
                    <a:gd name="T2" fmla="*/ 0 w 63"/>
                    <a:gd name="T3" fmla="*/ 176 h 225"/>
                    <a:gd name="T4" fmla="*/ 62 w 63"/>
                    <a:gd name="T5" fmla="*/ 158 h 225"/>
                    <a:gd name="T6" fmla="*/ 63 w 63"/>
                    <a:gd name="T7" fmla="*/ 0 h 225"/>
                    <a:gd name="T8" fmla="*/ 2 w 63"/>
                    <a:gd name="T9" fmla="*/ 12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63" h="225">
                      <a:moveTo>
                        <a:pt x="2" y="16"/>
                      </a:moveTo>
                      <a:lnTo>
                        <a:pt x="0" y="225"/>
                      </a:lnTo>
                      <a:lnTo>
                        <a:pt x="62" y="202"/>
                      </a:lnTo>
                      <a:lnTo>
                        <a:pt x="63" y="0"/>
                      </a:ln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71" name="Freeform 116"/>
                <p:cNvSpPr>
                  <a:spLocks/>
                </p:cNvSpPr>
                <p:nvPr/>
              </p:nvSpPr>
              <p:spPr bwMode="auto">
                <a:xfrm>
                  <a:off x="1013" y="3693"/>
                  <a:ext cx="47" cy="78"/>
                </a:xfrm>
                <a:custGeom>
                  <a:avLst/>
                  <a:gdLst>
                    <a:gd name="T0" fmla="*/ 12 w 47"/>
                    <a:gd name="T1" fmla="*/ 0 h 78"/>
                    <a:gd name="T2" fmla="*/ 47 w 47"/>
                    <a:gd name="T3" fmla="*/ 78 h 78"/>
                    <a:gd name="T4" fmla="*/ 15 w 47"/>
                    <a:gd name="T5" fmla="*/ 77 h 78"/>
                    <a:gd name="T6" fmla="*/ 0 w 47"/>
                    <a:gd name="T7" fmla="*/ 35 h 78"/>
                    <a:gd name="T8" fmla="*/ 12 w 47"/>
                    <a:gd name="T9" fmla="*/ 0 h 7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7" h="78">
                      <a:moveTo>
                        <a:pt x="12" y="0"/>
                      </a:moveTo>
                      <a:lnTo>
                        <a:pt x="47" y="78"/>
                      </a:lnTo>
                      <a:lnTo>
                        <a:pt x="15" y="77"/>
                      </a:lnTo>
                      <a:lnTo>
                        <a:pt x="0" y="35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72" name="Freeform 117"/>
                <p:cNvSpPr>
                  <a:spLocks/>
                </p:cNvSpPr>
                <p:nvPr/>
              </p:nvSpPr>
              <p:spPr bwMode="auto">
                <a:xfrm>
                  <a:off x="987" y="3728"/>
                  <a:ext cx="44" cy="51"/>
                </a:xfrm>
                <a:custGeom>
                  <a:avLst/>
                  <a:gdLst>
                    <a:gd name="T0" fmla="*/ 23 w 44"/>
                    <a:gd name="T1" fmla="*/ 0 h 51"/>
                    <a:gd name="T2" fmla="*/ 0 w 44"/>
                    <a:gd name="T3" fmla="*/ 51 h 51"/>
                    <a:gd name="T4" fmla="*/ 44 w 44"/>
                    <a:gd name="T5" fmla="*/ 45 h 51"/>
                    <a:gd name="T6" fmla="*/ 23 w 44"/>
                    <a:gd name="T7" fmla="*/ 0 h 5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" h="51">
                      <a:moveTo>
                        <a:pt x="23" y="0"/>
                      </a:moveTo>
                      <a:lnTo>
                        <a:pt x="0" y="51"/>
                      </a:lnTo>
                      <a:lnTo>
                        <a:pt x="44" y="45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73" name="Freeform 118"/>
                <p:cNvSpPr>
                  <a:spLocks/>
                </p:cNvSpPr>
                <p:nvPr/>
              </p:nvSpPr>
              <p:spPr bwMode="auto">
                <a:xfrm>
                  <a:off x="611" y="3695"/>
                  <a:ext cx="417" cy="95"/>
                </a:xfrm>
                <a:custGeom>
                  <a:avLst/>
                  <a:gdLst>
                    <a:gd name="T0" fmla="*/ 0 w 417"/>
                    <a:gd name="T1" fmla="*/ 95 h 95"/>
                    <a:gd name="T2" fmla="*/ 66 w 417"/>
                    <a:gd name="T3" fmla="*/ 1 h 95"/>
                    <a:gd name="T4" fmla="*/ 417 w 417"/>
                    <a:gd name="T5" fmla="*/ 0 h 95"/>
                    <a:gd name="T6" fmla="*/ 370 w 417"/>
                    <a:gd name="T7" fmla="*/ 95 h 95"/>
                    <a:gd name="T8" fmla="*/ 0 w 417"/>
                    <a:gd name="T9" fmla="*/ 95 h 9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17" h="95">
                      <a:moveTo>
                        <a:pt x="0" y="95"/>
                      </a:moveTo>
                      <a:lnTo>
                        <a:pt x="66" y="1"/>
                      </a:lnTo>
                      <a:lnTo>
                        <a:pt x="417" y="0"/>
                      </a:lnTo>
                      <a:lnTo>
                        <a:pt x="370" y="95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  <p:sp>
            <p:nvSpPr>
              <p:cNvPr id="567" name="Text Box 121"/>
              <p:cNvSpPr txBox="1">
                <a:spLocks noChangeArrowheads="1"/>
              </p:cNvSpPr>
              <p:nvPr/>
            </p:nvSpPr>
            <p:spPr bwMode="auto">
              <a:xfrm>
                <a:off x="4804140" y="4632965"/>
                <a:ext cx="723200" cy="5655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dirty="0" smtClean="0">
                    <a:solidFill>
                      <a:srgbClr val="000000"/>
                    </a:solidFill>
                    <a:latin typeface="Arial" charset="0"/>
                    <a:cs typeface="Arial" charset="0"/>
                  </a:rPr>
                  <a:t>MME</a:t>
                </a:r>
              </a:p>
            </p:txBody>
          </p:sp>
        </p:grpSp>
        <p:grpSp>
          <p:nvGrpSpPr>
            <p:cNvPr id="510" name="Group 509"/>
            <p:cNvGrpSpPr/>
            <p:nvPr/>
          </p:nvGrpSpPr>
          <p:grpSpPr>
            <a:xfrm>
              <a:off x="4839014" y="3960851"/>
              <a:ext cx="659293" cy="880827"/>
              <a:chOff x="4804140" y="4632965"/>
              <a:chExt cx="659293" cy="1348762"/>
            </a:xfrm>
          </p:grpSpPr>
          <p:grpSp>
            <p:nvGrpSpPr>
              <p:cNvPr id="511" name="Group 109"/>
              <p:cNvGrpSpPr>
                <a:grpSpLocks/>
              </p:cNvGrpSpPr>
              <p:nvPr/>
            </p:nvGrpSpPr>
            <p:grpSpPr bwMode="auto">
              <a:xfrm>
                <a:off x="4867640" y="5188066"/>
                <a:ext cx="550863" cy="793661"/>
                <a:chOff x="611" y="3693"/>
                <a:chExt cx="449" cy="287"/>
              </a:xfrm>
            </p:grpSpPr>
            <p:sp>
              <p:nvSpPr>
                <p:cNvPr id="513" name="Rectangle 110"/>
                <p:cNvSpPr>
                  <a:spLocks noChangeArrowheads="1"/>
                </p:cNvSpPr>
                <p:nvPr/>
              </p:nvSpPr>
              <p:spPr bwMode="auto">
                <a:xfrm>
                  <a:off x="636" y="3774"/>
                  <a:ext cx="336" cy="20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dirty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14" name="Freeform 114"/>
                <p:cNvSpPr>
                  <a:spLocks/>
                </p:cNvSpPr>
                <p:nvPr/>
              </p:nvSpPr>
              <p:spPr bwMode="auto">
                <a:xfrm>
                  <a:off x="975" y="3704"/>
                  <a:ext cx="62" cy="74"/>
                </a:xfrm>
                <a:custGeom>
                  <a:avLst/>
                  <a:gdLst>
                    <a:gd name="T0" fmla="*/ 36 w 62"/>
                    <a:gd name="T1" fmla="*/ 0 h 74"/>
                    <a:gd name="T2" fmla="*/ 62 w 62"/>
                    <a:gd name="T3" fmla="*/ 57 h 74"/>
                    <a:gd name="T4" fmla="*/ 0 w 62"/>
                    <a:gd name="T5" fmla="*/ 74 h 7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62" h="74">
                      <a:moveTo>
                        <a:pt x="36" y="0"/>
                      </a:moveTo>
                      <a:lnTo>
                        <a:pt x="62" y="57"/>
                      </a:lnTo>
                      <a:lnTo>
                        <a:pt x="0" y="7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15" name="Freeform 115"/>
                <p:cNvSpPr>
                  <a:spLocks/>
                </p:cNvSpPr>
                <p:nvPr/>
              </p:nvSpPr>
              <p:spPr bwMode="auto">
                <a:xfrm>
                  <a:off x="972" y="3764"/>
                  <a:ext cx="63" cy="216"/>
                </a:xfrm>
                <a:custGeom>
                  <a:avLst/>
                  <a:gdLst>
                    <a:gd name="T0" fmla="*/ 2 w 63"/>
                    <a:gd name="T1" fmla="*/ 12 h 225"/>
                    <a:gd name="T2" fmla="*/ 0 w 63"/>
                    <a:gd name="T3" fmla="*/ 176 h 225"/>
                    <a:gd name="T4" fmla="*/ 62 w 63"/>
                    <a:gd name="T5" fmla="*/ 158 h 225"/>
                    <a:gd name="T6" fmla="*/ 63 w 63"/>
                    <a:gd name="T7" fmla="*/ 0 h 225"/>
                    <a:gd name="T8" fmla="*/ 2 w 63"/>
                    <a:gd name="T9" fmla="*/ 12 h 2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63" h="225">
                      <a:moveTo>
                        <a:pt x="2" y="16"/>
                      </a:moveTo>
                      <a:lnTo>
                        <a:pt x="0" y="225"/>
                      </a:lnTo>
                      <a:lnTo>
                        <a:pt x="62" y="202"/>
                      </a:lnTo>
                      <a:lnTo>
                        <a:pt x="63" y="0"/>
                      </a:ln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16" name="Freeform 116"/>
                <p:cNvSpPr>
                  <a:spLocks/>
                </p:cNvSpPr>
                <p:nvPr/>
              </p:nvSpPr>
              <p:spPr bwMode="auto">
                <a:xfrm>
                  <a:off x="1013" y="3693"/>
                  <a:ext cx="47" cy="78"/>
                </a:xfrm>
                <a:custGeom>
                  <a:avLst/>
                  <a:gdLst>
                    <a:gd name="T0" fmla="*/ 12 w 47"/>
                    <a:gd name="T1" fmla="*/ 0 h 78"/>
                    <a:gd name="T2" fmla="*/ 47 w 47"/>
                    <a:gd name="T3" fmla="*/ 78 h 78"/>
                    <a:gd name="T4" fmla="*/ 15 w 47"/>
                    <a:gd name="T5" fmla="*/ 77 h 78"/>
                    <a:gd name="T6" fmla="*/ 0 w 47"/>
                    <a:gd name="T7" fmla="*/ 35 h 78"/>
                    <a:gd name="T8" fmla="*/ 12 w 47"/>
                    <a:gd name="T9" fmla="*/ 0 h 7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7" h="78">
                      <a:moveTo>
                        <a:pt x="12" y="0"/>
                      </a:moveTo>
                      <a:lnTo>
                        <a:pt x="47" y="78"/>
                      </a:lnTo>
                      <a:lnTo>
                        <a:pt x="15" y="77"/>
                      </a:lnTo>
                      <a:lnTo>
                        <a:pt x="0" y="35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17" name="Freeform 117"/>
                <p:cNvSpPr>
                  <a:spLocks/>
                </p:cNvSpPr>
                <p:nvPr/>
              </p:nvSpPr>
              <p:spPr bwMode="auto">
                <a:xfrm>
                  <a:off x="987" y="3728"/>
                  <a:ext cx="44" cy="51"/>
                </a:xfrm>
                <a:custGeom>
                  <a:avLst/>
                  <a:gdLst>
                    <a:gd name="T0" fmla="*/ 23 w 44"/>
                    <a:gd name="T1" fmla="*/ 0 h 51"/>
                    <a:gd name="T2" fmla="*/ 0 w 44"/>
                    <a:gd name="T3" fmla="*/ 51 h 51"/>
                    <a:gd name="T4" fmla="*/ 44 w 44"/>
                    <a:gd name="T5" fmla="*/ 45 h 51"/>
                    <a:gd name="T6" fmla="*/ 23 w 44"/>
                    <a:gd name="T7" fmla="*/ 0 h 5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" h="51">
                      <a:moveTo>
                        <a:pt x="23" y="0"/>
                      </a:moveTo>
                      <a:lnTo>
                        <a:pt x="0" y="51"/>
                      </a:lnTo>
                      <a:lnTo>
                        <a:pt x="44" y="45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18" name="Freeform 118"/>
                <p:cNvSpPr>
                  <a:spLocks/>
                </p:cNvSpPr>
                <p:nvPr/>
              </p:nvSpPr>
              <p:spPr bwMode="auto">
                <a:xfrm>
                  <a:off x="611" y="3695"/>
                  <a:ext cx="417" cy="95"/>
                </a:xfrm>
                <a:custGeom>
                  <a:avLst/>
                  <a:gdLst>
                    <a:gd name="T0" fmla="*/ 0 w 417"/>
                    <a:gd name="T1" fmla="*/ 95 h 95"/>
                    <a:gd name="T2" fmla="*/ 66 w 417"/>
                    <a:gd name="T3" fmla="*/ 1 h 95"/>
                    <a:gd name="T4" fmla="*/ 417 w 417"/>
                    <a:gd name="T5" fmla="*/ 0 h 95"/>
                    <a:gd name="T6" fmla="*/ 370 w 417"/>
                    <a:gd name="T7" fmla="*/ 95 h 95"/>
                    <a:gd name="T8" fmla="*/ 0 w 417"/>
                    <a:gd name="T9" fmla="*/ 95 h 9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17" h="95">
                      <a:moveTo>
                        <a:pt x="0" y="95"/>
                      </a:moveTo>
                      <a:lnTo>
                        <a:pt x="66" y="1"/>
                      </a:lnTo>
                      <a:lnTo>
                        <a:pt x="417" y="0"/>
                      </a:lnTo>
                      <a:lnTo>
                        <a:pt x="370" y="95"/>
                      </a:lnTo>
                      <a:lnTo>
                        <a:pt x="0" y="9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  <p:sp>
            <p:nvSpPr>
              <p:cNvPr id="512" name="Text Box 121"/>
              <p:cNvSpPr txBox="1">
                <a:spLocks noChangeArrowheads="1"/>
              </p:cNvSpPr>
              <p:nvPr/>
            </p:nvSpPr>
            <p:spPr bwMode="auto">
              <a:xfrm>
                <a:off x="4804140" y="4632965"/>
                <a:ext cx="659293" cy="5655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dirty="0" smtClean="0">
                    <a:solidFill>
                      <a:srgbClr val="000000"/>
                    </a:solidFill>
                    <a:latin typeface="Arial" charset="0"/>
                    <a:cs typeface="Arial" charset="0"/>
                  </a:rPr>
                  <a:t>HSS</a:t>
                </a: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2877364" y="3037521"/>
              <a:ext cx="141017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00090"/>
                  </a:solidFill>
                </a:rPr>
                <a:t>Mobility </a:t>
              </a:r>
              <a:endParaRPr lang="en-US" dirty="0" smtClean="0">
                <a:solidFill>
                  <a:srgbClr val="000090"/>
                </a:solidFill>
              </a:endParaRPr>
            </a:p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Management </a:t>
              </a:r>
            </a:p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Entity </a:t>
              </a:r>
              <a:r>
                <a:rPr lang="en-US" dirty="0">
                  <a:solidFill>
                    <a:srgbClr val="000090"/>
                  </a:solidFill>
                </a:rPr>
                <a:t>(MME)</a:t>
              </a:r>
            </a:p>
          </p:txBody>
        </p:sp>
        <p:cxnSp>
          <p:nvCxnSpPr>
            <p:cNvPr id="674" name="Straight Connector 673"/>
            <p:cNvCxnSpPr>
              <a:stCxn id="14" idx="2"/>
            </p:cNvCxnSpPr>
            <p:nvPr/>
          </p:nvCxnSpPr>
          <p:spPr bwMode="auto">
            <a:xfrm>
              <a:off x="3582451" y="3960851"/>
              <a:ext cx="885947" cy="25265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009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4" name="TextBox 23"/>
            <p:cNvSpPr txBox="1"/>
            <p:nvPr/>
          </p:nvSpPr>
          <p:spPr>
            <a:xfrm rot="21101250">
              <a:off x="2859369" y="4630375"/>
              <a:ext cx="8690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CC0000"/>
                  </a:solidFill>
                </a:rPr>
                <a:t>control</a:t>
              </a:r>
              <a:endParaRPr lang="en-US" dirty="0">
                <a:solidFill>
                  <a:srgbClr val="CC0000"/>
                </a:solidFill>
              </a:endParaRPr>
            </a:p>
          </p:txBody>
        </p:sp>
        <p:sp>
          <p:nvSpPr>
            <p:cNvPr id="680" name="TextBox 679"/>
            <p:cNvSpPr txBox="1"/>
            <p:nvPr/>
          </p:nvSpPr>
          <p:spPr>
            <a:xfrm>
              <a:off x="4338712" y="3058008"/>
              <a:ext cx="181886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Home </a:t>
              </a:r>
              <a:r>
                <a:rPr lang="en-US" dirty="0">
                  <a:solidFill>
                    <a:srgbClr val="000090"/>
                  </a:solidFill>
                </a:rPr>
                <a:t>Subscriber </a:t>
              </a:r>
              <a:endParaRPr lang="en-US" dirty="0" smtClean="0">
                <a:solidFill>
                  <a:srgbClr val="000090"/>
                </a:solidFill>
              </a:endParaRPr>
            </a:p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Server(HSS)</a:t>
              </a:r>
            </a:p>
            <a:p>
              <a:pPr algn="ctr"/>
              <a:r>
                <a:rPr lang="en-US" dirty="0" smtClean="0">
                  <a:solidFill>
                    <a:srgbClr val="000090"/>
                  </a:solidFill>
                </a:rPr>
                <a:t> (like HLR+VLR)</a:t>
              </a:r>
              <a:endParaRPr lang="en-US" dirty="0">
                <a:solidFill>
                  <a:srgbClr val="000090"/>
                </a:solidFill>
              </a:endParaRPr>
            </a:p>
          </p:txBody>
        </p:sp>
        <p:cxnSp>
          <p:nvCxnSpPr>
            <p:cNvPr id="681" name="Straight Connector 680"/>
            <p:cNvCxnSpPr/>
            <p:nvPr/>
          </p:nvCxnSpPr>
          <p:spPr bwMode="auto">
            <a:xfrm>
              <a:off x="5508556" y="3906197"/>
              <a:ext cx="0" cy="30082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00009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42</a:t>
            </a:fld>
            <a:endParaRPr lang="en-US" sz="1200" dirty="0">
              <a:latin typeface="Tahoma" charset="0"/>
            </a:endParaRPr>
          </a:p>
        </p:txBody>
      </p:sp>
      <p:sp>
        <p:nvSpPr>
          <p:cNvPr id="21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213" name="Group 347"/>
          <p:cNvGrpSpPr>
            <a:grpSpLocks/>
          </p:cNvGrpSpPr>
          <p:nvPr/>
        </p:nvGrpSpPr>
        <p:grpSpPr bwMode="auto">
          <a:xfrm>
            <a:off x="6649123" y="5358252"/>
            <a:ext cx="661282" cy="323815"/>
            <a:chOff x="1871277" y="1576300"/>
            <a:chExt cx="1128371" cy="437861"/>
          </a:xfrm>
        </p:grpSpPr>
        <p:sp>
          <p:nvSpPr>
            <p:cNvPr id="214" name="Oval 213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15" name="Rectangle 214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16" name="Oval 215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17" name="Freeform 216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18" name="Freeform 217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19" name="Freeform 218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20" name="Freeform 219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221" name="Straight Connector 220"/>
            <p:cNvCxnSpPr>
              <a:endCxn id="216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3" name="Group 347"/>
          <p:cNvGrpSpPr>
            <a:grpSpLocks/>
          </p:cNvGrpSpPr>
          <p:nvPr/>
        </p:nvGrpSpPr>
        <p:grpSpPr bwMode="auto">
          <a:xfrm>
            <a:off x="5829074" y="5351913"/>
            <a:ext cx="661282" cy="323815"/>
            <a:chOff x="1871277" y="1576300"/>
            <a:chExt cx="1128371" cy="437861"/>
          </a:xfrm>
        </p:grpSpPr>
        <p:sp>
          <p:nvSpPr>
            <p:cNvPr id="224" name="Oval 223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25" name="Rectangle 224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26" name="Oval 225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27" name="Freeform 226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28" name="Freeform 227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29" name="Freeform 228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30" name="Freeform 229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231" name="Straight Connector 230"/>
            <p:cNvCxnSpPr>
              <a:endCxn id="226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9" name="Group 782"/>
          <p:cNvGrpSpPr>
            <a:grpSpLocks/>
          </p:cNvGrpSpPr>
          <p:nvPr/>
        </p:nvGrpSpPr>
        <p:grpSpPr bwMode="auto">
          <a:xfrm>
            <a:off x="2167507" y="4862723"/>
            <a:ext cx="333077" cy="421847"/>
            <a:chOff x="742" y="2409"/>
            <a:chExt cx="576" cy="881"/>
          </a:xfrm>
        </p:grpSpPr>
        <p:grpSp>
          <p:nvGrpSpPr>
            <p:cNvPr id="790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793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794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795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796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797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798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799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00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01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02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03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04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05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06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07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791" name="Picture 799" descr="cell_tower_radiation cop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2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808" name="Group 782"/>
          <p:cNvGrpSpPr>
            <a:grpSpLocks/>
          </p:cNvGrpSpPr>
          <p:nvPr/>
        </p:nvGrpSpPr>
        <p:grpSpPr bwMode="auto">
          <a:xfrm>
            <a:off x="2577815" y="5214416"/>
            <a:ext cx="333077" cy="421847"/>
            <a:chOff x="742" y="2409"/>
            <a:chExt cx="576" cy="881"/>
          </a:xfrm>
        </p:grpSpPr>
        <p:grpSp>
          <p:nvGrpSpPr>
            <p:cNvPr id="809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812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13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14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15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16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17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18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19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20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21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22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23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24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25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26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810" name="Picture 799" descr="cell_tower_radiation cop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1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827" name="Group 782"/>
          <p:cNvGrpSpPr>
            <a:grpSpLocks/>
          </p:cNvGrpSpPr>
          <p:nvPr/>
        </p:nvGrpSpPr>
        <p:grpSpPr bwMode="auto">
          <a:xfrm>
            <a:off x="2202677" y="5480140"/>
            <a:ext cx="333077" cy="421847"/>
            <a:chOff x="742" y="2409"/>
            <a:chExt cx="576" cy="881"/>
          </a:xfrm>
        </p:grpSpPr>
        <p:grpSp>
          <p:nvGrpSpPr>
            <p:cNvPr id="828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831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32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33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34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35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36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37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38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39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40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41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42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43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44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845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829" name="Picture 799" descr="cell_tower_radiation copy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0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12301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0" name="Rectangle 2"/>
          <p:cNvSpPr>
            <a:spLocks noChangeArrowheads="1"/>
          </p:cNvSpPr>
          <p:nvPr/>
        </p:nvSpPr>
        <p:spPr bwMode="auto">
          <a:xfrm>
            <a:off x="331788" y="230188"/>
            <a:ext cx="79786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smtClean="0">
                <a:solidFill>
                  <a:srgbClr val="000099"/>
                </a:solidFill>
                <a:latin typeface="Gill Sans MT" charset="0"/>
                <a:ea typeface="ＭＳ Ｐゴシック" charset="0"/>
                <a:cs typeface="Arial" charset="0"/>
              </a:rPr>
              <a:t>Functional split of major LTE components</a:t>
            </a:r>
            <a:endParaRPr lang="en-US" sz="3600" dirty="0">
              <a:solidFill>
                <a:srgbClr val="000099"/>
              </a:solidFill>
              <a:latin typeface="Gill Sans MT" charset="0"/>
              <a:ea typeface="ＭＳ Ｐゴシック" charset="0"/>
              <a:cs typeface="Arial" charset="0"/>
            </a:endParaRPr>
          </a:p>
        </p:txBody>
      </p:sp>
      <p:pic>
        <p:nvPicPr>
          <p:cNvPr id="93244" name="Picture 6" descr="underline_ba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3" y="813106"/>
            <a:ext cx="7907337" cy="22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18" y="1191126"/>
            <a:ext cx="9144000" cy="56668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51010" y="2923586"/>
            <a:ext cx="1864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holds idle UE info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QoS enforcement</a:t>
            </a:r>
            <a:endParaRPr lang="en-US" dirty="0">
              <a:solidFill>
                <a:srgbClr val="00009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 flipH="1">
            <a:off x="5001168" y="3569917"/>
            <a:ext cx="1963738" cy="22041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2" name="TextBox 211"/>
          <p:cNvSpPr txBox="1"/>
          <p:nvPr/>
        </p:nvSpPr>
        <p:spPr>
          <a:xfrm>
            <a:off x="4424764" y="1539468"/>
            <a:ext cx="41236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handles idle/active UE transitions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pages UE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sets up eNodeB-PGW tunnel (aka bearer) </a:t>
            </a:r>
            <a:endParaRPr lang="en-US" dirty="0">
              <a:solidFill>
                <a:srgbClr val="000090"/>
              </a:solidFill>
            </a:endParaRPr>
          </a:p>
        </p:txBody>
      </p:sp>
      <p:cxnSp>
        <p:nvCxnSpPr>
          <p:cNvPr id="213" name="Straight Connector 212"/>
          <p:cNvCxnSpPr/>
          <p:nvPr/>
        </p:nvCxnSpPr>
        <p:spPr bwMode="auto">
          <a:xfrm flipH="1">
            <a:off x="4848330" y="2462798"/>
            <a:ext cx="539230" cy="58359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43</a:t>
            </a:fld>
            <a:endParaRPr lang="en-US" sz="1200" dirty="0">
              <a:latin typeface="Tahoma" charset="0"/>
            </a:endParaRP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12" name="Group 782"/>
          <p:cNvGrpSpPr>
            <a:grpSpLocks/>
          </p:cNvGrpSpPr>
          <p:nvPr/>
        </p:nvGrpSpPr>
        <p:grpSpPr bwMode="auto">
          <a:xfrm>
            <a:off x="2365965" y="953786"/>
            <a:ext cx="650612" cy="891549"/>
            <a:chOff x="742" y="2409"/>
            <a:chExt cx="576" cy="881"/>
          </a:xfrm>
        </p:grpSpPr>
        <p:grpSp>
          <p:nvGrpSpPr>
            <p:cNvPr id="14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17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8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9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0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2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4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6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15" name="Picture 799" descr="cell_tower_radiation copy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676587" y="2161661"/>
            <a:ext cx="614363" cy="880827"/>
            <a:chOff x="4804140" y="4632965"/>
            <a:chExt cx="614363" cy="1348762"/>
          </a:xfrm>
        </p:grpSpPr>
        <p:grpSp>
          <p:nvGrpSpPr>
            <p:cNvPr id="33" name="Group 109"/>
            <p:cNvGrpSpPr>
              <a:grpSpLocks/>
            </p:cNvGrpSpPr>
            <p:nvPr/>
          </p:nvGrpSpPr>
          <p:grpSpPr bwMode="auto">
            <a:xfrm>
              <a:off x="4867640" y="5188066"/>
              <a:ext cx="550863" cy="793661"/>
              <a:chOff x="611" y="3693"/>
              <a:chExt cx="449" cy="287"/>
            </a:xfrm>
          </p:grpSpPr>
          <p:sp>
            <p:nvSpPr>
              <p:cNvPr id="35" name="Rectangle 110"/>
              <p:cNvSpPr>
                <a:spLocks noChangeArrowheads="1"/>
              </p:cNvSpPr>
              <p:nvPr/>
            </p:nvSpPr>
            <p:spPr bwMode="auto">
              <a:xfrm>
                <a:off x="636" y="3774"/>
                <a:ext cx="336" cy="20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dirty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6" name="Freeform 114"/>
              <p:cNvSpPr>
                <a:spLocks/>
              </p:cNvSpPr>
              <p:nvPr/>
            </p:nvSpPr>
            <p:spPr bwMode="auto">
              <a:xfrm>
                <a:off x="975" y="3704"/>
                <a:ext cx="62" cy="74"/>
              </a:xfrm>
              <a:custGeom>
                <a:avLst/>
                <a:gdLst>
                  <a:gd name="T0" fmla="*/ 36 w 62"/>
                  <a:gd name="T1" fmla="*/ 0 h 74"/>
                  <a:gd name="T2" fmla="*/ 62 w 62"/>
                  <a:gd name="T3" fmla="*/ 57 h 74"/>
                  <a:gd name="T4" fmla="*/ 0 w 62"/>
                  <a:gd name="T5" fmla="*/ 74 h 7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2" h="74">
                    <a:moveTo>
                      <a:pt x="36" y="0"/>
                    </a:moveTo>
                    <a:lnTo>
                      <a:pt x="62" y="57"/>
                    </a:lnTo>
                    <a:lnTo>
                      <a:pt x="0" y="7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7" name="Freeform 115"/>
              <p:cNvSpPr>
                <a:spLocks/>
              </p:cNvSpPr>
              <p:nvPr/>
            </p:nvSpPr>
            <p:spPr bwMode="auto">
              <a:xfrm>
                <a:off x="972" y="3764"/>
                <a:ext cx="63" cy="216"/>
              </a:xfrm>
              <a:custGeom>
                <a:avLst/>
                <a:gdLst>
                  <a:gd name="T0" fmla="*/ 2 w 63"/>
                  <a:gd name="T1" fmla="*/ 12 h 225"/>
                  <a:gd name="T2" fmla="*/ 0 w 63"/>
                  <a:gd name="T3" fmla="*/ 176 h 225"/>
                  <a:gd name="T4" fmla="*/ 62 w 63"/>
                  <a:gd name="T5" fmla="*/ 158 h 225"/>
                  <a:gd name="T6" fmla="*/ 63 w 63"/>
                  <a:gd name="T7" fmla="*/ 0 h 225"/>
                  <a:gd name="T8" fmla="*/ 2 w 63"/>
                  <a:gd name="T9" fmla="*/ 12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" h="225">
                    <a:moveTo>
                      <a:pt x="2" y="16"/>
                    </a:moveTo>
                    <a:lnTo>
                      <a:pt x="0" y="225"/>
                    </a:lnTo>
                    <a:lnTo>
                      <a:pt x="62" y="202"/>
                    </a:lnTo>
                    <a:lnTo>
                      <a:pt x="63" y="0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8" name="Freeform 116"/>
              <p:cNvSpPr>
                <a:spLocks/>
              </p:cNvSpPr>
              <p:nvPr/>
            </p:nvSpPr>
            <p:spPr bwMode="auto">
              <a:xfrm>
                <a:off x="1013" y="3693"/>
                <a:ext cx="47" cy="78"/>
              </a:xfrm>
              <a:custGeom>
                <a:avLst/>
                <a:gdLst>
                  <a:gd name="T0" fmla="*/ 12 w 47"/>
                  <a:gd name="T1" fmla="*/ 0 h 78"/>
                  <a:gd name="T2" fmla="*/ 47 w 47"/>
                  <a:gd name="T3" fmla="*/ 78 h 78"/>
                  <a:gd name="T4" fmla="*/ 15 w 47"/>
                  <a:gd name="T5" fmla="*/ 77 h 78"/>
                  <a:gd name="T6" fmla="*/ 0 w 47"/>
                  <a:gd name="T7" fmla="*/ 35 h 78"/>
                  <a:gd name="T8" fmla="*/ 12 w 47"/>
                  <a:gd name="T9" fmla="*/ 0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78">
                    <a:moveTo>
                      <a:pt x="12" y="0"/>
                    </a:moveTo>
                    <a:lnTo>
                      <a:pt x="47" y="78"/>
                    </a:lnTo>
                    <a:lnTo>
                      <a:pt x="15" y="77"/>
                    </a:lnTo>
                    <a:lnTo>
                      <a:pt x="0" y="3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9" name="Freeform 117"/>
              <p:cNvSpPr>
                <a:spLocks/>
              </p:cNvSpPr>
              <p:nvPr/>
            </p:nvSpPr>
            <p:spPr bwMode="auto">
              <a:xfrm>
                <a:off x="987" y="3728"/>
                <a:ext cx="44" cy="51"/>
              </a:xfrm>
              <a:custGeom>
                <a:avLst/>
                <a:gdLst>
                  <a:gd name="T0" fmla="*/ 23 w 44"/>
                  <a:gd name="T1" fmla="*/ 0 h 51"/>
                  <a:gd name="T2" fmla="*/ 0 w 44"/>
                  <a:gd name="T3" fmla="*/ 51 h 51"/>
                  <a:gd name="T4" fmla="*/ 44 w 44"/>
                  <a:gd name="T5" fmla="*/ 45 h 51"/>
                  <a:gd name="T6" fmla="*/ 23 w 44"/>
                  <a:gd name="T7" fmla="*/ 0 h 5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4" h="51">
                    <a:moveTo>
                      <a:pt x="23" y="0"/>
                    </a:moveTo>
                    <a:lnTo>
                      <a:pt x="0" y="51"/>
                    </a:lnTo>
                    <a:lnTo>
                      <a:pt x="44" y="4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0" name="Freeform 118"/>
              <p:cNvSpPr>
                <a:spLocks/>
              </p:cNvSpPr>
              <p:nvPr/>
            </p:nvSpPr>
            <p:spPr bwMode="auto">
              <a:xfrm>
                <a:off x="611" y="3695"/>
                <a:ext cx="417" cy="95"/>
              </a:xfrm>
              <a:custGeom>
                <a:avLst/>
                <a:gdLst>
                  <a:gd name="T0" fmla="*/ 0 w 417"/>
                  <a:gd name="T1" fmla="*/ 95 h 95"/>
                  <a:gd name="T2" fmla="*/ 66 w 417"/>
                  <a:gd name="T3" fmla="*/ 1 h 95"/>
                  <a:gd name="T4" fmla="*/ 417 w 417"/>
                  <a:gd name="T5" fmla="*/ 0 h 95"/>
                  <a:gd name="T6" fmla="*/ 370 w 417"/>
                  <a:gd name="T7" fmla="*/ 95 h 95"/>
                  <a:gd name="T8" fmla="*/ 0 w 417"/>
                  <a:gd name="T9" fmla="*/ 95 h 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7" h="95">
                    <a:moveTo>
                      <a:pt x="0" y="95"/>
                    </a:moveTo>
                    <a:lnTo>
                      <a:pt x="66" y="1"/>
                    </a:lnTo>
                    <a:lnTo>
                      <a:pt x="417" y="0"/>
                    </a:lnTo>
                    <a:lnTo>
                      <a:pt x="370" y="95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34" name="Text Box 121"/>
            <p:cNvSpPr txBox="1">
              <a:spLocks noChangeArrowheads="1"/>
            </p:cNvSpPr>
            <p:nvPr/>
          </p:nvSpPr>
          <p:spPr bwMode="auto">
            <a:xfrm>
              <a:off x="4804140" y="4632965"/>
              <a:ext cx="184666" cy="56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dirty="0" smtClean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316178" y="4168703"/>
            <a:ext cx="661282" cy="793661"/>
            <a:chOff x="8316178" y="4168703"/>
            <a:chExt cx="661282" cy="793661"/>
          </a:xfrm>
        </p:grpSpPr>
        <p:grpSp>
          <p:nvGrpSpPr>
            <p:cNvPr id="41" name="Group 224"/>
            <p:cNvGrpSpPr>
              <a:grpSpLocks/>
            </p:cNvGrpSpPr>
            <p:nvPr/>
          </p:nvGrpSpPr>
          <p:grpSpPr bwMode="auto">
            <a:xfrm>
              <a:off x="8392684" y="4168703"/>
              <a:ext cx="550863" cy="793661"/>
              <a:chOff x="611" y="3693"/>
              <a:chExt cx="449" cy="287"/>
            </a:xfrm>
          </p:grpSpPr>
          <p:sp>
            <p:nvSpPr>
              <p:cNvPr id="42" name="Rectangle 225"/>
              <p:cNvSpPr>
                <a:spLocks noChangeArrowheads="1"/>
              </p:cNvSpPr>
              <p:nvPr/>
            </p:nvSpPr>
            <p:spPr bwMode="auto">
              <a:xfrm>
                <a:off x="636" y="3774"/>
                <a:ext cx="336" cy="20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dirty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43" name="Group 226"/>
              <p:cNvGrpSpPr>
                <a:grpSpLocks/>
              </p:cNvGrpSpPr>
              <p:nvPr/>
            </p:nvGrpSpPr>
            <p:grpSpPr bwMode="auto">
              <a:xfrm>
                <a:off x="687" y="3826"/>
                <a:ext cx="224" cy="110"/>
                <a:chOff x="687" y="3826"/>
                <a:chExt cx="224" cy="110"/>
              </a:xfrm>
            </p:grpSpPr>
            <p:sp>
              <p:nvSpPr>
                <p:cNvPr id="49" name="Freeform 227"/>
                <p:cNvSpPr>
                  <a:spLocks/>
                </p:cNvSpPr>
                <p:nvPr/>
              </p:nvSpPr>
              <p:spPr bwMode="auto">
                <a:xfrm>
                  <a:off x="687" y="3826"/>
                  <a:ext cx="222" cy="110"/>
                </a:xfrm>
                <a:custGeom>
                  <a:avLst/>
                  <a:gdLst>
                    <a:gd name="T0" fmla="*/ 0 w 222"/>
                    <a:gd name="T1" fmla="*/ 110 h 110"/>
                    <a:gd name="T2" fmla="*/ 36 w 222"/>
                    <a:gd name="T3" fmla="*/ 110 h 110"/>
                    <a:gd name="T4" fmla="*/ 183 w 222"/>
                    <a:gd name="T5" fmla="*/ 0 h 110"/>
                    <a:gd name="T6" fmla="*/ 222 w 222"/>
                    <a:gd name="T7" fmla="*/ 0 h 11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22" h="110">
                      <a:moveTo>
                        <a:pt x="0" y="110"/>
                      </a:moveTo>
                      <a:lnTo>
                        <a:pt x="36" y="110"/>
                      </a:lnTo>
                      <a:lnTo>
                        <a:pt x="183" y="0"/>
                      </a:lnTo>
                      <a:lnTo>
                        <a:pt x="222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0" name="Freeform 228"/>
                <p:cNvSpPr>
                  <a:spLocks/>
                </p:cNvSpPr>
                <p:nvPr/>
              </p:nvSpPr>
              <p:spPr bwMode="auto">
                <a:xfrm flipV="1">
                  <a:off x="689" y="3826"/>
                  <a:ext cx="222" cy="110"/>
                </a:xfrm>
                <a:custGeom>
                  <a:avLst/>
                  <a:gdLst>
                    <a:gd name="T0" fmla="*/ 0 w 222"/>
                    <a:gd name="T1" fmla="*/ 110 h 110"/>
                    <a:gd name="T2" fmla="*/ 36 w 222"/>
                    <a:gd name="T3" fmla="*/ 110 h 110"/>
                    <a:gd name="T4" fmla="*/ 183 w 222"/>
                    <a:gd name="T5" fmla="*/ 0 h 110"/>
                    <a:gd name="T6" fmla="*/ 222 w 222"/>
                    <a:gd name="T7" fmla="*/ 0 h 11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22" h="110">
                      <a:moveTo>
                        <a:pt x="0" y="110"/>
                      </a:moveTo>
                      <a:lnTo>
                        <a:pt x="36" y="110"/>
                      </a:lnTo>
                      <a:lnTo>
                        <a:pt x="183" y="0"/>
                      </a:lnTo>
                      <a:lnTo>
                        <a:pt x="222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  <p:sp>
            <p:nvSpPr>
              <p:cNvPr id="44" name="Freeform 229"/>
              <p:cNvSpPr>
                <a:spLocks/>
              </p:cNvSpPr>
              <p:nvPr/>
            </p:nvSpPr>
            <p:spPr bwMode="auto">
              <a:xfrm>
                <a:off x="975" y="3704"/>
                <a:ext cx="62" cy="74"/>
              </a:xfrm>
              <a:custGeom>
                <a:avLst/>
                <a:gdLst>
                  <a:gd name="T0" fmla="*/ 36 w 62"/>
                  <a:gd name="T1" fmla="*/ 0 h 74"/>
                  <a:gd name="T2" fmla="*/ 62 w 62"/>
                  <a:gd name="T3" fmla="*/ 57 h 74"/>
                  <a:gd name="T4" fmla="*/ 0 w 62"/>
                  <a:gd name="T5" fmla="*/ 74 h 7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2" h="74">
                    <a:moveTo>
                      <a:pt x="36" y="0"/>
                    </a:moveTo>
                    <a:lnTo>
                      <a:pt x="62" y="57"/>
                    </a:lnTo>
                    <a:lnTo>
                      <a:pt x="0" y="7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5" name="Freeform 230"/>
              <p:cNvSpPr>
                <a:spLocks/>
              </p:cNvSpPr>
              <p:nvPr/>
            </p:nvSpPr>
            <p:spPr bwMode="auto">
              <a:xfrm>
                <a:off x="972" y="3764"/>
                <a:ext cx="63" cy="216"/>
              </a:xfrm>
              <a:custGeom>
                <a:avLst/>
                <a:gdLst>
                  <a:gd name="T0" fmla="*/ 2 w 63"/>
                  <a:gd name="T1" fmla="*/ 12 h 225"/>
                  <a:gd name="T2" fmla="*/ 0 w 63"/>
                  <a:gd name="T3" fmla="*/ 176 h 225"/>
                  <a:gd name="T4" fmla="*/ 62 w 63"/>
                  <a:gd name="T5" fmla="*/ 158 h 225"/>
                  <a:gd name="T6" fmla="*/ 63 w 63"/>
                  <a:gd name="T7" fmla="*/ 0 h 225"/>
                  <a:gd name="T8" fmla="*/ 2 w 63"/>
                  <a:gd name="T9" fmla="*/ 12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" h="225">
                    <a:moveTo>
                      <a:pt x="2" y="16"/>
                    </a:moveTo>
                    <a:lnTo>
                      <a:pt x="0" y="225"/>
                    </a:lnTo>
                    <a:lnTo>
                      <a:pt x="62" y="202"/>
                    </a:lnTo>
                    <a:lnTo>
                      <a:pt x="63" y="0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6" name="Freeform 231"/>
              <p:cNvSpPr>
                <a:spLocks/>
              </p:cNvSpPr>
              <p:nvPr/>
            </p:nvSpPr>
            <p:spPr bwMode="auto">
              <a:xfrm>
                <a:off x="1013" y="3693"/>
                <a:ext cx="47" cy="78"/>
              </a:xfrm>
              <a:custGeom>
                <a:avLst/>
                <a:gdLst>
                  <a:gd name="T0" fmla="*/ 12 w 47"/>
                  <a:gd name="T1" fmla="*/ 0 h 78"/>
                  <a:gd name="T2" fmla="*/ 47 w 47"/>
                  <a:gd name="T3" fmla="*/ 78 h 78"/>
                  <a:gd name="T4" fmla="*/ 15 w 47"/>
                  <a:gd name="T5" fmla="*/ 77 h 78"/>
                  <a:gd name="T6" fmla="*/ 0 w 47"/>
                  <a:gd name="T7" fmla="*/ 35 h 78"/>
                  <a:gd name="T8" fmla="*/ 12 w 47"/>
                  <a:gd name="T9" fmla="*/ 0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78">
                    <a:moveTo>
                      <a:pt x="12" y="0"/>
                    </a:moveTo>
                    <a:lnTo>
                      <a:pt x="47" y="78"/>
                    </a:lnTo>
                    <a:lnTo>
                      <a:pt x="15" y="77"/>
                    </a:lnTo>
                    <a:lnTo>
                      <a:pt x="0" y="3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7" name="Freeform 232"/>
              <p:cNvSpPr>
                <a:spLocks/>
              </p:cNvSpPr>
              <p:nvPr/>
            </p:nvSpPr>
            <p:spPr bwMode="auto">
              <a:xfrm>
                <a:off x="987" y="3728"/>
                <a:ext cx="44" cy="51"/>
              </a:xfrm>
              <a:custGeom>
                <a:avLst/>
                <a:gdLst>
                  <a:gd name="T0" fmla="*/ 23 w 44"/>
                  <a:gd name="T1" fmla="*/ 0 h 51"/>
                  <a:gd name="T2" fmla="*/ 0 w 44"/>
                  <a:gd name="T3" fmla="*/ 51 h 51"/>
                  <a:gd name="T4" fmla="*/ 44 w 44"/>
                  <a:gd name="T5" fmla="*/ 45 h 51"/>
                  <a:gd name="T6" fmla="*/ 23 w 44"/>
                  <a:gd name="T7" fmla="*/ 0 h 5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4" h="51">
                    <a:moveTo>
                      <a:pt x="23" y="0"/>
                    </a:moveTo>
                    <a:lnTo>
                      <a:pt x="0" y="51"/>
                    </a:lnTo>
                    <a:lnTo>
                      <a:pt x="44" y="4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8" name="Freeform 233"/>
              <p:cNvSpPr>
                <a:spLocks/>
              </p:cNvSpPr>
              <p:nvPr/>
            </p:nvSpPr>
            <p:spPr bwMode="auto">
              <a:xfrm>
                <a:off x="611" y="3695"/>
                <a:ext cx="417" cy="95"/>
              </a:xfrm>
              <a:custGeom>
                <a:avLst/>
                <a:gdLst>
                  <a:gd name="T0" fmla="*/ 0 w 417"/>
                  <a:gd name="T1" fmla="*/ 95 h 95"/>
                  <a:gd name="T2" fmla="*/ 66 w 417"/>
                  <a:gd name="T3" fmla="*/ 1 h 95"/>
                  <a:gd name="T4" fmla="*/ 417 w 417"/>
                  <a:gd name="T5" fmla="*/ 0 h 95"/>
                  <a:gd name="T6" fmla="*/ 370 w 417"/>
                  <a:gd name="T7" fmla="*/ 95 h 95"/>
                  <a:gd name="T8" fmla="*/ 0 w 417"/>
                  <a:gd name="T9" fmla="*/ 95 h 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7" h="95">
                    <a:moveTo>
                      <a:pt x="0" y="95"/>
                    </a:moveTo>
                    <a:lnTo>
                      <a:pt x="66" y="1"/>
                    </a:lnTo>
                    <a:lnTo>
                      <a:pt x="417" y="0"/>
                    </a:lnTo>
                    <a:lnTo>
                      <a:pt x="370" y="95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52" name="Group 347"/>
            <p:cNvGrpSpPr>
              <a:grpSpLocks/>
            </p:cNvGrpSpPr>
            <p:nvPr/>
          </p:nvGrpSpPr>
          <p:grpSpPr bwMode="auto">
            <a:xfrm>
              <a:off x="8316178" y="4544719"/>
              <a:ext cx="661282" cy="323815"/>
              <a:chOff x="1871277" y="1576300"/>
              <a:chExt cx="1128371" cy="437861"/>
            </a:xfrm>
          </p:grpSpPr>
          <p:sp>
            <p:nvSpPr>
              <p:cNvPr id="53" name="Oval 52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55" name="Oval 54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56" name="Freeform 55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57" name="Freeform 56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58" name="Freeform 57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59" name="Freeform 58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cxnSp>
            <p:nvCxnSpPr>
              <p:cNvPr id="60" name="Straight Connector 59"/>
              <p:cNvCxnSpPr>
                <a:endCxn id="55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2" name="Group 71"/>
          <p:cNvGrpSpPr/>
          <p:nvPr/>
        </p:nvGrpSpPr>
        <p:grpSpPr>
          <a:xfrm>
            <a:off x="5670305" y="4221892"/>
            <a:ext cx="661282" cy="793661"/>
            <a:chOff x="8316178" y="4168703"/>
            <a:chExt cx="661282" cy="793661"/>
          </a:xfrm>
        </p:grpSpPr>
        <p:grpSp>
          <p:nvGrpSpPr>
            <p:cNvPr id="73" name="Group 224"/>
            <p:cNvGrpSpPr>
              <a:grpSpLocks/>
            </p:cNvGrpSpPr>
            <p:nvPr/>
          </p:nvGrpSpPr>
          <p:grpSpPr bwMode="auto">
            <a:xfrm>
              <a:off x="8392684" y="4168703"/>
              <a:ext cx="550863" cy="793661"/>
              <a:chOff x="611" y="3693"/>
              <a:chExt cx="449" cy="287"/>
            </a:xfrm>
          </p:grpSpPr>
          <p:sp>
            <p:nvSpPr>
              <p:cNvPr id="84" name="Rectangle 225"/>
              <p:cNvSpPr>
                <a:spLocks noChangeArrowheads="1"/>
              </p:cNvSpPr>
              <p:nvPr/>
            </p:nvSpPr>
            <p:spPr bwMode="auto">
              <a:xfrm>
                <a:off x="636" y="3774"/>
                <a:ext cx="336" cy="20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dirty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85" name="Group 226"/>
              <p:cNvGrpSpPr>
                <a:grpSpLocks/>
              </p:cNvGrpSpPr>
              <p:nvPr/>
            </p:nvGrpSpPr>
            <p:grpSpPr bwMode="auto">
              <a:xfrm>
                <a:off x="687" y="3826"/>
                <a:ext cx="224" cy="110"/>
                <a:chOff x="687" y="3826"/>
                <a:chExt cx="224" cy="110"/>
              </a:xfrm>
            </p:grpSpPr>
            <p:sp>
              <p:nvSpPr>
                <p:cNvPr id="91" name="Freeform 227"/>
                <p:cNvSpPr>
                  <a:spLocks/>
                </p:cNvSpPr>
                <p:nvPr/>
              </p:nvSpPr>
              <p:spPr bwMode="auto">
                <a:xfrm>
                  <a:off x="687" y="3826"/>
                  <a:ext cx="222" cy="110"/>
                </a:xfrm>
                <a:custGeom>
                  <a:avLst/>
                  <a:gdLst>
                    <a:gd name="T0" fmla="*/ 0 w 222"/>
                    <a:gd name="T1" fmla="*/ 110 h 110"/>
                    <a:gd name="T2" fmla="*/ 36 w 222"/>
                    <a:gd name="T3" fmla="*/ 110 h 110"/>
                    <a:gd name="T4" fmla="*/ 183 w 222"/>
                    <a:gd name="T5" fmla="*/ 0 h 110"/>
                    <a:gd name="T6" fmla="*/ 222 w 222"/>
                    <a:gd name="T7" fmla="*/ 0 h 11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22" h="110">
                      <a:moveTo>
                        <a:pt x="0" y="110"/>
                      </a:moveTo>
                      <a:lnTo>
                        <a:pt x="36" y="110"/>
                      </a:lnTo>
                      <a:lnTo>
                        <a:pt x="183" y="0"/>
                      </a:lnTo>
                      <a:lnTo>
                        <a:pt x="222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92" name="Freeform 228"/>
                <p:cNvSpPr>
                  <a:spLocks/>
                </p:cNvSpPr>
                <p:nvPr/>
              </p:nvSpPr>
              <p:spPr bwMode="auto">
                <a:xfrm flipV="1">
                  <a:off x="689" y="3826"/>
                  <a:ext cx="222" cy="110"/>
                </a:xfrm>
                <a:custGeom>
                  <a:avLst/>
                  <a:gdLst>
                    <a:gd name="T0" fmla="*/ 0 w 222"/>
                    <a:gd name="T1" fmla="*/ 110 h 110"/>
                    <a:gd name="T2" fmla="*/ 36 w 222"/>
                    <a:gd name="T3" fmla="*/ 110 h 110"/>
                    <a:gd name="T4" fmla="*/ 183 w 222"/>
                    <a:gd name="T5" fmla="*/ 0 h 110"/>
                    <a:gd name="T6" fmla="*/ 222 w 222"/>
                    <a:gd name="T7" fmla="*/ 0 h 11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22" h="110">
                      <a:moveTo>
                        <a:pt x="0" y="110"/>
                      </a:moveTo>
                      <a:lnTo>
                        <a:pt x="36" y="110"/>
                      </a:lnTo>
                      <a:lnTo>
                        <a:pt x="183" y="0"/>
                      </a:lnTo>
                      <a:lnTo>
                        <a:pt x="222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  <p:sp>
            <p:nvSpPr>
              <p:cNvPr id="86" name="Freeform 229"/>
              <p:cNvSpPr>
                <a:spLocks/>
              </p:cNvSpPr>
              <p:nvPr/>
            </p:nvSpPr>
            <p:spPr bwMode="auto">
              <a:xfrm>
                <a:off x="975" y="3704"/>
                <a:ext cx="62" cy="74"/>
              </a:xfrm>
              <a:custGeom>
                <a:avLst/>
                <a:gdLst>
                  <a:gd name="T0" fmla="*/ 36 w 62"/>
                  <a:gd name="T1" fmla="*/ 0 h 74"/>
                  <a:gd name="T2" fmla="*/ 62 w 62"/>
                  <a:gd name="T3" fmla="*/ 57 h 74"/>
                  <a:gd name="T4" fmla="*/ 0 w 62"/>
                  <a:gd name="T5" fmla="*/ 74 h 7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2" h="74">
                    <a:moveTo>
                      <a:pt x="36" y="0"/>
                    </a:moveTo>
                    <a:lnTo>
                      <a:pt x="62" y="57"/>
                    </a:lnTo>
                    <a:lnTo>
                      <a:pt x="0" y="7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7" name="Freeform 230"/>
              <p:cNvSpPr>
                <a:spLocks/>
              </p:cNvSpPr>
              <p:nvPr/>
            </p:nvSpPr>
            <p:spPr bwMode="auto">
              <a:xfrm>
                <a:off x="972" y="3764"/>
                <a:ext cx="63" cy="216"/>
              </a:xfrm>
              <a:custGeom>
                <a:avLst/>
                <a:gdLst>
                  <a:gd name="T0" fmla="*/ 2 w 63"/>
                  <a:gd name="T1" fmla="*/ 12 h 225"/>
                  <a:gd name="T2" fmla="*/ 0 w 63"/>
                  <a:gd name="T3" fmla="*/ 176 h 225"/>
                  <a:gd name="T4" fmla="*/ 62 w 63"/>
                  <a:gd name="T5" fmla="*/ 158 h 225"/>
                  <a:gd name="T6" fmla="*/ 63 w 63"/>
                  <a:gd name="T7" fmla="*/ 0 h 225"/>
                  <a:gd name="T8" fmla="*/ 2 w 63"/>
                  <a:gd name="T9" fmla="*/ 12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" h="225">
                    <a:moveTo>
                      <a:pt x="2" y="16"/>
                    </a:moveTo>
                    <a:lnTo>
                      <a:pt x="0" y="225"/>
                    </a:lnTo>
                    <a:lnTo>
                      <a:pt x="62" y="202"/>
                    </a:lnTo>
                    <a:lnTo>
                      <a:pt x="63" y="0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8" name="Freeform 231"/>
              <p:cNvSpPr>
                <a:spLocks/>
              </p:cNvSpPr>
              <p:nvPr/>
            </p:nvSpPr>
            <p:spPr bwMode="auto">
              <a:xfrm>
                <a:off x="1013" y="3693"/>
                <a:ext cx="47" cy="78"/>
              </a:xfrm>
              <a:custGeom>
                <a:avLst/>
                <a:gdLst>
                  <a:gd name="T0" fmla="*/ 12 w 47"/>
                  <a:gd name="T1" fmla="*/ 0 h 78"/>
                  <a:gd name="T2" fmla="*/ 47 w 47"/>
                  <a:gd name="T3" fmla="*/ 78 h 78"/>
                  <a:gd name="T4" fmla="*/ 15 w 47"/>
                  <a:gd name="T5" fmla="*/ 77 h 78"/>
                  <a:gd name="T6" fmla="*/ 0 w 47"/>
                  <a:gd name="T7" fmla="*/ 35 h 78"/>
                  <a:gd name="T8" fmla="*/ 12 w 47"/>
                  <a:gd name="T9" fmla="*/ 0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78">
                    <a:moveTo>
                      <a:pt x="12" y="0"/>
                    </a:moveTo>
                    <a:lnTo>
                      <a:pt x="47" y="78"/>
                    </a:lnTo>
                    <a:lnTo>
                      <a:pt x="15" y="77"/>
                    </a:lnTo>
                    <a:lnTo>
                      <a:pt x="0" y="3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9" name="Freeform 232"/>
              <p:cNvSpPr>
                <a:spLocks/>
              </p:cNvSpPr>
              <p:nvPr/>
            </p:nvSpPr>
            <p:spPr bwMode="auto">
              <a:xfrm>
                <a:off x="987" y="3728"/>
                <a:ext cx="44" cy="51"/>
              </a:xfrm>
              <a:custGeom>
                <a:avLst/>
                <a:gdLst>
                  <a:gd name="T0" fmla="*/ 23 w 44"/>
                  <a:gd name="T1" fmla="*/ 0 h 51"/>
                  <a:gd name="T2" fmla="*/ 0 w 44"/>
                  <a:gd name="T3" fmla="*/ 51 h 51"/>
                  <a:gd name="T4" fmla="*/ 44 w 44"/>
                  <a:gd name="T5" fmla="*/ 45 h 51"/>
                  <a:gd name="T6" fmla="*/ 23 w 44"/>
                  <a:gd name="T7" fmla="*/ 0 h 5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4" h="51">
                    <a:moveTo>
                      <a:pt x="23" y="0"/>
                    </a:moveTo>
                    <a:lnTo>
                      <a:pt x="0" y="51"/>
                    </a:lnTo>
                    <a:lnTo>
                      <a:pt x="44" y="4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90" name="Freeform 233"/>
              <p:cNvSpPr>
                <a:spLocks/>
              </p:cNvSpPr>
              <p:nvPr/>
            </p:nvSpPr>
            <p:spPr bwMode="auto">
              <a:xfrm>
                <a:off x="611" y="3695"/>
                <a:ext cx="417" cy="95"/>
              </a:xfrm>
              <a:custGeom>
                <a:avLst/>
                <a:gdLst>
                  <a:gd name="T0" fmla="*/ 0 w 417"/>
                  <a:gd name="T1" fmla="*/ 95 h 95"/>
                  <a:gd name="T2" fmla="*/ 66 w 417"/>
                  <a:gd name="T3" fmla="*/ 1 h 95"/>
                  <a:gd name="T4" fmla="*/ 417 w 417"/>
                  <a:gd name="T5" fmla="*/ 0 h 95"/>
                  <a:gd name="T6" fmla="*/ 370 w 417"/>
                  <a:gd name="T7" fmla="*/ 95 h 95"/>
                  <a:gd name="T8" fmla="*/ 0 w 417"/>
                  <a:gd name="T9" fmla="*/ 95 h 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7" h="95">
                    <a:moveTo>
                      <a:pt x="0" y="95"/>
                    </a:moveTo>
                    <a:lnTo>
                      <a:pt x="66" y="1"/>
                    </a:lnTo>
                    <a:lnTo>
                      <a:pt x="417" y="0"/>
                    </a:lnTo>
                    <a:lnTo>
                      <a:pt x="370" y="95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74" name="Group 347"/>
            <p:cNvGrpSpPr>
              <a:grpSpLocks/>
            </p:cNvGrpSpPr>
            <p:nvPr/>
          </p:nvGrpSpPr>
          <p:grpSpPr bwMode="auto">
            <a:xfrm>
              <a:off x="8316178" y="4544719"/>
              <a:ext cx="661282" cy="323815"/>
              <a:chOff x="1871277" y="1576300"/>
              <a:chExt cx="1128371" cy="437861"/>
            </a:xfrm>
          </p:grpSpPr>
          <p:sp>
            <p:nvSpPr>
              <p:cNvPr id="75" name="Oval 74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77" name="Oval 76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8" name="Freeform 77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79" name="Freeform 78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80" name="Freeform 79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81" name="Freeform 80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cxnSp>
            <p:nvCxnSpPr>
              <p:cNvPr id="82" name="Straight Connector 81"/>
              <p:cNvCxnSpPr>
                <a:endCxn id="77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00212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0" name="Rectangle 2"/>
          <p:cNvSpPr>
            <a:spLocks noChangeArrowheads="1"/>
          </p:cNvSpPr>
          <p:nvPr/>
        </p:nvSpPr>
        <p:spPr bwMode="auto">
          <a:xfrm>
            <a:off x="331788" y="230188"/>
            <a:ext cx="786254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smtClean="0">
                <a:solidFill>
                  <a:srgbClr val="000099"/>
                </a:solidFill>
                <a:latin typeface="Gill Sans MT" charset="0"/>
                <a:ea typeface="ＭＳ Ｐゴシック" charset="0"/>
                <a:cs typeface="Arial" charset="0"/>
              </a:rPr>
              <a:t>Radio+Tunneling:  UE – eNodeB</a:t>
            </a:r>
            <a:r>
              <a:rPr lang="en-US" sz="3600" dirty="0">
                <a:solidFill>
                  <a:srgbClr val="000099"/>
                </a:solidFill>
                <a:latin typeface="Gill Sans MT" charset="0"/>
                <a:ea typeface="ＭＳ Ｐゴシック" charset="0"/>
                <a:cs typeface="Arial" charset="0"/>
              </a:rPr>
              <a:t> – </a:t>
            </a:r>
            <a:r>
              <a:rPr lang="en-US" sz="3600" dirty="0" smtClean="0">
                <a:solidFill>
                  <a:srgbClr val="000099"/>
                </a:solidFill>
                <a:latin typeface="Gill Sans MT" charset="0"/>
                <a:ea typeface="ＭＳ Ｐゴシック" charset="0"/>
                <a:cs typeface="Arial" charset="0"/>
              </a:rPr>
              <a:t>PGW</a:t>
            </a:r>
            <a:endParaRPr lang="en-US" sz="3600" dirty="0">
              <a:solidFill>
                <a:srgbClr val="000099"/>
              </a:solidFill>
              <a:latin typeface="Gill Sans MT" charset="0"/>
              <a:ea typeface="ＭＳ Ｐゴシック" charset="0"/>
              <a:cs typeface="Arial" charset="0"/>
            </a:endParaRPr>
          </a:p>
        </p:txBody>
      </p:sp>
      <p:pic>
        <p:nvPicPr>
          <p:cNvPr id="93244" name="Picture 6" descr="underline_ba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3" y="813106"/>
            <a:ext cx="7907337" cy="22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44</a:t>
            </a:fld>
            <a:endParaRPr lang="en-US" sz="1200" dirty="0">
              <a:latin typeface="Tahoma" charset="0"/>
            </a:endParaRP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79901"/>
            <a:ext cx="9144000" cy="3614229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138646" y="4091635"/>
            <a:ext cx="2908873" cy="2212588"/>
          </a:xfrm>
          <a:custGeom>
            <a:avLst/>
            <a:gdLst>
              <a:gd name="connsiteX0" fmla="*/ 0 w 3011298"/>
              <a:gd name="connsiteY0" fmla="*/ 0 h 2233075"/>
              <a:gd name="connsiteX1" fmla="*/ 1700257 w 3011298"/>
              <a:gd name="connsiteY1" fmla="*/ 0 h 2233075"/>
              <a:gd name="connsiteX2" fmla="*/ 2990813 w 3011298"/>
              <a:gd name="connsiteY2" fmla="*/ 307304 h 2233075"/>
              <a:gd name="connsiteX3" fmla="*/ 3011298 w 3011298"/>
              <a:gd name="connsiteY3" fmla="*/ 2233075 h 2233075"/>
              <a:gd name="connsiteX4" fmla="*/ 102425 w 3011298"/>
              <a:gd name="connsiteY4" fmla="*/ 2212588 h 2233075"/>
              <a:gd name="connsiteX5" fmla="*/ 0 w 3011298"/>
              <a:gd name="connsiteY5" fmla="*/ 0 h 2233075"/>
              <a:gd name="connsiteX0" fmla="*/ 0 w 2908873"/>
              <a:gd name="connsiteY0" fmla="*/ 0 h 2233075"/>
              <a:gd name="connsiteX1" fmla="*/ 1597832 w 2908873"/>
              <a:gd name="connsiteY1" fmla="*/ 0 h 2233075"/>
              <a:gd name="connsiteX2" fmla="*/ 2888388 w 2908873"/>
              <a:gd name="connsiteY2" fmla="*/ 307304 h 2233075"/>
              <a:gd name="connsiteX3" fmla="*/ 2908873 w 2908873"/>
              <a:gd name="connsiteY3" fmla="*/ 2233075 h 2233075"/>
              <a:gd name="connsiteX4" fmla="*/ 0 w 2908873"/>
              <a:gd name="connsiteY4" fmla="*/ 2212588 h 2233075"/>
              <a:gd name="connsiteX5" fmla="*/ 0 w 2908873"/>
              <a:gd name="connsiteY5" fmla="*/ 0 h 2233075"/>
              <a:gd name="connsiteX0" fmla="*/ 0 w 2908873"/>
              <a:gd name="connsiteY0" fmla="*/ 0 h 2212588"/>
              <a:gd name="connsiteX1" fmla="*/ 1597832 w 2908873"/>
              <a:gd name="connsiteY1" fmla="*/ 0 h 2212588"/>
              <a:gd name="connsiteX2" fmla="*/ 2888388 w 2908873"/>
              <a:gd name="connsiteY2" fmla="*/ 307304 h 2212588"/>
              <a:gd name="connsiteX3" fmla="*/ 2908873 w 2908873"/>
              <a:gd name="connsiteY3" fmla="*/ 2212588 h 2212588"/>
              <a:gd name="connsiteX4" fmla="*/ 0 w 2908873"/>
              <a:gd name="connsiteY4" fmla="*/ 2212588 h 2212588"/>
              <a:gd name="connsiteX5" fmla="*/ 0 w 2908873"/>
              <a:gd name="connsiteY5" fmla="*/ 0 h 2212588"/>
              <a:gd name="connsiteX0" fmla="*/ 0 w 2908873"/>
              <a:gd name="connsiteY0" fmla="*/ 0 h 2212588"/>
              <a:gd name="connsiteX1" fmla="*/ 1597832 w 2908873"/>
              <a:gd name="connsiteY1" fmla="*/ 0 h 2212588"/>
              <a:gd name="connsiteX2" fmla="*/ 2888388 w 2908873"/>
              <a:gd name="connsiteY2" fmla="*/ 307304 h 2212588"/>
              <a:gd name="connsiteX3" fmla="*/ 2908873 w 2908873"/>
              <a:gd name="connsiteY3" fmla="*/ 2110154 h 2212588"/>
              <a:gd name="connsiteX4" fmla="*/ 0 w 2908873"/>
              <a:gd name="connsiteY4" fmla="*/ 2212588 h 2212588"/>
              <a:gd name="connsiteX5" fmla="*/ 0 w 2908873"/>
              <a:gd name="connsiteY5" fmla="*/ 0 h 2212588"/>
              <a:gd name="connsiteX0" fmla="*/ 0 w 2908873"/>
              <a:gd name="connsiteY0" fmla="*/ 0 h 2212588"/>
              <a:gd name="connsiteX1" fmla="*/ 1597832 w 2908873"/>
              <a:gd name="connsiteY1" fmla="*/ 0 h 2212588"/>
              <a:gd name="connsiteX2" fmla="*/ 2888388 w 2908873"/>
              <a:gd name="connsiteY2" fmla="*/ 307304 h 2212588"/>
              <a:gd name="connsiteX3" fmla="*/ 2908873 w 2908873"/>
              <a:gd name="connsiteY3" fmla="*/ 2192101 h 2212588"/>
              <a:gd name="connsiteX4" fmla="*/ 0 w 2908873"/>
              <a:gd name="connsiteY4" fmla="*/ 2212588 h 2212588"/>
              <a:gd name="connsiteX5" fmla="*/ 0 w 2908873"/>
              <a:gd name="connsiteY5" fmla="*/ 0 h 221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08873" h="2212588">
                <a:moveTo>
                  <a:pt x="0" y="0"/>
                </a:moveTo>
                <a:lnTo>
                  <a:pt x="1597832" y="0"/>
                </a:lnTo>
                <a:lnTo>
                  <a:pt x="2888388" y="307304"/>
                </a:lnTo>
                <a:lnTo>
                  <a:pt x="2908873" y="2192101"/>
                </a:lnTo>
                <a:lnTo>
                  <a:pt x="0" y="2212588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rgbClr val="00009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3586343" y="4412292"/>
            <a:ext cx="1659287" cy="1488412"/>
          </a:xfrm>
          <a:custGeom>
            <a:avLst/>
            <a:gdLst>
              <a:gd name="connsiteX0" fmla="*/ 0 w 5408045"/>
              <a:gd name="connsiteY0" fmla="*/ 368765 h 2233075"/>
              <a:gd name="connsiteX1" fmla="*/ 860371 w 5408045"/>
              <a:gd name="connsiteY1" fmla="*/ 0 h 2233075"/>
              <a:gd name="connsiteX2" fmla="*/ 942311 w 5408045"/>
              <a:gd name="connsiteY2" fmla="*/ 2171615 h 2233075"/>
              <a:gd name="connsiteX3" fmla="*/ 2601598 w 5408045"/>
              <a:gd name="connsiteY3" fmla="*/ 2171615 h 2233075"/>
              <a:gd name="connsiteX4" fmla="*/ 2519658 w 5408045"/>
              <a:gd name="connsiteY4" fmla="*/ 655582 h 2233075"/>
              <a:gd name="connsiteX5" fmla="*/ 3134208 w 5408045"/>
              <a:gd name="connsiteY5" fmla="*/ 389252 h 2233075"/>
              <a:gd name="connsiteX6" fmla="*/ 3748759 w 5408045"/>
              <a:gd name="connsiteY6" fmla="*/ 696556 h 2233075"/>
              <a:gd name="connsiteX7" fmla="*/ 3687304 w 5408045"/>
              <a:gd name="connsiteY7" fmla="*/ 2089667 h 2233075"/>
              <a:gd name="connsiteX8" fmla="*/ 5408045 w 5408045"/>
              <a:gd name="connsiteY8" fmla="*/ 2233075 h 2233075"/>
              <a:gd name="connsiteX9" fmla="*/ 5285135 w 5408045"/>
              <a:gd name="connsiteY9" fmla="*/ 40974 h 2233075"/>
              <a:gd name="connsiteX0" fmla="*/ 0 w 5408045"/>
              <a:gd name="connsiteY0" fmla="*/ 327791 h 2192101"/>
              <a:gd name="connsiteX1" fmla="*/ 921826 w 5408045"/>
              <a:gd name="connsiteY1" fmla="*/ 676069 h 2192101"/>
              <a:gd name="connsiteX2" fmla="*/ 942311 w 5408045"/>
              <a:gd name="connsiteY2" fmla="*/ 2130641 h 2192101"/>
              <a:gd name="connsiteX3" fmla="*/ 2601598 w 5408045"/>
              <a:gd name="connsiteY3" fmla="*/ 2130641 h 2192101"/>
              <a:gd name="connsiteX4" fmla="*/ 2519658 w 5408045"/>
              <a:gd name="connsiteY4" fmla="*/ 614608 h 2192101"/>
              <a:gd name="connsiteX5" fmla="*/ 3134208 w 5408045"/>
              <a:gd name="connsiteY5" fmla="*/ 348278 h 2192101"/>
              <a:gd name="connsiteX6" fmla="*/ 3748759 w 5408045"/>
              <a:gd name="connsiteY6" fmla="*/ 655582 h 2192101"/>
              <a:gd name="connsiteX7" fmla="*/ 3687304 w 5408045"/>
              <a:gd name="connsiteY7" fmla="*/ 2048693 h 2192101"/>
              <a:gd name="connsiteX8" fmla="*/ 5408045 w 5408045"/>
              <a:gd name="connsiteY8" fmla="*/ 2192101 h 2192101"/>
              <a:gd name="connsiteX9" fmla="*/ 5285135 w 5408045"/>
              <a:gd name="connsiteY9" fmla="*/ 0 h 2192101"/>
              <a:gd name="connsiteX0" fmla="*/ 0 w 5080285"/>
              <a:gd name="connsiteY0" fmla="*/ 327791 h 2192101"/>
              <a:gd name="connsiteX1" fmla="*/ 594066 w 5080285"/>
              <a:gd name="connsiteY1" fmla="*/ 676069 h 2192101"/>
              <a:gd name="connsiteX2" fmla="*/ 614551 w 5080285"/>
              <a:gd name="connsiteY2" fmla="*/ 2130641 h 2192101"/>
              <a:gd name="connsiteX3" fmla="*/ 2273838 w 5080285"/>
              <a:gd name="connsiteY3" fmla="*/ 2130641 h 2192101"/>
              <a:gd name="connsiteX4" fmla="*/ 2191898 w 5080285"/>
              <a:gd name="connsiteY4" fmla="*/ 614608 h 2192101"/>
              <a:gd name="connsiteX5" fmla="*/ 2806448 w 5080285"/>
              <a:gd name="connsiteY5" fmla="*/ 348278 h 2192101"/>
              <a:gd name="connsiteX6" fmla="*/ 3420999 w 5080285"/>
              <a:gd name="connsiteY6" fmla="*/ 655582 h 2192101"/>
              <a:gd name="connsiteX7" fmla="*/ 3359544 w 5080285"/>
              <a:gd name="connsiteY7" fmla="*/ 2048693 h 2192101"/>
              <a:gd name="connsiteX8" fmla="*/ 5080285 w 5080285"/>
              <a:gd name="connsiteY8" fmla="*/ 2192101 h 2192101"/>
              <a:gd name="connsiteX9" fmla="*/ 4957375 w 5080285"/>
              <a:gd name="connsiteY9" fmla="*/ 0 h 2192101"/>
              <a:gd name="connsiteX0" fmla="*/ 0 w 5080285"/>
              <a:gd name="connsiteY0" fmla="*/ 327791 h 2192101"/>
              <a:gd name="connsiteX1" fmla="*/ 594066 w 5080285"/>
              <a:gd name="connsiteY1" fmla="*/ 676069 h 2192101"/>
              <a:gd name="connsiteX2" fmla="*/ 614551 w 5080285"/>
              <a:gd name="connsiteY2" fmla="*/ 2110154 h 2192101"/>
              <a:gd name="connsiteX3" fmla="*/ 2273838 w 5080285"/>
              <a:gd name="connsiteY3" fmla="*/ 2130641 h 2192101"/>
              <a:gd name="connsiteX4" fmla="*/ 2191898 w 5080285"/>
              <a:gd name="connsiteY4" fmla="*/ 614608 h 2192101"/>
              <a:gd name="connsiteX5" fmla="*/ 2806448 w 5080285"/>
              <a:gd name="connsiteY5" fmla="*/ 348278 h 2192101"/>
              <a:gd name="connsiteX6" fmla="*/ 3420999 w 5080285"/>
              <a:gd name="connsiteY6" fmla="*/ 655582 h 2192101"/>
              <a:gd name="connsiteX7" fmla="*/ 3359544 w 5080285"/>
              <a:gd name="connsiteY7" fmla="*/ 2048693 h 2192101"/>
              <a:gd name="connsiteX8" fmla="*/ 5080285 w 5080285"/>
              <a:gd name="connsiteY8" fmla="*/ 2192101 h 2192101"/>
              <a:gd name="connsiteX9" fmla="*/ 4957375 w 5080285"/>
              <a:gd name="connsiteY9" fmla="*/ 0 h 2192101"/>
              <a:gd name="connsiteX0" fmla="*/ 0 w 5080285"/>
              <a:gd name="connsiteY0" fmla="*/ 327791 h 2192101"/>
              <a:gd name="connsiteX1" fmla="*/ 594066 w 5080285"/>
              <a:gd name="connsiteY1" fmla="*/ 676069 h 2192101"/>
              <a:gd name="connsiteX2" fmla="*/ 614551 w 5080285"/>
              <a:gd name="connsiteY2" fmla="*/ 2110154 h 2192101"/>
              <a:gd name="connsiteX3" fmla="*/ 2253353 w 5080285"/>
              <a:gd name="connsiteY3" fmla="*/ 2089667 h 2192101"/>
              <a:gd name="connsiteX4" fmla="*/ 2191898 w 5080285"/>
              <a:gd name="connsiteY4" fmla="*/ 614608 h 2192101"/>
              <a:gd name="connsiteX5" fmla="*/ 2806448 w 5080285"/>
              <a:gd name="connsiteY5" fmla="*/ 348278 h 2192101"/>
              <a:gd name="connsiteX6" fmla="*/ 3420999 w 5080285"/>
              <a:gd name="connsiteY6" fmla="*/ 655582 h 2192101"/>
              <a:gd name="connsiteX7" fmla="*/ 3359544 w 5080285"/>
              <a:gd name="connsiteY7" fmla="*/ 2048693 h 2192101"/>
              <a:gd name="connsiteX8" fmla="*/ 5080285 w 5080285"/>
              <a:gd name="connsiteY8" fmla="*/ 2192101 h 2192101"/>
              <a:gd name="connsiteX9" fmla="*/ 4957375 w 5080285"/>
              <a:gd name="connsiteY9" fmla="*/ 0 h 2192101"/>
              <a:gd name="connsiteX0" fmla="*/ 0 w 5080285"/>
              <a:gd name="connsiteY0" fmla="*/ 327791 h 2192101"/>
              <a:gd name="connsiteX1" fmla="*/ 594066 w 5080285"/>
              <a:gd name="connsiteY1" fmla="*/ 676069 h 2192101"/>
              <a:gd name="connsiteX2" fmla="*/ 614551 w 5080285"/>
              <a:gd name="connsiteY2" fmla="*/ 2110154 h 2192101"/>
              <a:gd name="connsiteX3" fmla="*/ 2253353 w 5080285"/>
              <a:gd name="connsiteY3" fmla="*/ 2096801 h 2192101"/>
              <a:gd name="connsiteX4" fmla="*/ 2191898 w 5080285"/>
              <a:gd name="connsiteY4" fmla="*/ 614608 h 2192101"/>
              <a:gd name="connsiteX5" fmla="*/ 2806448 w 5080285"/>
              <a:gd name="connsiteY5" fmla="*/ 348278 h 2192101"/>
              <a:gd name="connsiteX6" fmla="*/ 3420999 w 5080285"/>
              <a:gd name="connsiteY6" fmla="*/ 655582 h 2192101"/>
              <a:gd name="connsiteX7" fmla="*/ 3359544 w 5080285"/>
              <a:gd name="connsiteY7" fmla="*/ 2048693 h 2192101"/>
              <a:gd name="connsiteX8" fmla="*/ 5080285 w 5080285"/>
              <a:gd name="connsiteY8" fmla="*/ 2192101 h 2192101"/>
              <a:gd name="connsiteX9" fmla="*/ 4957375 w 5080285"/>
              <a:gd name="connsiteY9" fmla="*/ 0 h 2192101"/>
              <a:gd name="connsiteX0" fmla="*/ 0 w 5080285"/>
              <a:gd name="connsiteY0" fmla="*/ 327791 h 2192101"/>
              <a:gd name="connsiteX1" fmla="*/ 594066 w 5080285"/>
              <a:gd name="connsiteY1" fmla="*/ 676069 h 2192101"/>
              <a:gd name="connsiteX2" fmla="*/ 614551 w 5080285"/>
              <a:gd name="connsiteY2" fmla="*/ 2110154 h 2192101"/>
              <a:gd name="connsiteX3" fmla="*/ 2253353 w 5080285"/>
              <a:gd name="connsiteY3" fmla="*/ 2096801 h 2192101"/>
              <a:gd name="connsiteX4" fmla="*/ 2241841 w 5080285"/>
              <a:gd name="connsiteY4" fmla="*/ 621742 h 2192101"/>
              <a:gd name="connsiteX5" fmla="*/ 2806448 w 5080285"/>
              <a:gd name="connsiteY5" fmla="*/ 348278 h 2192101"/>
              <a:gd name="connsiteX6" fmla="*/ 3420999 w 5080285"/>
              <a:gd name="connsiteY6" fmla="*/ 655582 h 2192101"/>
              <a:gd name="connsiteX7" fmla="*/ 3359544 w 5080285"/>
              <a:gd name="connsiteY7" fmla="*/ 2048693 h 2192101"/>
              <a:gd name="connsiteX8" fmla="*/ 5080285 w 5080285"/>
              <a:gd name="connsiteY8" fmla="*/ 2192101 h 2192101"/>
              <a:gd name="connsiteX9" fmla="*/ 4957375 w 5080285"/>
              <a:gd name="connsiteY9" fmla="*/ 0 h 2192101"/>
              <a:gd name="connsiteX0" fmla="*/ 0 w 5080285"/>
              <a:gd name="connsiteY0" fmla="*/ 327791 h 2192101"/>
              <a:gd name="connsiteX1" fmla="*/ 594066 w 5080285"/>
              <a:gd name="connsiteY1" fmla="*/ 676069 h 2192101"/>
              <a:gd name="connsiteX2" fmla="*/ 614551 w 5080285"/>
              <a:gd name="connsiteY2" fmla="*/ 2110154 h 2192101"/>
              <a:gd name="connsiteX3" fmla="*/ 2253353 w 5080285"/>
              <a:gd name="connsiteY3" fmla="*/ 2096801 h 2192101"/>
              <a:gd name="connsiteX4" fmla="*/ 2241841 w 5080285"/>
              <a:gd name="connsiteY4" fmla="*/ 621742 h 2192101"/>
              <a:gd name="connsiteX5" fmla="*/ 2806448 w 5080285"/>
              <a:gd name="connsiteY5" fmla="*/ 348278 h 2192101"/>
              <a:gd name="connsiteX6" fmla="*/ 3363921 w 5080285"/>
              <a:gd name="connsiteY6" fmla="*/ 641313 h 2192101"/>
              <a:gd name="connsiteX7" fmla="*/ 3359544 w 5080285"/>
              <a:gd name="connsiteY7" fmla="*/ 2048693 h 2192101"/>
              <a:gd name="connsiteX8" fmla="*/ 5080285 w 5080285"/>
              <a:gd name="connsiteY8" fmla="*/ 2192101 h 2192101"/>
              <a:gd name="connsiteX9" fmla="*/ 4957375 w 5080285"/>
              <a:gd name="connsiteY9" fmla="*/ 0 h 2192101"/>
              <a:gd name="connsiteX0" fmla="*/ 0 w 5080285"/>
              <a:gd name="connsiteY0" fmla="*/ 327791 h 2192101"/>
              <a:gd name="connsiteX1" fmla="*/ 594066 w 5080285"/>
              <a:gd name="connsiteY1" fmla="*/ 676069 h 2192101"/>
              <a:gd name="connsiteX2" fmla="*/ 614551 w 5080285"/>
              <a:gd name="connsiteY2" fmla="*/ 2110154 h 2192101"/>
              <a:gd name="connsiteX3" fmla="*/ 2253353 w 5080285"/>
              <a:gd name="connsiteY3" fmla="*/ 2096801 h 2192101"/>
              <a:gd name="connsiteX4" fmla="*/ 2241841 w 5080285"/>
              <a:gd name="connsiteY4" fmla="*/ 621742 h 2192101"/>
              <a:gd name="connsiteX5" fmla="*/ 2806448 w 5080285"/>
              <a:gd name="connsiteY5" fmla="*/ 348278 h 2192101"/>
              <a:gd name="connsiteX6" fmla="*/ 3363921 w 5080285"/>
              <a:gd name="connsiteY6" fmla="*/ 641313 h 2192101"/>
              <a:gd name="connsiteX7" fmla="*/ 3366679 w 5080285"/>
              <a:gd name="connsiteY7" fmla="*/ 2077231 h 2192101"/>
              <a:gd name="connsiteX8" fmla="*/ 5080285 w 5080285"/>
              <a:gd name="connsiteY8" fmla="*/ 2192101 h 2192101"/>
              <a:gd name="connsiteX9" fmla="*/ 4957375 w 5080285"/>
              <a:gd name="connsiteY9" fmla="*/ 0 h 2192101"/>
              <a:gd name="connsiteX0" fmla="*/ 0 w 5073151"/>
              <a:gd name="connsiteY0" fmla="*/ 327791 h 2110154"/>
              <a:gd name="connsiteX1" fmla="*/ 594066 w 5073151"/>
              <a:gd name="connsiteY1" fmla="*/ 676069 h 2110154"/>
              <a:gd name="connsiteX2" fmla="*/ 614551 w 5073151"/>
              <a:gd name="connsiteY2" fmla="*/ 2110154 h 2110154"/>
              <a:gd name="connsiteX3" fmla="*/ 2253353 w 5073151"/>
              <a:gd name="connsiteY3" fmla="*/ 2096801 h 2110154"/>
              <a:gd name="connsiteX4" fmla="*/ 2241841 w 5073151"/>
              <a:gd name="connsiteY4" fmla="*/ 621742 h 2110154"/>
              <a:gd name="connsiteX5" fmla="*/ 2806448 w 5073151"/>
              <a:gd name="connsiteY5" fmla="*/ 348278 h 2110154"/>
              <a:gd name="connsiteX6" fmla="*/ 3363921 w 5073151"/>
              <a:gd name="connsiteY6" fmla="*/ 641313 h 2110154"/>
              <a:gd name="connsiteX7" fmla="*/ 3366679 w 5073151"/>
              <a:gd name="connsiteY7" fmla="*/ 2077231 h 2110154"/>
              <a:gd name="connsiteX8" fmla="*/ 5073151 w 5073151"/>
              <a:gd name="connsiteY8" fmla="*/ 2085084 h 2110154"/>
              <a:gd name="connsiteX9" fmla="*/ 4957375 w 5073151"/>
              <a:gd name="connsiteY9" fmla="*/ 0 h 2110154"/>
              <a:gd name="connsiteX0" fmla="*/ 0 w 5073151"/>
              <a:gd name="connsiteY0" fmla="*/ 334925 h 2117288"/>
              <a:gd name="connsiteX1" fmla="*/ 594066 w 5073151"/>
              <a:gd name="connsiteY1" fmla="*/ 683203 h 2117288"/>
              <a:gd name="connsiteX2" fmla="*/ 614551 w 5073151"/>
              <a:gd name="connsiteY2" fmla="*/ 2117288 h 2117288"/>
              <a:gd name="connsiteX3" fmla="*/ 2253353 w 5073151"/>
              <a:gd name="connsiteY3" fmla="*/ 2103935 h 2117288"/>
              <a:gd name="connsiteX4" fmla="*/ 2241841 w 5073151"/>
              <a:gd name="connsiteY4" fmla="*/ 628876 h 2117288"/>
              <a:gd name="connsiteX5" fmla="*/ 2806448 w 5073151"/>
              <a:gd name="connsiteY5" fmla="*/ 355412 h 2117288"/>
              <a:gd name="connsiteX6" fmla="*/ 3363921 w 5073151"/>
              <a:gd name="connsiteY6" fmla="*/ 648447 h 2117288"/>
              <a:gd name="connsiteX7" fmla="*/ 3366679 w 5073151"/>
              <a:gd name="connsiteY7" fmla="*/ 2084365 h 2117288"/>
              <a:gd name="connsiteX8" fmla="*/ 5073151 w 5073151"/>
              <a:gd name="connsiteY8" fmla="*/ 2092218 h 2117288"/>
              <a:gd name="connsiteX9" fmla="*/ 5014453 w 5073151"/>
              <a:gd name="connsiteY9" fmla="*/ 0 h 2117288"/>
              <a:gd name="connsiteX0" fmla="*/ 0 w 5037478"/>
              <a:gd name="connsiteY0" fmla="*/ 334925 h 2117288"/>
              <a:gd name="connsiteX1" fmla="*/ 594066 w 5037478"/>
              <a:gd name="connsiteY1" fmla="*/ 683203 h 2117288"/>
              <a:gd name="connsiteX2" fmla="*/ 614551 w 5037478"/>
              <a:gd name="connsiteY2" fmla="*/ 2117288 h 2117288"/>
              <a:gd name="connsiteX3" fmla="*/ 2253353 w 5037478"/>
              <a:gd name="connsiteY3" fmla="*/ 2103935 h 2117288"/>
              <a:gd name="connsiteX4" fmla="*/ 2241841 w 5037478"/>
              <a:gd name="connsiteY4" fmla="*/ 628876 h 2117288"/>
              <a:gd name="connsiteX5" fmla="*/ 2806448 w 5037478"/>
              <a:gd name="connsiteY5" fmla="*/ 355412 h 2117288"/>
              <a:gd name="connsiteX6" fmla="*/ 3363921 w 5037478"/>
              <a:gd name="connsiteY6" fmla="*/ 648447 h 2117288"/>
              <a:gd name="connsiteX7" fmla="*/ 3366679 w 5037478"/>
              <a:gd name="connsiteY7" fmla="*/ 2084365 h 2117288"/>
              <a:gd name="connsiteX8" fmla="*/ 5037478 w 5037478"/>
              <a:gd name="connsiteY8" fmla="*/ 2092218 h 2117288"/>
              <a:gd name="connsiteX9" fmla="*/ 5014453 w 5037478"/>
              <a:gd name="connsiteY9" fmla="*/ 0 h 2117288"/>
              <a:gd name="connsiteX0" fmla="*/ 0 w 5014453"/>
              <a:gd name="connsiteY0" fmla="*/ 334925 h 2117288"/>
              <a:gd name="connsiteX1" fmla="*/ 594066 w 5014453"/>
              <a:gd name="connsiteY1" fmla="*/ 683203 h 2117288"/>
              <a:gd name="connsiteX2" fmla="*/ 614551 w 5014453"/>
              <a:gd name="connsiteY2" fmla="*/ 2117288 h 2117288"/>
              <a:gd name="connsiteX3" fmla="*/ 2253353 w 5014453"/>
              <a:gd name="connsiteY3" fmla="*/ 2103935 h 2117288"/>
              <a:gd name="connsiteX4" fmla="*/ 2241841 w 5014453"/>
              <a:gd name="connsiteY4" fmla="*/ 628876 h 2117288"/>
              <a:gd name="connsiteX5" fmla="*/ 2806448 w 5014453"/>
              <a:gd name="connsiteY5" fmla="*/ 355412 h 2117288"/>
              <a:gd name="connsiteX6" fmla="*/ 3363921 w 5014453"/>
              <a:gd name="connsiteY6" fmla="*/ 648447 h 2117288"/>
              <a:gd name="connsiteX7" fmla="*/ 3366679 w 5014453"/>
              <a:gd name="connsiteY7" fmla="*/ 2084365 h 2117288"/>
              <a:gd name="connsiteX8" fmla="*/ 5008939 w 5014453"/>
              <a:gd name="connsiteY8" fmla="*/ 2099353 h 2117288"/>
              <a:gd name="connsiteX9" fmla="*/ 5014453 w 5014453"/>
              <a:gd name="connsiteY9" fmla="*/ 0 h 2117288"/>
              <a:gd name="connsiteX0" fmla="*/ 0 w 5014453"/>
              <a:gd name="connsiteY0" fmla="*/ 334925 h 2117288"/>
              <a:gd name="connsiteX1" fmla="*/ 594066 w 5014453"/>
              <a:gd name="connsiteY1" fmla="*/ 683203 h 2117288"/>
              <a:gd name="connsiteX2" fmla="*/ 614551 w 5014453"/>
              <a:gd name="connsiteY2" fmla="*/ 2117288 h 2117288"/>
              <a:gd name="connsiteX3" fmla="*/ 2253353 w 5014453"/>
              <a:gd name="connsiteY3" fmla="*/ 2103935 h 2117288"/>
              <a:gd name="connsiteX4" fmla="*/ 2241841 w 5014453"/>
              <a:gd name="connsiteY4" fmla="*/ 628876 h 2117288"/>
              <a:gd name="connsiteX5" fmla="*/ 2806448 w 5014453"/>
              <a:gd name="connsiteY5" fmla="*/ 355412 h 2117288"/>
              <a:gd name="connsiteX6" fmla="*/ 3363921 w 5014453"/>
              <a:gd name="connsiteY6" fmla="*/ 648447 h 2117288"/>
              <a:gd name="connsiteX7" fmla="*/ 3366679 w 5014453"/>
              <a:gd name="connsiteY7" fmla="*/ 2084365 h 2117288"/>
              <a:gd name="connsiteX8" fmla="*/ 5008939 w 5014453"/>
              <a:gd name="connsiteY8" fmla="*/ 2063681 h 2117288"/>
              <a:gd name="connsiteX9" fmla="*/ 5014453 w 5014453"/>
              <a:gd name="connsiteY9" fmla="*/ 0 h 2117288"/>
              <a:gd name="connsiteX0" fmla="*/ 0 w 5014453"/>
              <a:gd name="connsiteY0" fmla="*/ 334925 h 2117288"/>
              <a:gd name="connsiteX1" fmla="*/ 594066 w 5014453"/>
              <a:gd name="connsiteY1" fmla="*/ 683203 h 2117288"/>
              <a:gd name="connsiteX2" fmla="*/ 614551 w 5014453"/>
              <a:gd name="connsiteY2" fmla="*/ 2117288 h 2117288"/>
              <a:gd name="connsiteX3" fmla="*/ 2253353 w 5014453"/>
              <a:gd name="connsiteY3" fmla="*/ 2103935 h 2117288"/>
              <a:gd name="connsiteX4" fmla="*/ 2241841 w 5014453"/>
              <a:gd name="connsiteY4" fmla="*/ 628876 h 2117288"/>
              <a:gd name="connsiteX5" fmla="*/ 2806448 w 5014453"/>
              <a:gd name="connsiteY5" fmla="*/ 355412 h 2117288"/>
              <a:gd name="connsiteX6" fmla="*/ 3363921 w 5014453"/>
              <a:gd name="connsiteY6" fmla="*/ 648447 h 2117288"/>
              <a:gd name="connsiteX7" fmla="*/ 3366679 w 5014453"/>
              <a:gd name="connsiteY7" fmla="*/ 2084365 h 2117288"/>
              <a:gd name="connsiteX8" fmla="*/ 5008939 w 5014453"/>
              <a:gd name="connsiteY8" fmla="*/ 2085084 h 2117288"/>
              <a:gd name="connsiteX9" fmla="*/ 5014453 w 5014453"/>
              <a:gd name="connsiteY9" fmla="*/ 0 h 2117288"/>
              <a:gd name="connsiteX0" fmla="*/ 0 w 5008939"/>
              <a:gd name="connsiteY0" fmla="*/ 0 h 1782363"/>
              <a:gd name="connsiteX1" fmla="*/ 594066 w 5008939"/>
              <a:gd name="connsiteY1" fmla="*/ 348278 h 1782363"/>
              <a:gd name="connsiteX2" fmla="*/ 614551 w 5008939"/>
              <a:gd name="connsiteY2" fmla="*/ 1782363 h 1782363"/>
              <a:gd name="connsiteX3" fmla="*/ 2253353 w 5008939"/>
              <a:gd name="connsiteY3" fmla="*/ 1769010 h 1782363"/>
              <a:gd name="connsiteX4" fmla="*/ 2241841 w 5008939"/>
              <a:gd name="connsiteY4" fmla="*/ 293951 h 1782363"/>
              <a:gd name="connsiteX5" fmla="*/ 2806448 w 5008939"/>
              <a:gd name="connsiteY5" fmla="*/ 20487 h 1782363"/>
              <a:gd name="connsiteX6" fmla="*/ 3363921 w 5008939"/>
              <a:gd name="connsiteY6" fmla="*/ 313522 h 1782363"/>
              <a:gd name="connsiteX7" fmla="*/ 3366679 w 5008939"/>
              <a:gd name="connsiteY7" fmla="*/ 1749440 h 1782363"/>
              <a:gd name="connsiteX8" fmla="*/ 5008939 w 5008939"/>
              <a:gd name="connsiteY8" fmla="*/ 1750159 h 1782363"/>
              <a:gd name="connsiteX9" fmla="*/ 4993968 w 5008939"/>
              <a:gd name="connsiteY9" fmla="*/ 54327 h 1782363"/>
              <a:gd name="connsiteX0" fmla="*/ 0 w 5008939"/>
              <a:gd name="connsiteY0" fmla="*/ 0 h 1782363"/>
              <a:gd name="connsiteX1" fmla="*/ 594066 w 5008939"/>
              <a:gd name="connsiteY1" fmla="*/ 348278 h 1782363"/>
              <a:gd name="connsiteX2" fmla="*/ 614551 w 5008939"/>
              <a:gd name="connsiteY2" fmla="*/ 1782363 h 1782363"/>
              <a:gd name="connsiteX3" fmla="*/ 2253353 w 5008939"/>
              <a:gd name="connsiteY3" fmla="*/ 1769010 h 1782363"/>
              <a:gd name="connsiteX4" fmla="*/ 2241841 w 5008939"/>
              <a:gd name="connsiteY4" fmla="*/ 293951 h 1782363"/>
              <a:gd name="connsiteX5" fmla="*/ 2806448 w 5008939"/>
              <a:gd name="connsiteY5" fmla="*/ 20487 h 1782363"/>
              <a:gd name="connsiteX6" fmla="*/ 3363921 w 5008939"/>
              <a:gd name="connsiteY6" fmla="*/ 313522 h 1782363"/>
              <a:gd name="connsiteX7" fmla="*/ 3366679 w 5008939"/>
              <a:gd name="connsiteY7" fmla="*/ 1749440 h 1782363"/>
              <a:gd name="connsiteX8" fmla="*/ 5008939 w 5008939"/>
              <a:gd name="connsiteY8" fmla="*/ 1750159 h 1782363"/>
              <a:gd name="connsiteX0" fmla="*/ 0 w 3366679"/>
              <a:gd name="connsiteY0" fmla="*/ 0 h 1782363"/>
              <a:gd name="connsiteX1" fmla="*/ 594066 w 3366679"/>
              <a:gd name="connsiteY1" fmla="*/ 348278 h 1782363"/>
              <a:gd name="connsiteX2" fmla="*/ 614551 w 3366679"/>
              <a:gd name="connsiteY2" fmla="*/ 1782363 h 1782363"/>
              <a:gd name="connsiteX3" fmla="*/ 2253353 w 3366679"/>
              <a:gd name="connsiteY3" fmla="*/ 1769010 h 1782363"/>
              <a:gd name="connsiteX4" fmla="*/ 2241841 w 3366679"/>
              <a:gd name="connsiteY4" fmla="*/ 293951 h 1782363"/>
              <a:gd name="connsiteX5" fmla="*/ 2806448 w 3366679"/>
              <a:gd name="connsiteY5" fmla="*/ 20487 h 1782363"/>
              <a:gd name="connsiteX6" fmla="*/ 3363921 w 3366679"/>
              <a:gd name="connsiteY6" fmla="*/ 313522 h 1782363"/>
              <a:gd name="connsiteX7" fmla="*/ 3366679 w 3366679"/>
              <a:gd name="connsiteY7" fmla="*/ 1749440 h 1782363"/>
              <a:gd name="connsiteX0" fmla="*/ 0 w 3363921"/>
              <a:gd name="connsiteY0" fmla="*/ 0 h 1782363"/>
              <a:gd name="connsiteX1" fmla="*/ 594066 w 3363921"/>
              <a:gd name="connsiteY1" fmla="*/ 348278 h 1782363"/>
              <a:gd name="connsiteX2" fmla="*/ 614551 w 3363921"/>
              <a:gd name="connsiteY2" fmla="*/ 1782363 h 1782363"/>
              <a:gd name="connsiteX3" fmla="*/ 2253353 w 3363921"/>
              <a:gd name="connsiteY3" fmla="*/ 1769010 h 1782363"/>
              <a:gd name="connsiteX4" fmla="*/ 2241841 w 3363921"/>
              <a:gd name="connsiteY4" fmla="*/ 293951 h 1782363"/>
              <a:gd name="connsiteX5" fmla="*/ 2806448 w 3363921"/>
              <a:gd name="connsiteY5" fmla="*/ 20487 h 1782363"/>
              <a:gd name="connsiteX6" fmla="*/ 3363921 w 3363921"/>
              <a:gd name="connsiteY6" fmla="*/ 313522 h 1782363"/>
              <a:gd name="connsiteX0" fmla="*/ 0 w 2806448"/>
              <a:gd name="connsiteY0" fmla="*/ 0 h 1782363"/>
              <a:gd name="connsiteX1" fmla="*/ 594066 w 2806448"/>
              <a:gd name="connsiteY1" fmla="*/ 348278 h 1782363"/>
              <a:gd name="connsiteX2" fmla="*/ 614551 w 2806448"/>
              <a:gd name="connsiteY2" fmla="*/ 1782363 h 1782363"/>
              <a:gd name="connsiteX3" fmla="*/ 2253353 w 2806448"/>
              <a:gd name="connsiteY3" fmla="*/ 1769010 h 1782363"/>
              <a:gd name="connsiteX4" fmla="*/ 2241841 w 2806448"/>
              <a:gd name="connsiteY4" fmla="*/ 293951 h 1782363"/>
              <a:gd name="connsiteX5" fmla="*/ 2806448 w 2806448"/>
              <a:gd name="connsiteY5" fmla="*/ 20487 h 1782363"/>
              <a:gd name="connsiteX0" fmla="*/ 0 w 2253353"/>
              <a:gd name="connsiteY0" fmla="*/ 0 h 1782363"/>
              <a:gd name="connsiteX1" fmla="*/ 594066 w 2253353"/>
              <a:gd name="connsiteY1" fmla="*/ 348278 h 1782363"/>
              <a:gd name="connsiteX2" fmla="*/ 614551 w 2253353"/>
              <a:gd name="connsiteY2" fmla="*/ 1782363 h 1782363"/>
              <a:gd name="connsiteX3" fmla="*/ 2253353 w 2253353"/>
              <a:gd name="connsiteY3" fmla="*/ 1769010 h 1782363"/>
              <a:gd name="connsiteX4" fmla="*/ 2241841 w 2253353"/>
              <a:gd name="connsiteY4" fmla="*/ 293951 h 1782363"/>
              <a:gd name="connsiteX0" fmla="*/ 0 w 1659287"/>
              <a:gd name="connsiteY0" fmla="*/ 54327 h 1488412"/>
              <a:gd name="connsiteX1" fmla="*/ 20485 w 1659287"/>
              <a:gd name="connsiteY1" fmla="*/ 1488412 h 1488412"/>
              <a:gd name="connsiteX2" fmla="*/ 1659287 w 1659287"/>
              <a:gd name="connsiteY2" fmla="*/ 1475059 h 1488412"/>
              <a:gd name="connsiteX3" fmla="*/ 1647775 w 1659287"/>
              <a:gd name="connsiteY3" fmla="*/ 0 h 1488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9287" h="1488412">
                <a:moveTo>
                  <a:pt x="0" y="54327"/>
                </a:moveTo>
                <a:lnTo>
                  <a:pt x="20485" y="1488412"/>
                </a:lnTo>
                <a:lnTo>
                  <a:pt x="1659287" y="1475059"/>
                </a:lnTo>
                <a:cubicBezTo>
                  <a:pt x="1655450" y="983373"/>
                  <a:pt x="1651612" y="491686"/>
                  <a:pt x="1647775" y="0"/>
                </a:cubicBezTo>
              </a:path>
            </a:pathLst>
          </a:custGeom>
          <a:ln w="31750">
            <a:solidFill>
              <a:srgbClr val="CC0000"/>
            </a:solidFill>
            <a:headEnd type="triangle" w="lg" len="lg"/>
            <a:tailEnd type="triangle" w="lg" len="lg"/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890695" y="5374896"/>
            <a:ext cx="1073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rgbClr val="CC0000"/>
                </a:solidFill>
              </a:rPr>
              <a:t>tunnel</a:t>
            </a:r>
            <a:endParaRPr lang="en-US" sz="2800" i="1" dirty="0">
              <a:solidFill>
                <a:srgbClr val="CC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7353" y="5895217"/>
            <a:ext cx="2861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000090"/>
                </a:solidFill>
              </a:rPr>
              <a:t> link-layer radio net</a:t>
            </a:r>
            <a:endParaRPr lang="en-US" sz="2400" i="1" dirty="0">
              <a:solidFill>
                <a:srgbClr val="000090"/>
              </a:solidFill>
            </a:endParaRPr>
          </a:p>
        </p:txBody>
      </p:sp>
      <p:grpSp>
        <p:nvGrpSpPr>
          <p:cNvPr id="14" name="Group 782"/>
          <p:cNvGrpSpPr>
            <a:grpSpLocks/>
          </p:cNvGrpSpPr>
          <p:nvPr/>
        </p:nvGrpSpPr>
        <p:grpSpPr bwMode="auto">
          <a:xfrm>
            <a:off x="2183059" y="2777035"/>
            <a:ext cx="666155" cy="874492"/>
            <a:chOff x="742" y="2409"/>
            <a:chExt cx="576" cy="881"/>
          </a:xfrm>
        </p:grpSpPr>
        <p:grpSp>
          <p:nvGrpSpPr>
            <p:cNvPr id="15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18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9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0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2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4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6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9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0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2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16" name="Picture 799" descr="cell_tower_radiation copy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42587" y="2960350"/>
            <a:ext cx="499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UE</a:t>
            </a:r>
            <a:endParaRPr lang="en-US" dirty="0"/>
          </a:p>
        </p:txBody>
      </p:sp>
      <p:grpSp>
        <p:nvGrpSpPr>
          <p:cNvPr id="39" name="Group 808"/>
          <p:cNvGrpSpPr>
            <a:grpSpLocks/>
          </p:cNvGrpSpPr>
          <p:nvPr/>
        </p:nvGrpSpPr>
        <p:grpSpPr bwMode="auto">
          <a:xfrm>
            <a:off x="38882" y="2777032"/>
            <a:ext cx="802915" cy="612835"/>
            <a:chOff x="2751" y="1851"/>
            <a:chExt cx="462" cy="478"/>
          </a:xfrm>
        </p:grpSpPr>
        <p:pic>
          <p:nvPicPr>
            <p:cNvPr id="97" name="Picture 809" descr="iphone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8" name="Picture 810" descr="antenna_radiation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1" name="TextBox 100"/>
          <p:cNvSpPr txBox="1"/>
          <p:nvPr/>
        </p:nvSpPr>
        <p:spPr>
          <a:xfrm>
            <a:off x="2751814" y="3196034"/>
            <a:ext cx="1159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eNodeB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5113658" y="2786344"/>
            <a:ext cx="1524133" cy="850814"/>
            <a:chOff x="6490355" y="4964768"/>
            <a:chExt cx="1524133" cy="850814"/>
          </a:xfrm>
        </p:grpSpPr>
        <p:grpSp>
          <p:nvGrpSpPr>
            <p:cNvPr id="102" name="Group 224"/>
            <p:cNvGrpSpPr>
              <a:grpSpLocks/>
            </p:cNvGrpSpPr>
            <p:nvPr/>
          </p:nvGrpSpPr>
          <p:grpSpPr bwMode="auto">
            <a:xfrm>
              <a:off x="6566861" y="5021921"/>
              <a:ext cx="550863" cy="793661"/>
              <a:chOff x="611" y="3693"/>
              <a:chExt cx="449" cy="287"/>
            </a:xfrm>
          </p:grpSpPr>
          <p:sp>
            <p:nvSpPr>
              <p:cNvPr id="103" name="Rectangle 225"/>
              <p:cNvSpPr>
                <a:spLocks noChangeArrowheads="1"/>
              </p:cNvSpPr>
              <p:nvPr/>
            </p:nvSpPr>
            <p:spPr bwMode="auto">
              <a:xfrm>
                <a:off x="636" y="3774"/>
                <a:ext cx="336" cy="20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dirty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104" name="Group 226"/>
              <p:cNvGrpSpPr>
                <a:grpSpLocks/>
              </p:cNvGrpSpPr>
              <p:nvPr/>
            </p:nvGrpSpPr>
            <p:grpSpPr bwMode="auto">
              <a:xfrm>
                <a:off x="687" y="3826"/>
                <a:ext cx="224" cy="110"/>
                <a:chOff x="687" y="3826"/>
                <a:chExt cx="224" cy="110"/>
              </a:xfrm>
            </p:grpSpPr>
            <p:sp>
              <p:nvSpPr>
                <p:cNvPr id="110" name="Freeform 227"/>
                <p:cNvSpPr>
                  <a:spLocks/>
                </p:cNvSpPr>
                <p:nvPr/>
              </p:nvSpPr>
              <p:spPr bwMode="auto">
                <a:xfrm>
                  <a:off x="687" y="3826"/>
                  <a:ext cx="222" cy="110"/>
                </a:xfrm>
                <a:custGeom>
                  <a:avLst/>
                  <a:gdLst>
                    <a:gd name="T0" fmla="*/ 0 w 222"/>
                    <a:gd name="T1" fmla="*/ 110 h 110"/>
                    <a:gd name="T2" fmla="*/ 36 w 222"/>
                    <a:gd name="T3" fmla="*/ 110 h 110"/>
                    <a:gd name="T4" fmla="*/ 183 w 222"/>
                    <a:gd name="T5" fmla="*/ 0 h 110"/>
                    <a:gd name="T6" fmla="*/ 222 w 222"/>
                    <a:gd name="T7" fmla="*/ 0 h 11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22" h="110">
                      <a:moveTo>
                        <a:pt x="0" y="110"/>
                      </a:moveTo>
                      <a:lnTo>
                        <a:pt x="36" y="110"/>
                      </a:lnTo>
                      <a:lnTo>
                        <a:pt x="183" y="0"/>
                      </a:lnTo>
                      <a:lnTo>
                        <a:pt x="222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111" name="Freeform 228"/>
                <p:cNvSpPr>
                  <a:spLocks/>
                </p:cNvSpPr>
                <p:nvPr/>
              </p:nvSpPr>
              <p:spPr bwMode="auto">
                <a:xfrm flipV="1">
                  <a:off x="689" y="3826"/>
                  <a:ext cx="222" cy="110"/>
                </a:xfrm>
                <a:custGeom>
                  <a:avLst/>
                  <a:gdLst>
                    <a:gd name="T0" fmla="*/ 0 w 222"/>
                    <a:gd name="T1" fmla="*/ 110 h 110"/>
                    <a:gd name="T2" fmla="*/ 36 w 222"/>
                    <a:gd name="T3" fmla="*/ 110 h 110"/>
                    <a:gd name="T4" fmla="*/ 183 w 222"/>
                    <a:gd name="T5" fmla="*/ 0 h 110"/>
                    <a:gd name="T6" fmla="*/ 222 w 222"/>
                    <a:gd name="T7" fmla="*/ 0 h 11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22" h="110">
                      <a:moveTo>
                        <a:pt x="0" y="110"/>
                      </a:moveTo>
                      <a:lnTo>
                        <a:pt x="36" y="110"/>
                      </a:lnTo>
                      <a:lnTo>
                        <a:pt x="183" y="0"/>
                      </a:lnTo>
                      <a:lnTo>
                        <a:pt x="222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  <p:sp>
            <p:nvSpPr>
              <p:cNvPr id="105" name="Freeform 229"/>
              <p:cNvSpPr>
                <a:spLocks/>
              </p:cNvSpPr>
              <p:nvPr/>
            </p:nvSpPr>
            <p:spPr bwMode="auto">
              <a:xfrm>
                <a:off x="975" y="3704"/>
                <a:ext cx="62" cy="74"/>
              </a:xfrm>
              <a:custGeom>
                <a:avLst/>
                <a:gdLst>
                  <a:gd name="T0" fmla="*/ 36 w 62"/>
                  <a:gd name="T1" fmla="*/ 0 h 74"/>
                  <a:gd name="T2" fmla="*/ 62 w 62"/>
                  <a:gd name="T3" fmla="*/ 57 h 74"/>
                  <a:gd name="T4" fmla="*/ 0 w 62"/>
                  <a:gd name="T5" fmla="*/ 74 h 7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2" h="74">
                    <a:moveTo>
                      <a:pt x="36" y="0"/>
                    </a:moveTo>
                    <a:lnTo>
                      <a:pt x="62" y="57"/>
                    </a:lnTo>
                    <a:lnTo>
                      <a:pt x="0" y="7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06" name="Freeform 230"/>
              <p:cNvSpPr>
                <a:spLocks/>
              </p:cNvSpPr>
              <p:nvPr/>
            </p:nvSpPr>
            <p:spPr bwMode="auto">
              <a:xfrm>
                <a:off x="972" y="3764"/>
                <a:ext cx="63" cy="216"/>
              </a:xfrm>
              <a:custGeom>
                <a:avLst/>
                <a:gdLst>
                  <a:gd name="T0" fmla="*/ 2 w 63"/>
                  <a:gd name="T1" fmla="*/ 12 h 225"/>
                  <a:gd name="T2" fmla="*/ 0 w 63"/>
                  <a:gd name="T3" fmla="*/ 176 h 225"/>
                  <a:gd name="T4" fmla="*/ 62 w 63"/>
                  <a:gd name="T5" fmla="*/ 158 h 225"/>
                  <a:gd name="T6" fmla="*/ 63 w 63"/>
                  <a:gd name="T7" fmla="*/ 0 h 225"/>
                  <a:gd name="T8" fmla="*/ 2 w 63"/>
                  <a:gd name="T9" fmla="*/ 12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" h="225">
                    <a:moveTo>
                      <a:pt x="2" y="16"/>
                    </a:moveTo>
                    <a:lnTo>
                      <a:pt x="0" y="225"/>
                    </a:lnTo>
                    <a:lnTo>
                      <a:pt x="62" y="202"/>
                    </a:lnTo>
                    <a:lnTo>
                      <a:pt x="63" y="0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07" name="Freeform 231"/>
              <p:cNvSpPr>
                <a:spLocks/>
              </p:cNvSpPr>
              <p:nvPr/>
            </p:nvSpPr>
            <p:spPr bwMode="auto">
              <a:xfrm>
                <a:off x="1013" y="3693"/>
                <a:ext cx="47" cy="78"/>
              </a:xfrm>
              <a:custGeom>
                <a:avLst/>
                <a:gdLst>
                  <a:gd name="T0" fmla="*/ 12 w 47"/>
                  <a:gd name="T1" fmla="*/ 0 h 78"/>
                  <a:gd name="T2" fmla="*/ 47 w 47"/>
                  <a:gd name="T3" fmla="*/ 78 h 78"/>
                  <a:gd name="T4" fmla="*/ 15 w 47"/>
                  <a:gd name="T5" fmla="*/ 77 h 78"/>
                  <a:gd name="T6" fmla="*/ 0 w 47"/>
                  <a:gd name="T7" fmla="*/ 35 h 78"/>
                  <a:gd name="T8" fmla="*/ 12 w 47"/>
                  <a:gd name="T9" fmla="*/ 0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78">
                    <a:moveTo>
                      <a:pt x="12" y="0"/>
                    </a:moveTo>
                    <a:lnTo>
                      <a:pt x="47" y="78"/>
                    </a:lnTo>
                    <a:lnTo>
                      <a:pt x="15" y="77"/>
                    </a:lnTo>
                    <a:lnTo>
                      <a:pt x="0" y="3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08" name="Freeform 232"/>
              <p:cNvSpPr>
                <a:spLocks/>
              </p:cNvSpPr>
              <p:nvPr/>
            </p:nvSpPr>
            <p:spPr bwMode="auto">
              <a:xfrm>
                <a:off x="987" y="3728"/>
                <a:ext cx="44" cy="51"/>
              </a:xfrm>
              <a:custGeom>
                <a:avLst/>
                <a:gdLst>
                  <a:gd name="T0" fmla="*/ 23 w 44"/>
                  <a:gd name="T1" fmla="*/ 0 h 51"/>
                  <a:gd name="T2" fmla="*/ 0 w 44"/>
                  <a:gd name="T3" fmla="*/ 51 h 51"/>
                  <a:gd name="T4" fmla="*/ 44 w 44"/>
                  <a:gd name="T5" fmla="*/ 45 h 51"/>
                  <a:gd name="T6" fmla="*/ 23 w 44"/>
                  <a:gd name="T7" fmla="*/ 0 h 5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4" h="51">
                    <a:moveTo>
                      <a:pt x="23" y="0"/>
                    </a:moveTo>
                    <a:lnTo>
                      <a:pt x="0" y="51"/>
                    </a:lnTo>
                    <a:lnTo>
                      <a:pt x="44" y="4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09" name="Freeform 233"/>
              <p:cNvSpPr>
                <a:spLocks/>
              </p:cNvSpPr>
              <p:nvPr/>
            </p:nvSpPr>
            <p:spPr bwMode="auto">
              <a:xfrm>
                <a:off x="611" y="3695"/>
                <a:ext cx="417" cy="95"/>
              </a:xfrm>
              <a:custGeom>
                <a:avLst/>
                <a:gdLst>
                  <a:gd name="T0" fmla="*/ 0 w 417"/>
                  <a:gd name="T1" fmla="*/ 95 h 95"/>
                  <a:gd name="T2" fmla="*/ 66 w 417"/>
                  <a:gd name="T3" fmla="*/ 1 h 95"/>
                  <a:gd name="T4" fmla="*/ 417 w 417"/>
                  <a:gd name="T5" fmla="*/ 0 h 95"/>
                  <a:gd name="T6" fmla="*/ 370 w 417"/>
                  <a:gd name="T7" fmla="*/ 95 h 95"/>
                  <a:gd name="T8" fmla="*/ 0 w 417"/>
                  <a:gd name="T9" fmla="*/ 95 h 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7" h="95">
                    <a:moveTo>
                      <a:pt x="0" y="95"/>
                    </a:moveTo>
                    <a:lnTo>
                      <a:pt x="66" y="1"/>
                    </a:lnTo>
                    <a:lnTo>
                      <a:pt x="417" y="0"/>
                    </a:lnTo>
                    <a:lnTo>
                      <a:pt x="370" y="95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112" name="Text Box 234"/>
            <p:cNvSpPr txBox="1">
              <a:spLocks noChangeArrowheads="1"/>
            </p:cNvSpPr>
            <p:nvPr/>
          </p:nvSpPr>
          <p:spPr bwMode="auto">
            <a:xfrm>
              <a:off x="7201445" y="5279957"/>
              <a:ext cx="813043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defTabSz="914400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S</a:t>
              </a:r>
              <a:r>
                <a:rPr lang="en-US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-GW</a:t>
              </a:r>
            </a:p>
          </p:txBody>
        </p:sp>
        <p:sp>
          <p:nvSpPr>
            <p:cNvPr id="113" name="Text Box 235"/>
            <p:cNvSpPr txBox="1">
              <a:spLocks noChangeArrowheads="1"/>
            </p:cNvSpPr>
            <p:nvPr/>
          </p:nvSpPr>
          <p:spPr bwMode="auto">
            <a:xfrm>
              <a:off x="6636711" y="4964768"/>
              <a:ext cx="361950" cy="2905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G</a:t>
              </a:r>
            </a:p>
          </p:txBody>
        </p:sp>
        <p:grpSp>
          <p:nvGrpSpPr>
            <p:cNvPr id="115" name="Group 347"/>
            <p:cNvGrpSpPr>
              <a:grpSpLocks/>
            </p:cNvGrpSpPr>
            <p:nvPr/>
          </p:nvGrpSpPr>
          <p:grpSpPr bwMode="auto">
            <a:xfrm>
              <a:off x="6490355" y="5378095"/>
              <a:ext cx="661282" cy="323815"/>
              <a:chOff x="1871277" y="1576300"/>
              <a:chExt cx="1128371" cy="437861"/>
            </a:xfrm>
          </p:grpSpPr>
          <p:sp>
            <p:nvSpPr>
              <p:cNvPr id="116" name="Oval 115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17" name="Rectangle 116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18" name="Oval 117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19" name="Freeform 118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20" name="Freeform 119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21" name="Freeform 120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22" name="Freeform 121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cxnSp>
            <p:nvCxnSpPr>
              <p:cNvPr id="123" name="Straight Connector 122"/>
              <p:cNvCxnSpPr>
                <a:endCxn id="118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5" name="Group 124"/>
          <p:cNvGrpSpPr/>
          <p:nvPr/>
        </p:nvGrpSpPr>
        <p:grpSpPr>
          <a:xfrm>
            <a:off x="7326970" y="2834637"/>
            <a:ext cx="1524133" cy="850814"/>
            <a:chOff x="6490355" y="4964768"/>
            <a:chExt cx="1524133" cy="850814"/>
          </a:xfrm>
        </p:grpSpPr>
        <p:grpSp>
          <p:nvGrpSpPr>
            <p:cNvPr id="126" name="Group 224"/>
            <p:cNvGrpSpPr>
              <a:grpSpLocks/>
            </p:cNvGrpSpPr>
            <p:nvPr/>
          </p:nvGrpSpPr>
          <p:grpSpPr bwMode="auto">
            <a:xfrm>
              <a:off x="6566861" y="5021921"/>
              <a:ext cx="550863" cy="793661"/>
              <a:chOff x="611" y="3693"/>
              <a:chExt cx="449" cy="287"/>
            </a:xfrm>
          </p:grpSpPr>
          <p:sp>
            <p:nvSpPr>
              <p:cNvPr id="139" name="Rectangle 225"/>
              <p:cNvSpPr>
                <a:spLocks noChangeArrowheads="1"/>
              </p:cNvSpPr>
              <p:nvPr/>
            </p:nvSpPr>
            <p:spPr bwMode="auto">
              <a:xfrm>
                <a:off x="636" y="3774"/>
                <a:ext cx="336" cy="20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dirty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140" name="Group 226"/>
              <p:cNvGrpSpPr>
                <a:grpSpLocks/>
              </p:cNvGrpSpPr>
              <p:nvPr/>
            </p:nvGrpSpPr>
            <p:grpSpPr bwMode="auto">
              <a:xfrm>
                <a:off x="687" y="3826"/>
                <a:ext cx="224" cy="110"/>
                <a:chOff x="687" y="3826"/>
                <a:chExt cx="224" cy="110"/>
              </a:xfrm>
            </p:grpSpPr>
            <p:sp>
              <p:nvSpPr>
                <p:cNvPr id="146" name="Freeform 227"/>
                <p:cNvSpPr>
                  <a:spLocks/>
                </p:cNvSpPr>
                <p:nvPr/>
              </p:nvSpPr>
              <p:spPr bwMode="auto">
                <a:xfrm>
                  <a:off x="687" y="3826"/>
                  <a:ext cx="222" cy="110"/>
                </a:xfrm>
                <a:custGeom>
                  <a:avLst/>
                  <a:gdLst>
                    <a:gd name="T0" fmla="*/ 0 w 222"/>
                    <a:gd name="T1" fmla="*/ 110 h 110"/>
                    <a:gd name="T2" fmla="*/ 36 w 222"/>
                    <a:gd name="T3" fmla="*/ 110 h 110"/>
                    <a:gd name="T4" fmla="*/ 183 w 222"/>
                    <a:gd name="T5" fmla="*/ 0 h 110"/>
                    <a:gd name="T6" fmla="*/ 222 w 222"/>
                    <a:gd name="T7" fmla="*/ 0 h 11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22" h="110">
                      <a:moveTo>
                        <a:pt x="0" y="110"/>
                      </a:moveTo>
                      <a:lnTo>
                        <a:pt x="36" y="110"/>
                      </a:lnTo>
                      <a:lnTo>
                        <a:pt x="183" y="0"/>
                      </a:lnTo>
                      <a:lnTo>
                        <a:pt x="222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147" name="Freeform 228"/>
                <p:cNvSpPr>
                  <a:spLocks/>
                </p:cNvSpPr>
                <p:nvPr/>
              </p:nvSpPr>
              <p:spPr bwMode="auto">
                <a:xfrm flipV="1">
                  <a:off x="689" y="3826"/>
                  <a:ext cx="222" cy="110"/>
                </a:xfrm>
                <a:custGeom>
                  <a:avLst/>
                  <a:gdLst>
                    <a:gd name="T0" fmla="*/ 0 w 222"/>
                    <a:gd name="T1" fmla="*/ 110 h 110"/>
                    <a:gd name="T2" fmla="*/ 36 w 222"/>
                    <a:gd name="T3" fmla="*/ 110 h 110"/>
                    <a:gd name="T4" fmla="*/ 183 w 222"/>
                    <a:gd name="T5" fmla="*/ 0 h 110"/>
                    <a:gd name="T6" fmla="*/ 222 w 222"/>
                    <a:gd name="T7" fmla="*/ 0 h 11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22" h="110">
                      <a:moveTo>
                        <a:pt x="0" y="110"/>
                      </a:moveTo>
                      <a:lnTo>
                        <a:pt x="36" y="110"/>
                      </a:lnTo>
                      <a:lnTo>
                        <a:pt x="183" y="0"/>
                      </a:lnTo>
                      <a:lnTo>
                        <a:pt x="222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 smtClean="0">
                    <a:solidFill>
                      <a:srgbClr val="000000"/>
                    </a:solidFill>
                    <a:latin typeface="Comic Sans MS" charset="0"/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  <p:sp>
            <p:nvSpPr>
              <p:cNvPr id="141" name="Freeform 229"/>
              <p:cNvSpPr>
                <a:spLocks/>
              </p:cNvSpPr>
              <p:nvPr/>
            </p:nvSpPr>
            <p:spPr bwMode="auto">
              <a:xfrm>
                <a:off x="975" y="3704"/>
                <a:ext cx="62" cy="74"/>
              </a:xfrm>
              <a:custGeom>
                <a:avLst/>
                <a:gdLst>
                  <a:gd name="T0" fmla="*/ 36 w 62"/>
                  <a:gd name="T1" fmla="*/ 0 h 74"/>
                  <a:gd name="T2" fmla="*/ 62 w 62"/>
                  <a:gd name="T3" fmla="*/ 57 h 74"/>
                  <a:gd name="T4" fmla="*/ 0 w 62"/>
                  <a:gd name="T5" fmla="*/ 74 h 7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2" h="74">
                    <a:moveTo>
                      <a:pt x="36" y="0"/>
                    </a:moveTo>
                    <a:lnTo>
                      <a:pt x="62" y="57"/>
                    </a:lnTo>
                    <a:lnTo>
                      <a:pt x="0" y="7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42" name="Freeform 230"/>
              <p:cNvSpPr>
                <a:spLocks/>
              </p:cNvSpPr>
              <p:nvPr/>
            </p:nvSpPr>
            <p:spPr bwMode="auto">
              <a:xfrm>
                <a:off x="972" y="3764"/>
                <a:ext cx="63" cy="216"/>
              </a:xfrm>
              <a:custGeom>
                <a:avLst/>
                <a:gdLst>
                  <a:gd name="T0" fmla="*/ 2 w 63"/>
                  <a:gd name="T1" fmla="*/ 12 h 225"/>
                  <a:gd name="T2" fmla="*/ 0 w 63"/>
                  <a:gd name="T3" fmla="*/ 176 h 225"/>
                  <a:gd name="T4" fmla="*/ 62 w 63"/>
                  <a:gd name="T5" fmla="*/ 158 h 225"/>
                  <a:gd name="T6" fmla="*/ 63 w 63"/>
                  <a:gd name="T7" fmla="*/ 0 h 225"/>
                  <a:gd name="T8" fmla="*/ 2 w 63"/>
                  <a:gd name="T9" fmla="*/ 12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" h="225">
                    <a:moveTo>
                      <a:pt x="2" y="16"/>
                    </a:moveTo>
                    <a:lnTo>
                      <a:pt x="0" y="225"/>
                    </a:lnTo>
                    <a:lnTo>
                      <a:pt x="62" y="202"/>
                    </a:lnTo>
                    <a:lnTo>
                      <a:pt x="63" y="0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43" name="Freeform 231"/>
              <p:cNvSpPr>
                <a:spLocks/>
              </p:cNvSpPr>
              <p:nvPr/>
            </p:nvSpPr>
            <p:spPr bwMode="auto">
              <a:xfrm>
                <a:off x="1013" y="3693"/>
                <a:ext cx="47" cy="78"/>
              </a:xfrm>
              <a:custGeom>
                <a:avLst/>
                <a:gdLst>
                  <a:gd name="T0" fmla="*/ 12 w 47"/>
                  <a:gd name="T1" fmla="*/ 0 h 78"/>
                  <a:gd name="T2" fmla="*/ 47 w 47"/>
                  <a:gd name="T3" fmla="*/ 78 h 78"/>
                  <a:gd name="T4" fmla="*/ 15 w 47"/>
                  <a:gd name="T5" fmla="*/ 77 h 78"/>
                  <a:gd name="T6" fmla="*/ 0 w 47"/>
                  <a:gd name="T7" fmla="*/ 35 h 78"/>
                  <a:gd name="T8" fmla="*/ 12 w 47"/>
                  <a:gd name="T9" fmla="*/ 0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78">
                    <a:moveTo>
                      <a:pt x="12" y="0"/>
                    </a:moveTo>
                    <a:lnTo>
                      <a:pt x="47" y="78"/>
                    </a:lnTo>
                    <a:lnTo>
                      <a:pt x="15" y="77"/>
                    </a:lnTo>
                    <a:lnTo>
                      <a:pt x="0" y="3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44" name="Freeform 232"/>
              <p:cNvSpPr>
                <a:spLocks/>
              </p:cNvSpPr>
              <p:nvPr/>
            </p:nvSpPr>
            <p:spPr bwMode="auto">
              <a:xfrm>
                <a:off x="987" y="3728"/>
                <a:ext cx="44" cy="51"/>
              </a:xfrm>
              <a:custGeom>
                <a:avLst/>
                <a:gdLst>
                  <a:gd name="T0" fmla="*/ 23 w 44"/>
                  <a:gd name="T1" fmla="*/ 0 h 51"/>
                  <a:gd name="T2" fmla="*/ 0 w 44"/>
                  <a:gd name="T3" fmla="*/ 51 h 51"/>
                  <a:gd name="T4" fmla="*/ 44 w 44"/>
                  <a:gd name="T5" fmla="*/ 45 h 51"/>
                  <a:gd name="T6" fmla="*/ 23 w 44"/>
                  <a:gd name="T7" fmla="*/ 0 h 5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4" h="51">
                    <a:moveTo>
                      <a:pt x="23" y="0"/>
                    </a:moveTo>
                    <a:lnTo>
                      <a:pt x="0" y="51"/>
                    </a:lnTo>
                    <a:lnTo>
                      <a:pt x="44" y="4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45" name="Freeform 233"/>
              <p:cNvSpPr>
                <a:spLocks/>
              </p:cNvSpPr>
              <p:nvPr/>
            </p:nvSpPr>
            <p:spPr bwMode="auto">
              <a:xfrm>
                <a:off x="611" y="3695"/>
                <a:ext cx="417" cy="95"/>
              </a:xfrm>
              <a:custGeom>
                <a:avLst/>
                <a:gdLst>
                  <a:gd name="T0" fmla="*/ 0 w 417"/>
                  <a:gd name="T1" fmla="*/ 95 h 95"/>
                  <a:gd name="T2" fmla="*/ 66 w 417"/>
                  <a:gd name="T3" fmla="*/ 1 h 95"/>
                  <a:gd name="T4" fmla="*/ 417 w 417"/>
                  <a:gd name="T5" fmla="*/ 0 h 95"/>
                  <a:gd name="T6" fmla="*/ 370 w 417"/>
                  <a:gd name="T7" fmla="*/ 95 h 95"/>
                  <a:gd name="T8" fmla="*/ 0 w 417"/>
                  <a:gd name="T9" fmla="*/ 95 h 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7" h="95">
                    <a:moveTo>
                      <a:pt x="0" y="95"/>
                    </a:moveTo>
                    <a:lnTo>
                      <a:pt x="66" y="1"/>
                    </a:lnTo>
                    <a:lnTo>
                      <a:pt x="417" y="0"/>
                    </a:lnTo>
                    <a:lnTo>
                      <a:pt x="370" y="95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127" name="Text Box 234"/>
            <p:cNvSpPr txBox="1">
              <a:spLocks noChangeArrowheads="1"/>
            </p:cNvSpPr>
            <p:nvPr/>
          </p:nvSpPr>
          <p:spPr bwMode="auto">
            <a:xfrm>
              <a:off x="7201445" y="5279957"/>
              <a:ext cx="813043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defTabSz="914400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P-GW</a:t>
              </a:r>
            </a:p>
          </p:txBody>
        </p:sp>
        <p:sp>
          <p:nvSpPr>
            <p:cNvPr id="128" name="Text Box 235"/>
            <p:cNvSpPr txBox="1">
              <a:spLocks noChangeArrowheads="1"/>
            </p:cNvSpPr>
            <p:nvPr/>
          </p:nvSpPr>
          <p:spPr bwMode="auto">
            <a:xfrm>
              <a:off x="6636711" y="4964768"/>
              <a:ext cx="361950" cy="2905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G</a:t>
              </a:r>
            </a:p>
          </p:txBody>
        </p:sp>
        <p:grpSp>
          <p:nvGrpSpPr>
            <p:cNvPr id="129" name="Group 347"/>
            <p:cNvGrpSpPr>
              <a:grpSpLocks/>
            </p:cNvGrpSpPr>
            <p:nvPr/>
          </p:nvGrpSpPr>
          <p:grpSpPr bwMode="auto">
            <a:xfrm>
              <a:off x="6490355" y="5378095"/>
              <a:ext cx="661282" cy="323815"/>
              <a:chOff x="1871277" y="1576300"/>
              <a:chExt cx="1128371" cy="437861"/>
            </a:xfrm>
          </p:grpSpPr>
          <p:sp>
            <p:nvSpPr>
              <p:cNvPr id="130" name="Oval 129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31" name="Rectangle 130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32" name="Oval 131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33" name="Freeform 132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34" name="Freeform 133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35" name="Freeform 134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36" name="Freeform 135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cxnSp>
            <p:nvCxnSpPr>
              <p:cNvPr id="137" name="Straight Connector 136"/>
              <p:cNvCxnSpPr>
                <a:endCxn id="132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Rectangle 4"/>
          <p:cNvSpPr/>
          <p:nvPr/>
        </p:nvSpPr>
        <p:spPr bwMode="auto">
          <a:xfrm>
            <a:off x="496860" y="6483218"/>
            <a:ext cx="915961" cy="3747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 148"/>
          <p:cNvSpPr/>
          <p:nvPr/>
        </p:nvSpPr>
        <p:spPr bwMode="auto">
          <a:xfrm>
            <a:off x="2689355" y="6504039"/>
            <a:ext cx="915961" cy="3123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0" name="Rectangle 149"/>
          <p:cNvSpPr/>
          <p:nvPr/>
        </p:nvSpPr>
        <p:spPr bwMode="auto">
          <a:xfrm>
            <a:off x="5402283" y="6462397"/>
            <a:ext cx="915961" cy="3123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Rectangle 150"/>
          <p:cNvSpPr/>
          <p:nvPr/>
        </p:nvSpPr>
        <p:spPr bwMode="auto">
          <a:xfrm>
            <a:off x="7615603" y="6358292"/>
            <a:ext cx="915961" cy="3123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1005" name="Group 41004"/>
          <p:cNvGrpSpPr/>
          <p:nvPr/>
        </p:nvGrpSpPr>
        <p:grpSpPr>
          <a:xfrm>
            <a:off x="3489001" y="4206086"/>
            <a:ext cx="1751694" cy="180815"/>
            <a:chOff x="3489001" y="4206086"/>
            <a:chExt cx="1751694" cy="180815"/>
          </a:xfrm>
        </p:grpSpPr>
        <p:sp>
          <p:nvSpPr>
            <p:cNvPr id="154" name="Oval 153"/>
            <p:cNvSpPr/>
            <p:nvPr/>
          </p:nvSpPr>
          <p:spPr bwMode="auto">
            <a:xfrm>
              <a:off x="5193673" y="4211051"/>
              <a:ext cx="47022" cy="170308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  <a:alpha val="75000"/>
                  </a:schemeClr>
                </a:gs>
                <a:gs pos="100000">
                  <a:srgbClr val="CC0000"/>
                </a:gs>
              </a:gsLst>
            </a:gradFill>
            <a:ln>
              <a:solidFill>
                <a:srgbClr val="CC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3503860" y="4206086"/>
              <a:ext cx="1708851" cy="178705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  <a:alpha val="41000"/>
                  </a:schemeClr>
                </a:gs>
                <a:gs pos="100000">
                  <a:srgbClr val="CC0000"/>
                </a:gs>
              </a:gsLst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992" name="Oval 40991"/>
            <p:cNvSpPr/>
            <p:nvPr/>
          </p:nvSpPr>
          <p:spPr bwMode="auto">
            <a:xfrm>
              <a:off x="3489001" y="4209973"/>
              <a:ext cx="38568" cy="176928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  <a:alpha val="75000"/>
                  </a:schemeClr>
                </a:gs>
                <a:gs pos="100000">
                  <a:srgbClr val="CC0000"/>
                </a:gs>
              </a:gsLst>
            </a:gradFill>
            <a:ln>
              <a:solidFill>
                <a:srgbClr val="CC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9" name="TextBox 158"/>
          <p:cNvSpPr txBox="1"/>
          <p:nvPr/>
        </p:nvSpPr>
        <p:spPr>
          <a:xfrm>
            <a:off x="1439331" y="1262888"/>
            <a:ext cx="2869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</a:pPr>
            <a:r>
              <a:rPr lang="en-US" dirty="0" smtClean="0"/>
              <a:t>IP packet from UE encapsulated in GPRS Tunneling Protocol (GTP) message at ENodeB</a:t>
            </a:r>
            <a:endParaRPr lang="en-US" dirty="0"/>
          </a:p>
        </p:txBody>
      </p:sp>
      <p:sp>
        <p:nvSpPr>
          <p:cNvPr id="160" name="TextBox 159"/>
          <p:cNvSpPr txBox="1"/>
          <p:nvPr/>
        </p:nvSpPr>
        <p:spPr>
          <a:xfrm>
            <a:off x="4318792" y="1290359"/>
            <a:ext cx="340442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90"/>
              </a:buClr>
            </a:pPr>
            <a:r>
              <a:rPr lang="en-US" dirty="0" smtClean="0"/>
              <a:t>GTP message encapsulated in UDP, then encapsulated in IP.  large IP packet addressed to SGW</a:t>
            </a:r>
          </a:p>
          <a:p>
            <a:endParaRPr lang="en-US" sz="2000" dirty="0"/>
          </a:p>
        </p:txBody>
      </p:sp>
      <p:cxnSp>
        <p:nvCxnSpPr>
          <p:cNvPr id="40999" name="Straight Connector 40998"/>
          <p:cNvCxnSpPr/>
          <p:nvPr/>
        </p:nvCxnSpPr>
        <p:spPr bwMode="auto">
          <a:xfrm flipH="1">
            <a:off x="3788749" y="2436086"/>
            <a:ext cx="728608" cy="247773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" name="Straight Connector 163"/>
          <p:cNvCxnSpPr/>
          <p:nvPr/>
        </p:nvCxnSpPr>
        <p:spPr bwMode="auto">
          <a:xfrm>
            <a:off x="1936009" y="2394443"/>
            <a:ext cx="1269856" cy="204048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2" name="Freeform 171"/>
          <p:cNvSpPr/>
          <p:nvPr/>
        </p:nvSpPr>
        <p:spPr>
          <a:xfrm>
            <a:off x="6257637" y="4460586"/>
            <a:ext cx="1659287" cy="1488412"/>
          </a:xfrm>
          <a:custGeom>
            <a:avLst/>
            <a:gdLst>
              <a:gd name="connsiteX0" fmla="*/ 0 w 5408045"/>
              <a:gd name="connsiteY0" fmla="*/ 368765 h 2233075"/>
              <a:gd name="connsiteX1" fmla="*/ 860371 w 5408045"/>
              <a:gd name="connsiteY1" fmla="*/ 0 h 2233075"/>
              <a:gd name="connsiteX2" fmla="*/ 942311 w 5408045"/>
              <a:gd name="connsiteY2" fmla="*/ 2171615 h 2233075"/>
              <a:gd name="connsiteX3" fmla="*/ 2601598 w 5408045"/>
              <a:gd name="connsiteY3" fmla="*/ 2171615 h 2233075"/>
              <a:gd name="connsiteX4" fmla="*/ 2519658 w 5408045"/>
              <a:gd name="connsiteY4" fmla="*/ 655582 h 2233075"/>
              <a:gd name="connsiteX5" fmla="*/ 3134208 w 5408045"/>
              <a:gd name="connsiteY5" fmla="*/ 389252 h 2233075"/>
              <a:gd name="connsiteX6" fmla="*/ 3748759 w 5408045"/>
              <a:gd name="connsiteY6" fmla="*/ 696556 h 2233075"/>
              <a:gd name="connsiteX7" fmla="*/ 3687304 w 5408045"/>
              <a:gd name="connsiteY7" fmla="*/ 2089667 h 2233075"/>
              <a:gd name="connsiteX8" fmla="*/ 5408045 w 5408045"/>
              <a:gd name="connsiteY8" fmla="*/ 2233075 h 2233075"/>
              <a:gd name="connsiteX9" fmla="*/ 5285135 w 5408045"/>
              <a:gd name="connsiteY9" fmla="*/ 40974 h 2233075"/>
              <a:gd name="connsiteX0" fmla="*/ 0 w 5408045"/>
              <a:gd name="connsiteY0" fmla="*/ 327791 h 2192101"/>
              <a:gd name="connsiteX1" fmla="*/ 921826 w 5408045"/>
              <a:gd name="connsiteY1" fmla="*/ 676069 h 2192101"/>
              <a:gd name="connsiteX2" fmla="*/ 942311 w 5408045"/>
              <a:gd name="connsiteY2" fmla="*/ 2130641 h 2192101"/>
              <a:gd name="connsiteX3" fmla="*/ 2601598 w 5408045"/>
              <a:gd name="connsiteY3" fmla="*/ 2130641 h 2192101"/>
              <a:gd name="connsiteX4" fmla="*/ 2519658 w 5408045"/>
              <a:gd name="connsiteY4" fmla="*/ 614608 h 2192101"/>
              <a:gd name="connsiteX5" fmla="*/ 3134208 w 5408045"/>
              <a:gd name="connsiteY5" fmla="*/ 348278 h 2192101"/>
              <a:gd name="connsiteX6" fmla="*/ 3748759 w 5408045"/>
              <a:gd name="connsiteY6" fmla="*/ 655582 h 2192101"/>
              <a:gd name="connsiteX7" fmla="*/ 3687304 w 5408045"/>
              <a:gd name="connsiteY7" fmla="*/ 2048693 h 2192101"/>
              <a:gd name="connsiteX8" fmla="*/ 5408045 w 5408045"/>
              <a:gd name="connsiteY8" fmla="*/ 2192101 h 2192101"/>
              <a:gd name="connsiteX9" fmla="*/ 5285135 w 5408045"/>
              <a:gd name="connsiteY9" fmla="*/ 0 h 2192101"/>
              <a:gd name="connsiteX0" fmla="*/ 0 w 5080285"/>
              <a:gd name="connsiteY0" fmla="*/ 327791 h 2192101"/>
              <a:gd name="connsiteX1" fmla="*/ 594066 w 5080285"/>
              <a:gd name="connsiteY1" fmla="*/ 676069 h 2192101"/>
              <a:gd name="connsiteX2" fmla="*/ 614551 w 5080285"/>
              <a:gd name="connsiteY2" fmla="*/ 2130641 h 2192101"/>
              <a:gd name="connsiteX3" fmla="*/ 2273838 w 5080285"/>
              <a:gd name="connsiteY3" fmla="*/ 2130641 h 2192101"/>
              <a:gd name="connsiteX4" fmla="*/ 2191898 w 5080285"/>
              <a:gd name="connsiteY4" fmla="*/ 614608 h 2192101"/>
              <a:gd name="connsiteX5" fmla="*/ 2806448 w 5080285"/>
              <a:gd name="connsiteY5" fmla="*/ 348278 h 2192101"/>
              <a:gd name="connsiteX6" fmla="*/ 3420999 w 5080285"/>
              <a:gd name="connsiteY6" fmla="*/ 655582 h 2192101"/>
              <a:gd name="connsiteX7" fmla="*/ 3359544 w 5080285"/>
              <a:gd name="connsiteY7" fmla="*/ 2048693 h 2192101"/>
              <a:gd name="connsiteX8" fmla="*/ 5080285 w 5080285"/>
              <a:gd name="connsiteY8" fmla="*/ 2192101 h 2192101"/>
              <a:gd name="connsiteX9" fmla="*/ 4957375 w 5080285"/>
              <a:gd name="connsiteY9" fmla="*/ 0 h 2192101"/>
              <a:gd name="connsiteX0" fmla="*/ 0 w 5080285"/>
              <a:gd name="connsiteY0" fmla="*/ 327791 h 2192101"/>
              <a:gd name="connsiteX1" fmla="*/ 594066 w 5080285"/>
              <a:gd name="connsiteY1" fmla="*/ 676069 h 2192101"/>
              <a:gd name="connsiteX2" fmla="*/ 614551 w 5080285"/>
              <a:gd name="connsiteY2" fmla="*/ 2110154 h 2192101"/>
              <a:gd name="connsiteX3" fmla="*/ 2273838 w 5080285"/>
              <a:gd name="connsiteY3" fmla="*/ 2130641 h 2192101"/>
              <a:gd name="connsiteX4" fmla="*/ 2191898 w 5080285"/>
              <a:gd name="connsiteY4" fmla="*/ 614608 h 2192101"/>
              <a:gd name="connsiteX5" fmla="*/ 2806448 w 5080285"/>
              <a:gd name="connsiteY5" fmla="*/ 348278 h 2192101"/>
              <a:gd name="connsiteX6" fmla="*/ 3420999 w 5080285"/>
              <a:gd name="connsiteY6" fmla="*/ 655582 h 2192101"/>
              <a:gd name="connsiteX7" fmla="*/ 3359544 w 5080285"/>
              <a:gd name="connsiteY7" fmla="*/ 2048693 h 2192101"/>
              <a:gd name="connsiteX8" fmla="*/ 5080285 w 5080285"/>
              <a:gd name="connsiteY8" fmla="*/ 2192101 h 2192101"/>
              <a:gd name="connsiteX9" fmla="*/ 4957375 w 5080285"/>
              <a:gd name="connsiteY9" fmla="*/ 0 h 2192101"/>
              <a:gd name="connsiteX0" fmla="*/ 0 w 5080285"/>
              <a:gd name="connsiteY0" fmla="*/ 327791 h 2192101"/>
              <a:gd name="connsiteX1" fmla="*/ 594066 w 5080285"/>
              <a:gd name="connsiteY1" fmla="*/ 676069 h 2192101"/>
              <a:gd name="connsiteX2" fmla="*/ 614551 w 5080285"/>
              <a:gd name="connsiteY2" fmla="*/ 2110154 h 2192101"/>
              <a:gd name="connsiteX3" fmla="*/ 2253353 w 5080285"/>
              <a:gd name="connsiteY3" fmla="*/ 2089667 h 2192101"/>
              <a:gd name="connsiteX4" fmla="*/ 2191898 w 5080285"/>
              <a:gd name="connsiteY4" fmla="*/ 614608 h 2192101"/>
              <a:gd name="connsiteX5" fmla="*/ 2806448 w 5080285"/>
              <a:gd name="connsiteY5" fmla="*/ 348278 h 2192101"/>
              <a:gd name="connsiteX6" fmla="*/ 3420999 w 5080285"/>
              <a:gd name="connsiteY6" fmla="*/ 655582 h 2192101"/>
              <a:gd name="connsiteX7" fmla="*/ 3359544 w 5080285"/>
              <a:gd name="connsiteY7" fmla="*/ 2048693 h 2192101"/>
              <a:gd name="connsiteX8" fmla="*/ 5080285 w 5080285"/>
              <a:gd name="connsiteY8" fmla="*/ 2192101 h 2192101"/>
              <a:gd name="connsiteX9" fmla="*/ 4957375 w 5080285"/>
              <a:gd name="connsiteY9" fmla="*/ 0 h 2192101"/>
              <a:gd name="connsiteX0" fmla="*/ 0 w 5080285"/>
              <a:gd name="connsiteY0" fmla="*/ 327791 h 2192101"/>
              <a:gd name="connsiteX1" fmla="*/ 594066 w 5080285"/>
              <a:gd name="connsiteY1" fmla="*/ 676069 h 2192101"/>
              <a:gd name="connsiteX2" fmla="*/ 614551 w 5080285"/>
              <a:gd name="connsiteY2" fmla="*/ 2110154 h 2192101"/>
              <a:gd name="connsiteX3" fmla="*/ 2253353 w 5080285"/>
              <a:gd name="connsiteY3" fmla="*/ 2096801 h 2192101"/>
              <a:gd name="connsiteX4" fmla="*/ 2191898 w 5080285"/>
              <a:gd name="connsiteY4" fmla="*/ 614608 h 2192101"/>
              <a:gd name="connsiteX5" fmla="*/ 2806448 w 5080285"/>
              <a:gd name="connsiteY5" fmla="*/ 348278 h 2192101"/>
              <a:gd name="connsiteX6" fmla="*/ 3420999 w 5080285"/>
              <a:gd name="connsiteY6" fmla="*/ 655582 h 2192101"/>
              <a:gd name="connsiteX7" fmla="*/ 3359544 w 5080285"/>
              <a:gd name="connsiteY7" fmla="*/ 2048693 h 2192101"/>
              <a:gd name="connsiteX8" fmla="*/ 5080285 w 5080285"/>
              <a:gd name="connsiteY8" fmla="*/ 2192101 h 2192101"/>
              <a:gd name="connsiteX9" fmla="*/ 4957375 w 5080285"/>
              <a:gd name="connsiteY9" fmla="*/ 0 h 2192101"/>
              <a:gd name="connsiteX0" fmla="*/ 0 w 5080285"/>
              <a:gd name="connsiteY0" fmla="*/ 327791 h 2192101"/>
              <a:gd name="connsiteX1" fmla="*/ 594066 w 5080285"/>
              <a:gd name="connsiteY1" fmla="*/ 676069 h 2192101"/>
              <a:gd name="connsiteX2" fmla="*/ 614551 w 5080285"/>
              <a:gd name="connsiteY2" fmla="*/ 2110154 h 2192101"/>
              <a:gd name="connsiteX3" fmla="*/ 2253353 w 5080285"/>
              <a:gd name="connsiteY3" fmla="*/ 2096801 h 2192101"/>
              <a:gd name="connsiteX4" fmla="*/ 2241841 w 5080285"/>
              <a:gd name="connsiteY4" fmla="*/ 621742 h 2192101"/>
              <a:gd name="connsiteX5" fmla="*/ 2806448 w 5080285"/>
              <a:gd name="connsiteY5" fmla="*/ 348278 h 2192101"/>
              <a:gd name="connsiteX6" fmla="*/ 3420999 w 5080285"/>
              <a:gd name="connsiteY6" fmla="*/ 655582 h 2192101"/>
              <a:gd name="connsiteX7" fmla="*/ 3359544 w 5080285"/>
              <a:gd name="connsiteY7" fmla="*/ 2048693 h 2192101"/>
              <a:gd name="connsiteX8" fmla="*/ 5080285 w 5080285"/>
              <a:gd name="connsiteY8" fmla="*/ 2192101 h 2192101"/>
              <a:gd name="connsiteX9" fmla="*/ 4957375 w 5080285"/>
              <a:gd name="connsiteY9" fmla="*/ 0 h 2192101"/>
              <a:gd name="connsiteX0" fmla="*/ 0 w 5080285"/>
              <a:gd name="connsiteY0" fmla="*/ 327791 h 2192101"/>
              <a:gd name="connsiteX1" fmla="*/ 594066 w 5080285"/>
              <a:gd name="connsiteY1" fmla="*/ 676069 h 2192101"/>
              <a:gd name="connsiteX2" fmla="*/ 614551 w 5080285"/>
              <a:gd name="connsiteY2" fmla="*/ 2110154 h 2192101"/>
              <a:gd name="connsiteX3" fmla="*/ 2253353 w 5080285"/>
              <a:gd name="connsiteY3" fmla="*/ 2096801 h 2192101"/>
              <a:gd name="connsiteX4" fmla="*/ 2241841 w 5080285"/>
              <a:gd name="connsiteY4" fmla="*/ 621742 h 2192101"/>
              <a:gd name="connsiteX5" fmla="*/ 2806448 w 5080285"/>
              <a:gd name="connsiteY5" fmla="*/ 348278 h 2192101"/>
              <a:gd name="connsiteX6" fmla="*/ 3363921 w 5080285"/>
              <a:gd name="connsiteY6" fmla="*/ 641313 h 2192101"/>
              <a:gd name="connsiteX7" fmla="*/ 3359544 w 5080285"/>
              <a:gd name="connsiteY7" fmla="*/ 2048693 h 2192101"/>
              <a:gd name="connsiteX8" fmla="*/ 5080285 w 5080285"/>
              <a:gd name="connsiteY8" fmla="*/ 2192101 h 2192101"/>
              <a:gd name="connsiteX9" fmla="*/ 4957375 w 5080285"/>
              <a:gd name="connsiteY9" fmla="*/ 0 h 2192101"/>
              <a:gd name="connsiteX0" fmla="*/ 0 w 5080285"/>
              <a:gd name="connsiteY0" fmla="*/ 327791 h 2192101"/>
              <a:gd name="connsiteX1" fmla="*/ 594066 w 5080285"/>
              <a:gd name="connsiteY1" fmla="*/ 676069 h 2192101"/>
              <a:gd name="connsiteX2" fmla="*/ 614551 w 5080285"/>
              <a:gd name="connsiteY2" fmla="*/ 2110154 h 2192101"/>
              <a:gd name="connsiteX3" fmla="*/ 2253353 w 5080285"/>
              <a:gd name="connsiteY3" fmla="*/ 2096801 h 2192101"/>
              <a:gd name="connsiteX4" fmla="*/ 2241841 w 5080285"/>
              <a:gd name="connsiteY4" fmla="*/ 621742 h 2192101"/>
              <a:gd name="connsiteX5" fmla="*/ 2806448 w 5080285"/>
              <a:gd name="connsiteY5" fmla="*/ 348278 h 2192101"/>
              <a:gd name="connsiteX6" fmla="*/ 3363921 w 5080285"/>
              <a:gd name="connsiteY6" fmla="*/ 641313 h 2192101"/>
              <a:gd name="connsiteX7" fmla="*/ 3366679 w 5080285"/>
              <a:gd name="connsiteY7" fmla="*/ 2077231 h 2192101"/>
              <a:gd name="connsiteX8" fmla="*/ 5080285 w 5080285"/>
              <a:gd name="connsiteY8" fmla="*/ 2192101 h 2192101"/>
              <a:gd name="connsiteX9" fmla="*/ 4957375 w 5080285"/>
              <a:gd name="connsiteY9" fmla="*/ 0 h 2192101"/>
              <a:gd name="connsiteX0" fmla="*/ 0 w 5073151"/>
              <a:gd name="connsiteY0" fmla="*/ 327791 h 2110154"/>
              <a:gd name="connsiteX1" fmla="*/ 594066 w 5073151"/>
              <a:gd name="connsiteY1" fmla="*/ 676069 h 2110154"/>
              <a:gd name="connsiteX2" fmla="*/ 614551 w 5073151"/>
              <a:gd name="connsiteY2" fmla="*/ 2110154 h 2110154"/>
              <a:gd name="connsiteX3" fmla="*/ 2253353 w 5073151"/>
              <a:gd name="connsiteY3" fmla="*/ 2096801 h 2110154"/>
              <a:gd name="connsiteX4" fmla="*/ 2241841 w 5073151"/>
              <a:gd name="connsiteY4" fmla="*/ 621742 h 2110154"/>
              <a:gd name="connsiteX5" fmla="*/ 2806448 w 5073151"/>
              <a:gd name="connsiteY5" fmla="*/ 348278 h 2110154"/>
              <a:gd name="connsiteX6" fmla="*/ 3363921 w 5073151"/>
              <a:gd name="connsiteY6" fmla="*/ 641313 h 2110154"/>
              <a:gd name="connsiteX7" fmla="*/ 3366679 w 5073151"/>
              <a:gd name="connsiteY7" fmla="*/ 2077231 h 2110154"/>
              <a:gd name="connsiteX8" fmla="*/ 5073151 w 5073151"/>
              <a:gd name="connsiteY8" fmla="*/ 2085084 h 2110154"/>
              <a:gd name="connsiteX9" fmla="*/ 4957375 w 5073151"/>
              <a:gd name="connsiteY9" fmla="*/ 0 h 2110154"/>
              <a:gd name="connsiteX0" fmla="*/ 0 w 5073151"/>
              <a:gd name="connsiteY0" fmla="*/ 334925 h 2117288"/>
              <a:gd name="connsiteX1" fmla="*/ 594066 w 5073151"/>
              <a:gd name="connsiteY1" fmla="*/ 683203 h 2117288"/>
              <a:gd name="connsiteX2" fmla="*/ 614551 w 5073151"/>
              <a:gd name="connsiteY2" fmla="*/ 2117288 h 2117288"/>
              <a:gd name="connsiteX3" fmla="*/ 2253353 w 5073151"/>
              <a:gd name="connsiteY3" fmla="*/ 2103935 h 2117288"/>
              <a:gd name="connsiteX4" fmla="*/ 2241841 w 5073151"/>
              <a:gd name="connsiteY4" fmla="*/ 628876 h 2117288"/>
              <a:gd name="connsiteX5" fmla="*/ 2806448 w 5073151"/>
              <a:gd name="connsiteY5" fmla="*/ 355412 h 2117288"/>
              <a:gd name="connsiteX6" fmla="*/ 3363921 w 5073151"/>
              <a:gd name="connsiteY6" fmla="*/ 648447 h 2117288"/>
              <a:gd name="connsiteX7" fmla="*/ 3366679 w 5073151"/>
              <a:gd name="connsiteY7" fmla="*/ 2084365 h 2117288"/>
              <a:gd name="connsiteX8" fmla="*/ 5073151 w 5073151"/>
              <a:gd name="connsiteY8" fmla="*/ 2092218 h 2117288"/>
              <a:gd name="connsiteX9" fmla="*/ 5014453 w 5073151"/>
              <a:gd name="connsiteY9" fmla="*/ 0 h 2117288"/>
              <a:gd name="connsiteX0" fmla="*/ 0 w 5037478"/>
              <a:gd name="connsiteY0" fmla="*/ 334925 h 2117288"/>
              <a:gd name="connsiteX1" fmla="*/ 594066 w 5037478"/>
              <a:gd name="connsiteY1" fmla="*/ 683203 h 2117288"/>
              <a:gd name="connsiteX2" fmla="*/ 614551 w 5037478"/>
              <a:gd name="connsiteY2" fmla="*/ 2117288 h 2117288"/>
              <a:gd name="connsiteX3" fmla="*/ 2253353 w 5037478"/>
              <a:gd name="connsiteY3" fmla="*/ 2103935 h 2117288"/>
              <a:gd name="connsiteX4" fmla="*/ 2241841 w 5037478"/>
              <a:gd name="connsiteY4" fmla="*/ 628876 h 2117288"/>
              <a:gd name="connsiteX5" fmla="*/ 2806448 w 5037478"/>
              <a:gd name="connsiteY5" fmla="*/ 355412 h 2117288"/>
              <a:gd name="connsiteX6" fmla="*/ 3363921 w 5037478"/>
              <a:gd name="connsiteY6" fmla="*/ 648447 h 2117288"/>
              <a:gd name="connsiteX7" fmla="*/ 3366679 w 5037478"/>
              <a:gd name="connsiteY7" fmla="*/ 2084365 h 2117288"/>
              <a:gd name="connsiteX8" fmla="*/ 5037478 w 5037478"/>
              <a:gd name="connsiteY8" fmla="*/ 2092218 h 2117288"/>
              <a:gd name="connsiteX9" fmla="*/ 5014453 w 5037478"/>
              <a:gd name="connsiteY9" fmla="*/ 0 h 2117288"/>
              <a:gd name="connsiteX0" fmla="*/ 0 w 5014453"/>
              <a:gd name="connsiteY0" fmla="*/ 334925 h 2117288"/>
              <a:gd name="connsiteX1" fmla="*/ 594066 w 5014453"/>
              <a:gd name="connsiteY1" fmla="*/ 683203 h 2117288"/>
              <a:gd name="connsiteX2" fmla="*/ 614551 w 5014453"/>
              <a:gd name="connsiteY2" fmla="*/ 2117288 h 2117288"/>
              <a:gd name="connsiteX3" fmla="*/ 2253353 w 5014453"/>
              <a:gd name="connsiteY3" fmla="*/ 2103935 h 2117288"/>
              <a:gd name="connsiteX4" fmla="*/ 2241841 w 5014453"/>
              <a:gd name="connsiteY4" fmla="*/ 628876 h 2117288"/>
              <a:gd name="connsiteX5" fmla="*/ 2806448 w 5014453"/>
              <a:gd name="connsiteY5" fmla="*/ 355412 h 2117288"/>
              <a:gd name="connsiteX6" fmla="*/ 3363921 w 5014453"/>
              <a:gd name="connsiteY6" fmla="*/ 648447 h 2117288"/>
              <a:gd name="connsiteX7" fmla="*/ 3366679 w 5014453"/>
              <a:gd name="connsiteY7" fmla="*/ 2084365 h 2117288"/>
              <a:gd name="connsiteX8" fmla="*/ 5008939 w 5014453"/>
              <a:gd name="connsiteY8" fmla="*/ 2099353 h 2117288"/>
              <a:gd name="connsiteX9" fmla="*/ 5014453 w 5014453"/>
              <a:gd name="connsiteY9" fmla="*/ 0 h 2117288"/>
              <a:gd name="connsiteX0" fmla="*/ 0 w 5014453"/>
              <a:gd name="connsiteY0" fmla="*/ 334925 h 2117288"/>
              <a:gd name="connsiteX1" fmla="*/ 594066 w 5014453"/>
              <a:gd name="connsiteY1" fmla="*/ 683203 h 2117288"/>
              <a:gd name="connsiteX2" fmla="*/ 614551 w 5014453"/>
              <a:gd name="connsiteY2" fmla="*/ 2117288 h 2117288"/>
              <a:gd name="connsiteX3" fmla="*/ 2253353 w 5014453"/>
              <a:gd name="connsiteY3" fmla="*/ 2103935 h 2117288"/>
              <a:gd name="connsiteX4" fmla="*/ 2241841 w 5014453"/>
              <a:gd name="connsiteY4" fmla="*/ 628876 h 2117288"/>
              <a:gd name="connsiteX5" fmla="*/ 2806448 w 5014453"/>
              <a:gd name="connsiteY5" fmla="*/ 355412 h 2117288"/>
              <a:gd name="connsiteX6" fmla="*/ 3363921 w 5014453"/>
              <a:gd name="connsiteY6" fmla="*/ 648447 h 2117288"/>
              <a:gd name="connsiteX7" fmla="*/ 3366679 w 5014453"/>
              <a:gd name="connsiteY7" fmla="*/ 2084365 h 2117288"/>
              <a:gd name="connsiteX8" fmla="*/ 5008939 w 5014453"/>
              <a:gd name="connsiteY8" fmla="*/ 2063681 h 2117288"/>
              <a:gd name="connsiteX9" fmla="*/ 5014453 w 5014453"/>
              <a:gd name="connsiteY9" fmla="*/ 0 h 2117288"/>
              <a:gd name="connsiteX0" fmla="*/ 0 w 5014453"/>
              <a:gd name="connsiteY0" fmla="*/ 334925 h 2117288"/>
              <a:gd name="connsiteX1" fmla="*/ 594066 w 5014453"/>
              <a:gd name="connsiteY1" fmla="*/ 683203 h 2117288"/>
              <a:gd name="connsiteX2" fmla="*/ 614551 w 5014453"/>
              <a:gd name="connsiteY2" fmla="*/ 2117288 h 2117288"/>
              <a:gd name="connsiteX3" fmla="*/ 2253353 w 5014453"/>
              <a:gd name="connsiteY3" fmla="*/ 2103935 h 2117288"/>
              <a:gd name="connsiteX4" fmla="*/ 2241841 w 5014453"/>
              <a:gd name="connsiteY4" fmla="*/ 628876 h 2117288"/>
              <a:gd name="connsiteX5" fmla="*/ 2806448 w 5014453"/>
              <a:gd name="connsiteY5" fmla="*/ 355412 h 2117288"/>
              <a:gd name="connsiteX6" fmla="*/ 3363921 w 5014453"/>
              <a:gd name="connsiteY6" fmla="*/ 648447 h 2117288"/>
              <a:gd name="connsiteX7" fmla="*/ 3366679 w 5014453"/>
              <a:gd name="connsiteY7" fmla="*/ 2084365 h 2117288"/>
              <a:gd name="connsiteX8" fmla="*/ 5008939 w 5014453"/>
              <a:gd name="connsiteY8" fmla="*/ 2085084 h 2117288"/>
              <a:gd name="connsiteX9" fmla="*/ 5014453 w 5014453"/>
              <a:gd name="connsiteY9" fmla="*/ 0 h 2117288"/>
              <a:gd name="connsiteX0" fmla="*/ 0 w 5008939"/>
              <a:gd name="connsiteY0" fmla="*/ 0 h 1782363"/>
              <a:gd name="connsiteX1" fmla="*/ 594066 w 5008939"/>
              <a:gd name="connsiteY1" fmla="*/ 348278 h 1782363"/>
              <a:gd name="connsiteX2" fmla="*/ 614551 w 5008939"/>
              <a:gd name="connsiteY2" fmla="*/ 1782363 h 1782363"/>
              <a:gd name="connsiteX3" fmla="*/ 2253353 w 5008939"/>
              <a:gd name="connsiteY3" fmla="*/ 1769010 h 1782363"/>
              <a:gd name="connsiteX4" fmla="*/ 2241841 w 5008939"/>
              <a:gd name="connsiteY4" fmla="*/ 293951 h 1782363"/>
              <a:gd name="connsiteX5" fmla="*/ 2806448 w 5008939"/>
              <a:gd name="connsiteY5" fmla="*/ 20487 h 1782363"/>
              <a:gd name="connsiteX6" fmla="*/ 3363921 w 5008939"/>
              <a:gd name="connsiteY6" fmla="*/ 313522 h 1782363"/>
              <a:gd name="connsiteX7" fmla="*/ 3366679 w 5008939"/>
              <a:gd name="connsiteY7" fmla="*/ 1749440 h 1782363"/>
              <a:gd name="connsiteX8" fmla="*/ 5008939 w 5008939"/>
              <a:gd name="connsiteY8" fmla="*/ 1750159 h 1782363"/>
              <a:gd name="connsiteX9" fmla="*/ 4993968 w 5008939"/>
              <a:gd name="connsiteY9" fmla="*/ 54327 h 1782363"/>
              <a:gd name="connsiteX0" fmla="*/ 0 w 5008939"/>
              <a:gd name="connsiteY0" fmla="*/ 0 h 1782363"/>
              <a:gd name="connsiteX1" fmla="*/ 594066 w 5008939"/>
              <a:gd name="connsiteY1" fmla="*/ 348278 h 1782363"/>
              <a:gd name="connsiteX2" fmla="*/ 614551 w 5008939"/>
              <a:gd name="connsiteY2" fmla="*/ 1782363 h 1782363"/>
              <a:gd name="connsiteX3" fmla="*/ 2253353 w 5008939"/>
              <a:gd name="connsiteY3" fmla="*/ 1769010 h 1782363"/>
              <a:gd name="connsiteX4" fmla="*/ 2241841 w 5008939"/>
              <a:gd name="connsiteY4" fmla="*/ 293951 h 1782363"/>
              <a:gd name="connsiteX5" fmla="*/ 2806448 w 5008939"/>
              <a:gd name="connsiteY5" fmla="*/ 20487 h 1782363"/>
              <a:gd name="connsiteX6" fmla="*/ 3363921 w 5008939"/>
              <a:gd name="connsiteY6" fmla="*/ 313522 h 1782363"/>
              <a:gd name="connsiteX7" fmla="*/ 3366679 w 5008939"/>
              <a:gd name="connsiteY7" fmla="*/ 1749440 h 1782363"/>
              <a:gd name="connsiteX8" fmla="*/ 5008939 w 5008939"/>
              <a:gd name="connsiteY8" fmla="*/ 1750159 h 1782363"/>
              <a:gd name="connsiteX0" fmla="*/ 0 w 3366679"/>
              <a:gd name="connsiteY0" fmla="*/ 0 h 1782363"/>
              <a:gd name="connsiteX1" fmla="*/ 594066 w 3366679"/>
              <a:gd name="connsiteY1" fmla="*/ 348278 h 1782363"/>
              <a:gd name="connsiteX2" fmla="*/ 614551 w 3366679"/>
              <a:gd name="connsiteY2" fmla="*/ 1782363 h 1782363"/>
              <a:gd name="connsiteX3" fmla="*/ 2253353 w 3366679"/>
              <a:gd name="connsiteY3" fmla="*/ 1769010 h 1782363"/>
              <a:gd name="connsiteX4" fmla="*/ 2241841 w 3366679"/>
              <a:gd name="connsiteY4" fmla="*/ 293951 h 1782363"/>
              <a:gd name="connsiteX5" fmla="*/ 2806448 w 3366679"/>
              <a:gd name="connsiteY5" fmla="*/ 20487 h 1782363"/>
              <a:gd name="connsiteX6" fmla="*/ 3363921 w 3366679"/>
              <a:gd name="connsiteY6" fmla="*/ 313522 h 1782363"/>
              <a:gd name="connsiteX7" fmla="*/ 3366679 w 3366679"/>
              <a:gd name="connsiteY7" fmla="*/ 1749440 h 1782363"/>
              <a:gd name="connsiteX0" fmla="*/ 0 w 3363921"/>
              <a:gd name="connsiteY0" fmla="*/ 0 h 1782363"/>
              <a:gd name="connsiteX1" fmla="*/ 594066 w 3363921"/>
              <a:gd name="connsiteY1" fmla="*/ 348278 h 1782363"/>
              <a:gd name="connsiteX2" fmla="*/ 614551 w 3363921"/>
              <a:gd name="connsiteY2" fmla="*/ 1782363 h 1782363"/>
              <a:gd name="connsiteX3" fmla="*/ 2253353 w 3363921"/>
              <a:gd name="connsiteY3" fmla="*/ 1769010 h 1782363"/>
              <a:gd name="connsiteX4" fmla="*/ 2241841 w 3363921"/>
              <a:gd name="connsiteY4" fmla="*/ 293951 h 1782363"/>
              <a:gd name="connsiteX5" fmla="*/ 2806448 w 3363921"/>
              <a:gd name="connsiteY5" fmla="*/ 20487 h 1782363"/>
              <a:gd name="connsiteX6" fmla="*/ 3363921 w 3363921"/>
              <a:gd name="connsiteY6" fmla="*/ 313522 h 1782363"/>
              <a:gd name="connsiteX0" fmla="*/ 0 w 2806448"/>
              <a:gd name="connsiteY0" fmla="*/ 0 h 1782363"/>
              <a:gd name="connsiteX1" fmla="*/ 594066 w 2806448"/>
              <a:gd name="connsiteY1" fmla="*/ 348278 h 1782363"/>
              <a:gd name="connsiteX2" fmla="*/ 614551 w 2806448"/>
              <a:gd name="connsiteY2" fmla="*/ 1782363 h 1782363"/>
              <a:gd name="connsiteX3" fmla="*/ 2253353 w 2806448"/>
              <a:gd name="connsiteY3" fmla="*/ 1769010 h 1782363"/>
              <a:gd name="connsiteX4" fmla="*/ 2241841 w 2806448"/>
              <a:gd name="connsiteY4" fmla="*/ 293951 h 1782363"/>
              <a:gd name="connsiteX5" fmla="*/ 2806448 w 2806448"/>
              <a:gd name="connsiteY5" fmla="*/ 20487 h 1782363"/>
              <a:gd name="connsiteX0" fmla="*/ 0 w 2253353"/>
              <a:gd name="connsiteY0" fmla="*/ 0 h 1782363"/>
              <a:gd name="connsiteX1" fmla="*/ 594066 w 2253353"/>
              <a:gd name="connsiteY1" fmla="*/ 348278 h 1782363"/>
              <a:gd name="connsiteX2" fmla="*/ 614551 w 2253353"/>
              <a:gd name="connsiteY2" fmla="*/ 1782363 h 1782363"/>
              <a:gd name="connsiteX3" fmla="*/ 2253353 w 2253353"/>
              <a:gd name="connsiteY3" fmla="*/ 1769010 h 1782363"/>
              <a:gd name="connsiteX4" fmla="*/ 2241841 w 2253353"/>
              <a:gd name="connsiteY4" fmla="*/ 293951 h 1782363"/>
              <a:gd name="connsiteX0" fmla="*/ 0 w 1659287"/>
              <a:gd name="connsiteY0" fmla="*/ 54327 h 1488412"/>
              <a:gd name="connsiteX1" fmla="*/ 20485 w 1659287"/>
              <a:gd name="connsiteY1" fmla="*/ 1488412 h 1488412"/>
              <a:gd name="connsiteX2" fmla="*/ 1659287 w 1659287"/>
              <a:gd name="connsiteY2" fmla="*/ 1475059 h 1488412"/>
              <a:gd name="connsiteX3" fmla="*/ 1647775 w 1659287"/>
              <a:gd name="connsiteY3" fmla="*/ 0 h 1488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9287" h="1488412">
                <a:moveTo>
                  <a:pt x="0" y="54327"/>
                </a:moveTo>
                <a:lnTo>
                  <a:pt x="20485" y="1488412"/>
                </a:lnTo>
                <a:lnTo>
                  <a:pt x="1659287" y="1475059"/>
                </a:lnTo>
                <a:cubicBezTo>
                  <a:pt x="1655450" y="983373"/>
                  <a:pt x="1651612" y="491686"/>
                  <a:pt x="1647775" y="0"/>
                </a:cubicBezTo>
              </a:path>
            </a:pathLst>
          </a:custGeom>
          <a:ln w="31750">
            <a:solidFill>
              <a:srgbClr val="CC0000"/>
            </a:solidFill>
            <a:headEnd type="triangle" w="lg" len="lg"/>
            <a:tailEnd type="triangle" w="lg" len="lg"/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4" name="Group 173"/>
          <p:cNvGrpSpPr/>
          <p:nvPr/>
        </p:nvGrpSpPr>
        <p:grpSpPr>
          <a:xfrm>
            <a:off x="6118660" y="4233558"/>
            <a:ext cx="1751694" cy="180815"/>
            <a:chOff x="3489001" y="4206086"/>
            <a:chExt cx="1751694" cy="180815"/>
          </a:xfrm>
        </p:grpSpPr>
        <p:sp>
          <p:nvSpPr>
            <p:cNvPr id="175" name="Oval 174"/>
            <p:cNvSpPr/>
            <p:nvPr/>
          </p:nvSpPr>
          <p:spPr bwMode="auto">
            <a:xfrm>
              <a:off x="5193673" y="4211051"/>
              <a:ext cx="47022" cy="170308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  <a:alpha val="75000"/>
                  </a:schemeClr>
                </a:gs>
                <a:gs pos="100000">
                  <a:srgbClr val="CC0000"/>
                </a:gs>
              </a:gsLst>
            </a:gradFill>
            <a:ln>
              <a:solidFill>
                <a:srgbClr val="CC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6" name="Rectangle 175"/>
            <p:cNvSpPr/>
            <p:nvPr/>
          </p:nvSpPr>
          <p:spPr bwMode="auto">
            <a:xfrm>
              <a:off x="3503860" y="4206086"/>
              <a:ext cx="1708851" cy="178705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  <a:alpha val="41000"/>
                  </a:schemeClr>
                </a:gs>
                <a:gs pos="100000">
                  <a:srgbClr val="CC0000"/>
                </a:gs>
              </a:gsLst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7" name="Oval 176"/>
            <p:cNvSpPr/>
            <p:nvPr/>
          </p:nvSpPr>
          <p:spPr bwMode="auto">
            <a:xfrm>
              <a:off x="3489001" y="4209973"/>
              <a:ext cx="38568" cy="176928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  <a:alpha val="75000"/>
                  </a:schemeClr>
                </a:gs>
                <a:gs pos="100000">
                  <a:srgbClr val="CC0000"/>
                </a:gs>
              </a:gsLst>
            </a:gradFill>
            <a:ln>
              <a:solidFill>
                <a:srgbClr val="CC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14241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0" name="Rectangle 2"/>
          <p:cNvSpPr>
            <a:spLocks noChangeArrowheads="1"/>
          </p:cNvSpPr>
          <p:nvPr/>
        </p:nvSpPr>
        <p:spPr bwMode="auto">
          <a:xfrm>
            <a:off x="331788" y="230188"/>
            <a:ext cx="481190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smtClean="0">
                <a:solidFill>
                  <a:srgbClr val="000099"/>
                </a:solidFill>
                <a:latin typeface="Gill Sans MT" charset="0"/>
                <a:ea typeface="ＭＳ Ｐゴシック" charset="0"/>
                <a:cs typeface="Arial" charset="0"/>
              </a:rPr>
              <a:t>Quality of Service in LTE</a:t>
            </a:r>
            <a:endParaRPr lang="en-US" sz="3600" dirty="0">
              <a:solidFill>
                <a:srgbClr val="000099"/>
              </a:solidFill>
              <a:latin typeface="Gill Sans MT" charset="0"/>
              <a:ea typeface="ＭＳ Ｐゴシック" charset="0"/>
              <a:cs typeface="Arial" charset="0"/>
            </a:endParaRPr>
          </a:p>
        </p:txBody>
      </p:sp>
      <p:pic>
        <p:nvPicPr>
          <p:cNvPr id="93244" name="Picture 6" descr="underline_ba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3" y="791209"/>
            <a:ext cx="4820423" cy="22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240399" y="2128276"/>
            <a:ext cx="3031782" cy="12520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36" y="2766970"/>
            <a:ext cx="8508964" cy="3675872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35036" y="1406443"/>
            <a:ext cx="7772400" cy="4648200"/>
          </a:xfrm>
        </p:spPr>
        <p:txBody>
          <a:bodyPr/>
          <a:lstStyle/>
          <a:p>
            <a:r>
              <a:rPr lang="en-US" sz="2400" dirty="0" smtClean="0"/>
              <a:t>QoS from eNodeB to SGW: min and max guaranteed bit rate</a:t>
            </a:r>
          </a:p>
          <a:p>
            <a:r>
              <a:rPr lang="en-US" sz="2400" dirty="0" smtClean="0"/>
              <a:t>QoS in radio access network: one of 12 QCI values</a:t>
            </a:r>
            <a:endParaRPr lang="en-US" sz="2400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45</a:t>
            </a:fld>
            <a:endParaRPr lang="en-US" sz="1200" dirty="0">
              <a:latin typeface="Tahoma" charset="0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398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Chapter </a:t>
            </a:r>
            <a:r>
              <a:rPr lang="en-US" dirty="0" smtClean="0">
                <a:latin typeface="Gill Sans MT" charset="0"/>
                <a:cs typeface="+mj-cs"/>
              </a:rPr>
              <a:t>7 </a:t>
            </a:r>
            <a:r>
              <a:rPr lang="en-US" dirty="0">
                <a:latin typeface="Gill Sans MT" charset="0"/>
                <a:cs typeface="+mj-cs"/>
              </a:rPr>
              <a:t>outline</a:t>
            </a:r>
          </a:p>
        </p:txBody>
      </p:sp>
      <p:sp>
        <p:nvSpPr>
          <p:cNvPr id="4198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7.1 </a:t>
            </a:r>
            <a:r>
              <a:rPr lang="en-US" sz="2400" dirty="0">
                <a:latin typeface="Gill Sans MT" charset="0"/>
                <a:cs typeface="+mn-cs"/>
              </a:rPr>
              <a:t>Introduction </a:t>
            </a:r>
          </a:p>
          <a:p>
            <a:pPr>
              <a:spcBef>
                <a:spcPct val="50000"/>
              </a:spcBef>
              <a:buFont typeface="Wingdings" charset="0"/>
              <a:buNone/>
              <a:defRPr/>
            </a:pPr>
            <a:r>
              <a:rPr lang="en-US" sz="2400" dirty="0">
                <a:solidFill>
                  <a:srgbClr val="000099"/>
                </a:solidFill>
                <a:latin typeface="Gill Sans MT" charset="0"/>
                <a:cs typeface="+mn-cs"/>
              </a:rPr>
              <a:t>Wireless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7.2</a:t>
            </a:r>
            <a:r>
              <a:rPr lang="en-US" sz="2400" dirty="0" smtClean="0">
                <a:solidFill>
                  <a:srgbClr val="0000FF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 smtClean="0">
                <a:latin typeface="Gill Sans MT" charset="0"/>
                <a:cs typeface="+mn-cs"/>
              </a:rPr>
              <a:t>Wireless links, characteristics</a:t>
            </a:r>
            <a:endParaRPr lang="en-US" sz="2400" dirty="0">
              <a:latin typeface="Gill Sans MT" charset="0"/>
              <a:cs typeface="+mn-cs"/>
            </a:endParaRP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CDMA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7.3</a:t>
            </a:r>
            <a:r>
              <a:rPr lang="en-US" sz="2400" dirty="0" smtClean="0"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IEEE 802.11 wireless LANs (</a:t>
            </a:r>
            <a:r>
              <a:rPr lang="ja-JP" altLang="en-US" sz="2400" dirty="0">
                <a:latin typeface="Gill Sans MT" charset="0"/>
                <a:cs typeface="+mn-cs"/>
              </a:rPr>
              <a:t>“</a:t>
            </a:r>
            <a:r>
              <a:rPr lang="en-US" sz="2400" dirty="0">
                <a:latin typeface="Gill Sans MT" charset="0"/>
                <a:cs typeface="+mn-cs"/>
              </a:rPr>
              <a:t>Wi-Fi</a:t>
            </a:r>
            <a:r>
              <a:rPr lang="ja-JP" altLang="en-US" sz="2400" dirty="0">
                <a:latin typeface="Gill Sans MT" charset="0"/>
                <a:cs typeface="+mn-cs"/>
              </a:rPr>
              <a:t>”</a:t>
            </a:r>
            <a:r>
              <a:rPr lang="en-US" sz="2400" dirty="0">
                <a:latin typeface="Gill Sans MT" charset="0"/>
                <a:cs typeface="+mn-cs"/>
              </a:rPr>
              <a:t>)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>
                <a:solidFill>
                  <a:srgbClr val="000099"/>
                </a:solidFill>
                <a:latin typeface="Gill Sans MT" charset="0"/>
                <a:cs typeface="+mn-cs"/>
              </a:rPr>
              <a:t>7</a:t>
            </a: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.4</a:t>
            </a:r>
            <a:r>
              <a:rPr lang="en-US" sz="2400" dirty="0" smtClean="0"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Cellular Internet Access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architecture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standards (e.g., 3G, LTE)</a:t>
            </a:r>
          </a:p>
        </p:txBody>
      </p:sp>
      <p:sp>
        <p:nvSpPr>
          <p:cNvPr id="4199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dirty="0">
                <a:solidFill>
                  <a:srgbClr val="000099"/>
                </a:solidFill>
                <a:latin typeface="Gill Sans MT" charset="0"/>
                <a:cs typeface="+mn-cs"/>
              </a:rPr>
              <a:t>Mobility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C00000"/>
                </a:solidFill>
                <a:latin typeface="Gill Sans MT" charset="0"/>
                <a:cs typeface="+mn-cs"/>
              </a:rPr>
              <a:t>7.5 </a:t>
            </a: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Principles: addressing and routing to mobile users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>
                <a:solidFill>
                  <a:srgbClr val="000099"/>
                </a:solidFill>
                <a:latin typeface="Gill Sans MT" charset="0"/>
                <a:cs typeface="+mn-cs"/>
              </a:rPr>
              <a:t>7</a:t>
            </a: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.6</a:t>
            </a:r>
            <a:r>
              <a:rPr lang="en-US" sz="2400" dirty="0" smtClean="0"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Mobile IP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>
                <a:solidFill>
                  <a:srgbClr val="000099"/>
                </a:solidFill>
                <a:latin typeface="Gill Sans MT" charset="0"/>
                <a:cs typeface="+mn-cs"/>
              </a:rPr>
              <a:t>7</a:t>
            </a: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.7</a:t>
            </a:r>
            <a:r>
              <a:rPr lang="en-US" sz="2400" dirty="0" smtClean="0">
                <a:latin typeface="Gill Sans MT" charset="0"/>
                <a:cs typeface="+mn-cs"/>
              </a:rPr>
              <a:t> Handling mobility in cellular </a:t>
            </a:r>
            <a:r>
              <a:rPr lang="en-US" sz="2400" dirty="0">
                <a:latin typeface="Gill Sans MT" charset="0"/>
                <a:cs typeface="+mn-cs"/>
              </a:rPr>
              <a:t>networks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7.8</a:t>
            </a:r>
            <a:r>
              <a:rPr lang="en-US" sz="2400" dirty="0" smtClean="0"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Mobility and higher-layer protocols</a:t>
            </a:r>
          </a:p>
          <a:p>
            <a:pPr>
              <a:defRPr/>
            </a:pPr>
            <a:endParaRPr lang="en-US" sz="2400" dirty="0">
              <a:latin typeface="Gill Sans MT" charset="0"/>
              <a:cs typeface="+mn-cs"/>
            </a:endParaRPr>
          </a:p>
        </p:txBody>
      </p:sp>
      <p:pic>
        <p:nvPicPr>
          <p:cNvPr id="94214" name="Picture 23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17588"/>
            <a:ext cx="41132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46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511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What is mobility?</a:t>
            </a:r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8163" y="1601788"/>
            <a:ext cx="8197850" cy="574675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spectrum of mobility, from the</a:t>
            </a:r>
            <a:r>
              <a:rPr lang="en-US" sz="2400" dirty="0">
                <a:solidFill>
                  <a:srgbClr val="FF0000"/>
                </a:solidFill>
                <a:latin typeface="Gill Sans MT" charset="0"/>
                <a:cs typeface="+mn-cs"/>
              </a:rPr>
              <a:t> </a:t>
            </a:r>
            <a:r>
              <a:rPr lang="en-US" sz="2400" i="1" dirty="0">
                <a:solidFill>
                  <a:srgbClr val="C00000"/>
                </a:solidFill>
                <a:latin typeface="Gill Sans MT" charset="0"/>
                <a:cs typeface="+mn-cs"/>
              </a:rPr>
              <a:t>network</a:t>
            </a: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perspective:</a:t>
            </a:r>
          </a:p>
        </p:txBody>
      </p:sp>
      <p:grpSp>
        <p:nvGrpSpPr>
          <p:cNvPr id="96261" name="Group 4"/>
          <p:cNvGrpSpPr>
            <a:grpSpLocks/>
          </p:cNvGrpSpPr>
          <p:nvPr/>
        </p:nvGrpSpPr>
        <p:grpSpPr bwMode="auto">
          <a:xfrm>
            <a:off x="644525" y="2657475"/>
            <a:ext cx="7623175" cy="771525"/>
            <a:chOff x="390" y="890"/>
            <a:chExt cx="4802" cy="486"/>
          </a:xfrm>
        </p:grpSpPr>
        <p:sp>
          <p:nvSpPr>
            <p:cNvPr id="43022" name="Rectangle 5"/>
            <p:cNvSpPr>
              <a:spLocks noChangeArrowheads="1"/>
            </p:cNvSpPr>
            <p:nvPr/>
          </p:nvSpPr>
          <p:spPr bwMode="auto">
            <a:xfrm>
              <a:off x="392" y="1120"/>
              <a:ext cx="4800" cy="25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accent2"/>
                </a:gs>
              </a:gsLst>
              <a:lin ang="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43023" name="Text Box 6"/>
            <p:cNvSpPr txBox="1">
              <a:spLocks noChangeArrowheads="1"/>
            </p:cNvSpPr>
            <p:nvPr/>
          </p:nvSpPr>
          <p:spPr bwMode="auto">
            <a:xfrm>
              <a:off x="390" y="890"/>
              <a:ext cx="81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no mobility</a:t>
              </a:r>
            </a:p>
          </p:txBody>
        </p:sp>
        <p:sp>
          <p:nvSpPr>
            <p:cNvPr id="43024" name="Text Box 7"/>
            <p:cNvSpPr txBox="1">
              <a:spLocks noChangeArrowheads="1"/>
            </p:cNvSpPr>
            <p:nvPr/>
          </p:nvSpPr>
          <p:spPr bwMode="auto">
            <a:xfrm>
              <a:off x="4246" y="898"/>
              <a:ext cx="92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high mobility</a:t>
              </a:r>
            </a:p>
          </p:txBody>
        </p:sp>
      </p:grpSp>
      <p:sp>
        <p:nvSpPr>
          <p:cNvPr id="43015" name="Text Box 8"/>
          <p:cNvSpPr txBox="1">
            <a:spLocks noChangeArrowheads="1"/>
          </p:cNvSpPr>
          <p:nvPr/>
        </p:nvSpPr>
        <p:spPr bwMode="auto">
          <a:xfrm>
            <a:off x="568325" y="4081463"/>
            <a:ext cx="272573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latin typeface="Arial" charset="0"/>
                <a:cs typeface="Arial" charset="0"/>
              </a:rPr>
              <a:t>mobile wireless user, </a:t>
            </a:r>
          </a:p>
          <a:p>
            <a:pPr>
              <a:defRPr/>
            </a:pPr>
            <a:r>
              <a:rPr lang="en-US" sz="2000" dirty="0" smtClean="0">
                <a:latin typeface="Arial" charset="0"/>
                <a:cs typeface="Arial" charset="0"/>
              </a:rPr>
              <a:t>using same access </a:t>
            </a:r>
          </a:p>
          <a:p>
            <a:pPr>
              <a:defRPr/>
            </a:pPr>
            <a:r>
              <a:rPr lang="en-US" sz="2000" dirty="0" smtClean="0">
                <a:latin typeface="Arial" charset="0"/>
                <a:cs typeface="Arial" charset="0"/>
              </a:rPr>
              <a:t>point</a:t>
            </a:r>
          </a:p>
        </p:txBody>
      </p:sp>
      <p:sp>
        <p:nvSpPr>
          <p:cNvPr id="43016" name="Text Box 9"/>
          <p:cNvSpPr txBox="1">
            <a:spLocks noChangeArrowheads="1"/>
          </p:cNvSpPr>
          <p:nvPr/>
        </p:nvSpPr>
        <p:spPr bwMode="auto">
          <a:xfrm>
            <a:off x="6016625" y="4092575"/>
            <a:ext cx="2690813" cy="189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latin typeface="Arial" charset="0"/>
                <a:cs typeface="Arial" charset="0"/>
              </a:rPr>
              <a:t>mobile user, passing through multiple access point while maintaining ongoing connections (</a:t>
            </a:r>
            <a:r>
              <a:rPr lang="en-US" dirty="0" smtClean="0">
                <a:latin typeface="Arial" charset="0"/>
                <a:cs typeface="Arial" charset="0"/>
              </a:rPr>
              <a:t>like cell phone)</a:t>
            </a:r>
          </a:p>
        </p:txBody>
      </p:sp>
      <p:sp>
        <p:nvSpPr>
          <p:cNvPr id="43017" name="Text Box 10"/>
          <p:cNvSpPr txBox="1">
            <a:spLocks noChangeArrowheads="1"/>
          </p:cNvSpPr>
          <p:nvPr/>
        </p:nvSpPr>
        <p:spPr bwMode="auto">
          <a:xfrm>
            <a:off x="3248025" y="4094163"/>
            <a:ext cx="243205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latin typeface="Arial" charset="0"/>
                <a:cs typeface="Arial" charset="0"/>
              </a:rPr>
              <a:t>mobile user, connecting/ disconnecting from network using DHCP.  </a:t>
            </a:r>
          </a:p>
        </p:txBody>
      </p:sp>
      <p:sp>
        <p:nvSpPr>
          <p:cNvPr id="43018" name="Line 11"/>
          <p:cNvSpPr>
            <a:spLocks noChangeShapeType="1"/>
          </p:cNvSpPr>
          <p:nvPr/>
        </p:nvSpPr>
        <p:spPr bwMode="auto">
          <a:xfrm flipH="1" flipV="1">
            <a:off x="1003300" y="3225800"/>
            <a:ext cx="215900" cy="86360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019" name="Line 11"/>
          <p:cNvSpPr>
            <a:spLocks noChangeShapeType="1"/>
          </p:cNvSpPr>
          <p:nvPr/>
        </p:nvSpPr>
        <p:spPr bwMode="auto">
          <a:xfrm flipH="1" flipV="1">
            <a:off x="3962400" y="3222625"/>
            <a:ext cx="0" cy="877888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3020" name="Line 11"/>
          <p:cNvSpPr>
            <a:spLocks noChangeShapeType="1"/>
          </p:cNvSpPr>
          <p:nvPr/>
        </p:nvSpPr>
        <p:spPr bwMode="auto">
          <a:xfrm flipV="1">
            <a:off x="6921500" y="3211513"/>
            <a:ext cx="165100" cy="885825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96268" name="Picture 23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17588"/>
            <a:ext cx="41132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47</a:t>
            </a:fld>
            <a:endParaRPr lang="en-US" sz="1200" dirty="0">
              <a:latin typeface="Tahoma" charset="0"/>
            </a:endParaRPr>
          </a:p>
        </p:txBody>
      </p:sp>
      <p:sp>
        <p:nvSpPr>
          <p:cNvPr id="1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260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05" name="Group 130"/>
          <p:cNvGrpSpPr>
            <a:grpSpLocks/>
          </p:cNvGrpSpPr>
          <p:nvPr/>
        </p:nvGrpSpPr>
        <p:grpSpPr bwMode="auto">
          <a:xfrm>
            <a:off x="1597025" y="2486025"/>
            <a:ext cx="6654800" cy="3421063"/>
            <a:chOff x="1597027" y="2486025"/>
            <a:chExt cx="6654798" cy="3421063"/>
          </a:xfrm>
        </p:grpSpPr>
        <p:sp>
          <p:nvSpPr>
            <p:cNvPr id="98316" name="Freeform 2"/>
            <p:cNvSpPr>
              <a:spLocks/>
            </p:cNvSpPr>
            <p:nvPr/>
          </p:nvSpPr>
          <p:spPr bwMode="auto">
            <a:xfrm>
              <a:off x="1612900" y="2616200"/>
              <a:ext cx="1866900" cy="1589088"/>
            </a:xfrm>
            <a:custGeom>
              <a:avLst/>
              <a:gdLst>
                <a:gd name="T0" fmla="*/ 2147483647 w 1340"/>
                <a:gd name="T1" fmla="*/ 2147483647 h 1191"/>
                <a:gd name="T2" fmla="*/ 2147483647 w 1340"/>
                <a:gd name="T3" fmla="*/ 2147483647 h 1191"/>
                <a:gd name="T4" fmla="*/ 2147483647 w 1340"/>
                <a:gd name="T5" fmla="*/ 2147483647 h 1191"/>
                <a:gd name="T6" fmla="*/ 2147483647 w 1340"/>
                <a:gd name="T7" fmla="*/ 2147483647 h 1191"/>
                <a:gd name="T8" fmla="*/ 2147483647 w 1340"/>
                <a:gd name="T9" fmla="*/ 2147483647 h 1191"/>
                <a:gd name="T10" fmla="*/ 2147483647 w 1340"/>
                <a:gd name="T11" fmla="*/ 2147483647 h 1191"/>
                <a:gd name="T12" fmla="*/ 2147483647 w 1340"/>
                <a:gd name="T13" fmla="*/ 2147483647 h 1191"/>
                <a:gd name="T14" fmla="*/ 2147483647 w 1340"/>
                <a:gd name="T15" fmla="*/ 2147483647 h 1191"/>
                <a:gd name="T16" fmla="*/ 2147483647 w 1340"/>
                <a:gd name="T17" fmla="*/ 2147483647 h 1191"/>
                <a:gd name="T18" fmla="*/ 2147483647 w 1340"/>
                <a:gd name="T19" fmla="*/ 2147483647 h 1191"/>
                <a:gd name="T20" fmla="*/ 2147483647 w 1340"/>
                <a:gd name="T21" fmla="*/ 2147483647 h 1191"/>
                <a:gd name="T22" fmla="*/ 2147483647 w 1340"/>
                <a:gd name="T23" fmla="*/ 2147483647 h 119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40" h="1191">
                  <a:moveTo>
                    <a:pt x="550" y="42"/>
                  </a:moveTo>
                  <a:cubicBezTo>
                    <a:pt x="437" y="4"/>
                    <a:pt x="164" y="0"/>
                    <a:pt x="82" y="60"/>
                  </a:cubicBezTo>
                  <a:cubicBezTo>
                    <a:pt x="0" y="120"/>
                    <a:pt x="67" y="292"/>
                    <a:pt x="58" y="402"/>
                  </a:cubicBezTo>
                  <a:cubicBezTo>
                    <a:pt x="49" y="512"/>
                    <a:pt x="19" y="642"/>
                    <a:pt x="28" y="720"/>
                  </a:cubicBezTo>
                  <a:cubicBezTo>
                    <a:pt x="37" y="798"/>
                    <a:pt x="27" y="844"/>
                    <a:pt x="112" y="870"/>
                  </a:cubicBezTo>
                  <a:cubicBezTo>
                    <a:pt x="197" y="896"/>
                    <a:pt x="450" y="833"/>
                    <a:pt x="538" y="876"/>
                  </a:cubicBezTo>
                  <a:cubicBezTo>
                    <a:pt x="626" y="919"/>
                    <a:pt x="524" y="1091"/>
                    <a:pt x="640" y="1128"/>
                  </a:cubicBezTo>
                  <a:cubicBezTo>
                    <a:pt x="756" y="1165"/>
                    <a:pt x="1128" y="1191"/>
                    <a:pt x="1234" y="1098"/>
                  </a:cubicBezTo>
                  <a:cubicBezTo>
                    <a:pt x="1340" y="1005"/>
                    <a:pt x="1281" y="696"/>
                    <a:pt x="1276" y="570"/>
                  </a:cubicBezTo>
                  <a:cubicBezTo>
                    <a:pt x="1271" y="444"/>
                    <a:pt x="1290" y="389"/>
                    <a:pt x="1204" y="342"/>
                  </a:cubicBezTo>
                  <a:cubicBezTo>
                    <a:pt x="1118" y="295"/>
                    <a:pt x="868" y="338"/>
                    <a:pt x="760" y="288"/>
                  </a:cubicBezTo>
                  <a:cubicBezTo>
                    <a:pt x="652" y="238"/>
                    <a:pt x="663" y="80"/>
                    <a:pt x="550" y="42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8317" name="Freeform 96"/>
            <p:cNvSpPr>
              <a:spLocks/>
            </p:cNvSpPr>
            <p:nvPr/>
          </p:nvSpPr>
          <p:spPr bwMode="auto">
            <a:xfrm>
              <a:off x="6413500" y="2486025"/>
              <a:ext cx="1838325" cy="1711325"/>
            </a:xfrm>
            <a:custGeom>
              <a:avLst/>
              <a:gdLst>
                <a:gd name="T0" fmla="*/ 2147483647 w 2894"/>
                <a:gd name="T1" fmla="*/ 2147483647 h 2693"/>
                <a:gd name="T2" fmla="*/ 2147483647 w 2894"/>
                <a:gd name="T3" fmla="*/ 2147483647 h 2693"/>
                <a:gd name="T4" fmla="*/ 2147483647 w 2894"/>
                <a:gd name="T5" fmla="*/ 2147483647 h 2693"/>
                <a:gd name="T6" fmla="*/ 2147483647 w 2894"/>
                <a:gd name="T7" fmla="*/ 2147483647 h 2693"/>
                <a:gd name="T8" fmla="*/ 2147483647 w 2894"/>
                <a:gd name="T9" fmla="*/ 2147483647 h 2693"/>
                <a:gd name="T10" fmla="*/ 2147483647 w 2894"/>
                <a:gd name="T11" fmla="*/ 2147483647 h 2693"/>
                <a:gd name="T12" fmla="*/ 2147483647 w 2894"/>
                <a:gd name="T13" fmla="*/ 2147483647 h 2693"/>
                <a:gd name="T14" fmla="*/ 2147483647 w 2894"/>
                <a:gd name="T15" fmla="*/ 2147483647 h 2693"/>
                <a:gd name="T16" fmla="*/ 2147483647 w 2894"/>
                <a:gd name="T17" fmla="*/ 2147483647 h 2693"/>
                <a:gd name="T18" fmla="*/ 2147483647 w 2894"/>
                <a:gd name="T19" fmla="*/ 2147483647 h 2693"/>
                <a:gd name="T20" fmla="*/ 2147483647 w 2894"/>
                <a:gd name="T21" fmla="*/ 2147483647 h 26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94" h="2693">
                  <a:moveTo>
                    <a:pt x="4" y="1331"/>
                  </a:moveTo>
                  <a:cubicBezTo>
                    <a:pt x="4" y="1049"/>
                    <a:pt x="119" y="673"/>
                    <a:pt x="349" y="509"/>
                  </a:cubicBezTo>
                  <a:cubicBezTo>
                    <a:pt x="579" y="345"/>
                    <a:pt x="1010" y="400"/>
                    <a:pt x="1384" y="344"/>
                  </a:cubicBezTo>
                  <a:cubicBezTo>
                    <a:pt x="1758" y="288"/>
                    <a:pt x="2346" y="0"/>
                    <a:pt x="2596" y="170"/>
                  </a:cubicBezTo>
                  <a:cubicBezTo>
                    <a:pt x="2846" y="340"/>
                    <a:pt x="2874" y="1035"/>
                    <a:pt x="2884" y="1364"/>
                  </a:cubicBezTo>
                  <a:cubicBezTo>
                    <a:pt x="2894" y="1693"/>
                    <a:pt x="2789" y="1954"/>
                    <a:pt x="2659" y="2144"/>
                  </a:cubicBezTo>
                  <a:cubicBezTo>
                    <a:pt x="2529" y="2334"/>
                    <a:pt x="2274" y="2432"/>
                    <a:pt x="2104" y="2504"/>
                  </a:cubicBezTo>
                  <a:cubicBezTo>
                    <a:pt x="1934" y="2576"/>
                    <a:pt x="1816" y="2558"/>
                    <a:pt x="1639" y="2579"/>
                  </a:cubicBezTo>
                  <a:cubicBezTo>
                    <a:pt x="1462" y="2600"/>
                    <a:pt x="1259" y="2693"/>
                    <a:pt x="1044" y="2630"/>
                  </a:cubicBezTo>
                  <a:cubicBezTo>
                    <a:pt x="829" y="2567"/>
                    <a:pt x="520" y="2418"/>
                    <a:pt x="346" y="2201"/>
                  </a:cubicBezTo>
                  <a:cubicBezTo>
                    <a:pt x="173" y="1985"/>
                    <a:pt x="0" y="1682"/>
                    <a:pt x="4" y="1331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8318" name="Freeform 119"/>
            <p:cNvSpPr>
              <a:spLocks/>
            </p:cNvSpPr>
            <p:nvPr/>
          </p:nvSpPr>
          <p:spPr bwMode="auto">
            <a:xfrm>
              <a:off x="3954463" y="3432175"/>
              <a:ext cx="2109787" cy="1250950"/>
            </a:xfrm>
            <a:custGeom>
              <a:avLst/>
              <a:gdLst>
                <a:gd name="T0" fmla="*/ 2147483647 w 3324"/>
                <a:gd name="T1" fmla="*/ 2147483647 h 1971"/>
                <a:gd name="T2" fmla="*/ 2147483647 w 3324"/>
                <a:gd name="T3" fmla="*/ 2147483647 h 1971"/>
                <a:gd name="T4" fmla="*/ 2147483647 w 3324"/>
                <a:gd name="T5" fmla="*/ 2147483647 h 1971"/>
                <a:gd name="T6" fmla="*/ 2147483647 w 3324"/>
                <a:gd name="T7" fmla="*/ 2147483647 h 1971"/>
                <a:gd name="T8" fmla="*/ 2147483647 w 3324"/>
                <a:gd name="T9" fmla="*/ 2147483647 h 1971"/>
                <a:gd name="T10" fmla="*/ 2147483647 w 3324"/>
                <a:gd name="T11" fmla="*/ 2147483647 h 1971"/>
                <a:gd name="T12" fmla="*/ 2147483647 w 3324"/>
                <a:gd name="T13" fmla="*/ 2147483647 h 1971"/>
                <a:gd name="T14" fmla="*/ 2147483647 w 3324"/>
                <a:gd name="T15" fmla="*/ 2147483647 h 1971"/>
                <a:gd name="T16" fmla="*/ 2147483647 w 3324"/>
                <a:gd name="T17" fmla="*/ 2147483647 h 1971"/>
                <a:gd name="T18" fmla="*/ 2147483647 w 3324"/>
                <a:gd name="T19" fmla="*/ 2147483647 h 1971"/>
                <a:gd name="T20" fmla="*/ 2147483647 w 3324"/>
                <a:gd name="T21" fmla="*/ 2147483647 h 1971"/>
                <a:gd name="T22" fmla="*/ 2147483647 w 3324"/>
                <a:gd name="T23" fmla="*/ 2147483647 h 1971"/>
                <a:gd name="T24" fmla="*/ 2147483647 w 3324"/>
                <a:gd name="T25" fmla="*/ 2147483647 h 19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324" h="1971">
                  <a:moveTo>
                    <a:pt x="596" y="15"/>
                  </a:moveTo>
                  <a:cubicBezTo>
                    <a:pt x="335" y="29"/>
                    <a:pt x="248" y="155"/>
                    <a:pt x="149" y="330"/>
                  </a:cubicBezTo>
                  <a:cubicBezTo>
                    <a:pt x="50" y="505"/>
                    <a:pt x="0" y="853"/>
                    <a:pt x="3" y="1066"/>
                  </a:cubicBezTo>
                  <a:cubicBezTo>
                    <a:pt x="6" y="1279"/>
                    <a:pt x="67" y="1478"/>
                    <a:pt x="168" y="1606"/>
                  </a:cubicBezTo>
                  <a:cubicBezTo>
                    <a:pt x="269" y="1734"/>
                    <a:pt x="457" y="1811"/>
                    <a:pt x="609" y="1831"/>
                  </a:cubicBezTo>
                  <a:cubicBezTo>
                    <a:pt x="761" y="1851"/>
                    <a:pt x="927" y="1719"/>
                    <a:pt x="1083" y="1726"/>
                  </a:cubicBezTo>
                  <a:cubicBezTo>
                    <a:pt x="1239" y="1733"/>
                    <a:pt x="1333" y="1844"/>
                    <a:pt x="1548" y="1876"/>
                  </a:cubicBezTo>
                  <a:cubicBezTo>
                    <a:pt x="1763" y="1908"/>
                    <a:pt x="2091" y="1971"/>
                    <a:pt x="2373" y="1921"/>
                  </a:cubicBezTo>
                  <a:cubicBezTo>
                    <a:pt x="2655" y="1871"/>
                    <a:pt x="3162" y="1740"/>
                    <a:pt x="3243" y="1576"/>
                  </a:cubicBezTo>
                  <a:cubicBezTo>
                    <a:pt x="3324" y="1412"/>
                    <a:pt x="2947" y="1124"/>
                    <a:pt x="2859" y="935"/>
                  </a:cubicBezTo>
                  <a:cubicBezTo>
                    <a:pt x="2771" y="746"/>
                    <a:pt x="2905" y="559"/>
                    <a:pt x="2714" y="444"/>
                  </a:cubicBezTo>
                  <a:cubicBezTo>
                    <a:pt x="2523" y="328"/>
                    <a:pt x="2063" y="315"/>
                    <a:pt x="1714" y="242"/>
                  </a:cubicBezTo>
                  <a:cubicBezTo>
                    <a:pt x="1366" y="168"/>
                    <a:pt x="857" y="0"/>
                    <a:pt x="596" y="15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8319" name="Text Box 120"/>
            <p:cNvSpPr txBox="1">
              <a:spLocks noChangeArrowheads="1"/>
            </p:cNvSpPr>
            <p:nvPr/>
          </p:nvSpPr>
          <p:spPr bwMode="auto">
            <a:xfrm>
              <a:off x="4129088" y="3729038"/>
              <a:ext cx="1447800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600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wide area network</a:t>
              </a:r>
            </a:p>
          </p:txBody>
        </p:sp>
        <p:sp>
          <p:nvSpPr>
            <p:cNvPr id="98320" name="Freeform 121"/>
            <p:cNvSpPr>
              <a:spLocks/>
            </p:cNvSpPr>
            <p:nvPr/>
          </p:nvSpPr>
          <p:spPr bwMode="auto">
            <a:xfrm>
              <a:off x="3259138" y="4995863"/>
              <a:ext cx="2944812" cy="911225"/>
            </a:xfrm>
            <a:custGeom>
              <a:avLst/>
              <a:gdLst>
                <a:gd name="T0" fmla="*/ 2147483647 w 4636"/>
                <a:gd name="T1" fmla="*/ 2147483647 h 1435"/>
                <a:gd name="T2" fmla="*/ 2147483647 w 4636"/>
                <a:gd name="T3" fmla="*/ 2147483647 h 1435"/>
                <a:gd name="T4" fmla="*/ 2147483647 w 4636"/>
                <a:gd name="T5" fmla="*/ 2147483647 h 1435"/>
                <a:gd name="T6" fmla="*/ 2147483647 w 4636"/>
                <a:gd name="T7" fmla="*/ 2147483647 h 1435"/>
                <a:gd name="T8" fmla="*/ 2147483647 w 4636"/>
                <a:gd name="T9" fmla="*/ 2147483647 h 1435"/>
                <a:gd name="T10" fmla="*/ 2147483647 w 4636"/>
                <a:gd name="T11" fmla="*/ 2147483647 h 1435"/>
                <a:gd name="T12" fmla="*/ 2147483647 w 4636"/>
                <a:gd name="T13" fmla="*/ 2147483647 h 1435"/>
                <a:gd name="T14" fmla="*/ 2147483647 w 4636"/>
                <a:gd name="T15" fmla="*/ 2147483647 h 1435"/>
                <a:gd name="T16" fmla="*/ 2147483647 w 4636"/>
                <a:gd name="T17" fmla="*/ 2147483647 h 1435"/>
                <a:gd name="T18" fmla="*/ 2147483647 w 4636"/>
                <a:gd name="T19" fmla="*/ 2147483647 h 14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36" h="1435">
                  <a:moveTo>
                    <a:pt x="339" y="15"/>
                  </a:moveTo>
                  <a:cubicBezTo>
                    <a:pt x="0" y="110"/>
                    <a:pt x="112" y="438"/>
                    <a:pt x="189" y="645"/>
                  </a:cubicBezTo>
                  <a:cubicBezTo>
                    <a:pt x="266" y="852"/>
                    <a:pt x="509" y="1130"/>
                    <a:pt x="804" y="1260"/>
                  </a:cubicBezTo>
                  <a:cubicBezTo>
                    <a:pt x="1099" y="1390"/>
                    <a:pt x="1507" y="1415"/>
                    <a:pt x="1959" y="1425"/>
                  </a:cubicBezTo>
                  <a:cubicBezTo>
                    <a:pt x="2411" y="1435"/>
                    <a:pt x="3192" y="1395"/>
                    <a:pt x="3519" y="1320"/>
                  </a:cubicBezTo>
                  <a:cubicBezTo>
                    <a:pt x="3846" y="1245"/>
                    <a:pt x="3753" y="1067"/>
                    <a:pt x="3924" y="975"/>
                  </a:cubicBezTo>
                  <a:cubicBezTo>
                    <a:pt x="4095" y="883"/>
                    <a:pt x="4489" y="885"/>
                    <a:pt x="4543" y="769"/>
                  </a:cubicBezTo>
                  <a:cubicBezTo>
                    <a:pt x="4597" y="653"/>
                    <a:pt x="4636" y="393"/>
                    <a:pt x="4249" y="278"/>
                  </a:cubicBezTo>
                  <a:cubicBezTo>
                    <a:pt x="3863" y="162"/>
                    <a:pt x="2874" y="120"/>
                    <a:pt x="2222" y="76"/>
                  </a:cubicBezTo>
                  <a:cubicBezTo>
                    <a:pt x="1570" y="32"/>
                    <a:pt x="868" y="0"/>
                    <a:pt x="339" y="15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98321" name="Group 136"/>
            <p:cNvGrpSpPr>
              <a:grpSpLocks/>
            </p:cNvGrpSpPr>
            <p:nvPr/>
          </p:nvGrpSpPr>
          <p:grpSpPr bwMode="auto">
            <a:xfrm>
              <a:off x="1597027" y="2735489"/>
              <a:ext cx="1091746" cy="791482"/>
              <a:chOff x="4089854" y="1363889"/>
              <a:chExt cx="1091746" cy="791482"/>
            </a:xfrm>
          </p:grpSpPr>
          <p:sp>
            <p:nvSpPr>
              <p:cNvPr id="98327" name="Oval 26"/>
              <p:cNvSpPr>
                <a:spLocks noChangeArrowheads="1"/>
              </p:cNvSpPr>
              <p:nvPr/>
            </p:nvSpPr>
            <p:spPr bwMode="auto">
              <a:xfrm>
                <a:off x="4089854" y="1363889"/>
                <a:ext cx="1091746" cy="791482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98328" name="Group 356"/>
              <p:cNvGrpSpPr>
                <a:grpSpLocks/>
              </p:cNvGrpSpPr>
              <p:nvPr/>
            </p:nvGrpSpPr>
            <p:grpSpPr bwMode="auto">
              <a:xfrm>
                <a:off x="4245429" y="1426027"/>
                <a:ext cx="629104" cy="547461"/>
                <a:chOff x="313" y="1497"/>
                <a:chExt cx="1152" cy="1014"/>
              </a:xfrm>
            </p:grpSpPr>
            <p:pic>
              <p:nvPicPr>
                <p:cNvPr id="98329" name="Picture 354" descr="laptop_stylized_small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" y="1727"/>
                  <a:ext cx="1152" cy="7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8330" name="Picture 355" descr="antenna_stylized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4" y="1497"/>
                  <a:ext cx="1113" cy="6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pic>
          <p:nvPicPr>
            <p:cNvPr id="44051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5402" y="3570288"/>
              <a:ext cx="684213" cy="2460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98323" name="Line 111"/>
            <p:cNvSpPr>
              <a:spLocks noChangeShapeType="1"/>
            </p:cNvSpPr>
            <p:nvPr/>
          </p:nvSpPr>
          <p:spPr bwMode="auto">
            <a:xfrm>
              <a:off x="2218192" y="3269796"/>
              <a:ext cx="503237" cy="31160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8324" name="Line 111"/>
            <p:cNvSpPr>
              <a:spLocks noChangeShapeType="1"/>
            </p:cNvSpPr>
            <p:nvPr/>
          </p:nvSpPr>
          <p:spPr bwMode="auto">
            <a:xfrm flipV="1">
              <a:off x="3242104" y="3690257"/>
              <a:ext cx="948895" cy="159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8325" name="Line 111"/>
            <p:cNvSpPr>
              <a:spLocks noChangeShapeType="1"/>
            </p:cNvSpPr>
            <p:nvPr/>
          </p:nvSpPr>
          <p:spPr bwMode="auto">
            <a:xfrm>
              <a:off x="5594073" y="3861937"/>
              <a:ext cx="1383670" cy="249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44055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5739" y="4897438"/>
              <a:ext cx="906462" cy="7889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sp>
        <p:nvSpPr>
          <p:cNvPr id="44037" name="Rectangle 2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Mobility: vocabulary</a:t>
            </a:r>
          </a:p>
        </p:txBody>
      </p:sp>
      <p:sp>
        <p:nvSpPr>
          <p:cNvPr id="44038" name="Text Box 22"/>
          <p:cNvSpPr txBox="1">
            <a:spLocks noChangeArrowheads="1"/>
          </p:cNvSpPr>
          <p:nvPr/>
        </p:nvSpPr>
        <p:spPr bwMode="auto">
          <a:xfrm>
            <a:off x="593725" y="1350963"/>
            <a:ext cx="33496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home network:</a:t>
            </a:r>
            <a:r>
              <a:rPr lang="en-US" sz="20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2000" dirty="0" smtClean="0">
                <a:latin typeface="Arial" charset="0"/>
                <a:cs typeface="Arial" charset="0"/>
              </a:rPr>
              <a:t>permanent </a:t>
            </a:r>
            <a:r>
              <a:rPr lang="ja-JP" altLang="en-US" sz="2000" smtClean="0">
                <a:latin typeface="Arial" charset="0"/>
                <a:cs typeface="Arial" charset="0"/>
              </a:rPr>
              <a:t>“</a:t>
            </a:r>
            <a:r>
              <a:rPr lang="en-US" sz="2000" dirty="0" smtClean="0">
                <a:latin typeface="Arial" charset="0"/>
                <a:cs typeface="Arial" charset="0"/>
              </a:rPr>
              <a:t>home</a:t>
            </a:r>
            <a:r>
              <a:rPr lang="ja-JP" altLang="en-US" sz="2000" smtClean="0">
                <a:latin typeface="Arial" charset="0"/>
                <a:cs typeface="Arial" charset="0"/>
              </a:rPr>
              <a:t>”</a:t>
            </a:r>
            <a:r>
              <a:rPr lang="en-US" sz="2000" dirty="0" smtClean="0">
                <a:latin typeface="Arial" charset="0"/>
                <a:cs typeface="Arial" charset="0"/>
              </a:rPr>
              <a:t> of mobile</a:t>
            </a:r>
          </a:p>
          <a:p>
            <a:pPr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(e.g., 128.119.40/24)</a:t>
            </a:r>
          </a:p>
        </p:txBody>
      </p:sp>
      <p:sp>
        <p:nvSpPr>
          <p:cNvPr id="44039" name="Text Box 23"/>
          <p:cNvSpPr txBox="1">
            <a:spLocks noChangeArrowheads="1"/>
          </p:cNvSpPr>
          <p:nvPr/>
        </p:nvSpPr>
        <p:spPr bwMode="auto">
          <a:xfrm>
            <a:off x="320675" y="4257675"/>
            <a:ext cx="2905125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permanent address:</a:t>
            </a:r>
            <a:r>
              <a:rPr lang="en-US" sz="20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2000" dirty="0" smtClean="0">
                <a:latin typeface="Arial" charset="0"/>
                <a:cs typeface="Arial" charset="0"/>
              </a:rPr>
              <a:t>address in home network, </a:t>
            </a:r>
            <a:r>
              <a:rPr lang="en-US" sz="2000" i="1" dirty="0" smtClean="0">
                <a:latin typeface="Arial" charset="0"/>
                <a:cs typeface="Arial" charset="0"/>
              </a:rPr>
              <a:t>can always</a:t>
            </a:r>
            <a:r>
              <a:rPr lang="en-US" sz="2000" dirty="0" smtClean="0">
                <a:latin typeface="Arial" charset="0"/>
                <a:cs typeface="Arial" charset="0"/>
              </a:rPr>
              <a:t> be used to reach mobile</a:t>
            </a:r>
          </a:p>
          <a:p>
            <a:pPr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e.g., 128.119.40.186</a:t>
            </a:r>
          </a:p>
        </p:txBody>
      </p:sp>
      <p:sp>
        <p:nvSpPr>
          <p:cNvPr id="44040" name="Text Box 24"/>
          <p:cNvSpPr txBox="1">
            <a:spLocks noChangeArrowheads="1"/>
          </p:cNvSpPr>
          <p:nvPr/>
        </p:nvSpPr>
        <p:spPr bwMode="auto">
          <a:xfrm>
            <a:off x="4232275" y="1423988"/>
            <a:ext cx="39147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home agent: </a:t>
            </a:r>
            <a:r>
              <a:rPr lang="en-US" sz="2000" i="1" dirty="0" smtClean="0">
                <a:latin typeface="Arial" charset="0"/>
                <a:cs typeface="Arial" charset="0"/>
              </a:rPr>
              <a:t>entity that will perform mobility functions on behalf of mobile, when mobile is remote</a:t>
            </a:r>
            <a:endParaRPr lang="en-US" sz="2000" dirty="0" smtClean="0">
              <a:latin typeface="Arial" charset="0"/>
              <a:cs typeface="Arial" charset="0"/>
            </a:endParaRPr>
          </a:p>
        </p:txBody>
      </p:sp>
      <p:sp>
        <p:nvSpPr>
          <p:cNvPr id="44041" name="Line 124"/>
          <p:cNvSpPr>
            <a:spLocks noChangeShapeType="1"/>
          </p:cNvSpPr>
          <p:nvPr/>
        </p:nvSpPr>
        <p:spPr bwMode="auto">
          <a:xfrm>
            <a:off x="1169988" y="2298700"/>
            <a:ext cx="511175" cy="712788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4042" name="Line 124"/>
          <p:cNvSpPr>
            <a:spLocks noChangeShapeType="1"/>
          </p:cNvSpPr>
          <p:nvPr/>
        </p:nvSpPr>
        <p:spPr bwMode="auto">
          <a:xfrm flipV="1">
            <a:off x="1055688" y="3359150"/>
            <a:ext cx="766762" cy="973138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4043" name="Line 124"/>
          <p:cNvSpPr>
            <a:spLocks noChangeShapeType="1"/>
          </p:cNvSpPr>
          <p:nvPr/>
        </p:nvSpPr>
        <p:spPr bwMode="auto">
          <a:xfrm flipV="1">
            <a:off x="2994025" y="2003425"/>
            <a:ext cx="1262063" cy="1566863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98315" name="Picture 21" descr="underline_base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3" y="1039813"/>
            <a:ext cx="5027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48</a:t>
            </a:fld>
            <a:endParaRPr lang="en-US" sz="1200" dirty="0">
              <a:latin typeface="Tahoma" charset="0"/>
            </a:endParaRPr>
          </a:p>
        </p:txBody>
      </p:sp>
      <p:sp>
        <p:nvSpPr>
          <p:cNvPr id="2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071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21"/>
          <p:cNvSpPr>
            <a:spLocks noGrp="1" noChangeArrowheads="1"/>
          </p:cNvSpPr>
          <p:nvPr>
            <p:ph type="title"/>
          </p:nvPr>
        </p:nvSpPr>
        <p:spPr>
          <a:xfrm>
            <a:off x="315913" y="9048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Mobility: more vocabulary</a:t>
            </a:r>
          </a:p>
        </p:txBody>
      </p:sp>
      <p:sp>
        <p:nvSpPr>
          <p:cNvPr id="100356" name="Freeform 2"/>
          <p:cNvSpPr>
            <a:spLocks/>
          </p:cNvSpPr>
          <p:nvPr/>
        </p:nvSpPr>
        <p:spPr bwMode="auto">
          <a:xfrm>
            <a:off x="1612900" y="2616200"/>
            <a:ext cx="1866900" cy="1589088"/>
          </a:xfrm>
          <a:custGeom>
            <a:avLst/>
            <a:gdLst>
              <a:gd name="T0" fmla="*/ 2147483647 w 1340"/>
              <a:gd name="T1" fmla="*/ 2147483647 h 1191"/>
              <a:gd name="T2" fmla="*/ 2147483647 w 1340"/>
              <a:gd name="T3" fmla="*/ 2147483647 h 1191"/>
              <a:gd name="T4" fmla="*/ 2147483647 w 1340"/>
              <a:gd name="T5" fmla="*/ 2147483647 h 1191"/>
              <a:gd name="T6" fmla="*/ 2147483647 w 1340"/>
              <a:gd name="T7" fmla="*/ 2147483647 h 1191"/>
              <a:gd name="T8" fmla="*/ 2147483647 w 1340"/>
              <a:gd name="T9" fmla="*/ 2147483647 h 1191"/>
              <a:gd name="T10" fmla="*/ 2147483647 w 1340"/>
              <a:gd name="T11" fmla="*/ 2147483647 h 1191"/>
              <a:gd name="T12" fmla="*/ 2147483647 w 1340"/>
              <a:gd name="T13" fmla="*/ 2147483647 h 1191"/>
              <a:gd name="T14" fmla="*/ 2147483647 w 1340"/>
              <a:gd name="T15" fmla="*/ 2147483647 h 1191"/>
              <a:gd name="T16" fmla="*/ 2147483647 w 1340"/>
              <a:gd name="T17" fmla="*/ 2147483647 h 1191"/>
              <a:gd name="T18" fmla="*/ 2147483647 w 1340"/>
              <a:gd name="T19" fmla="*/ 2147483647 h 1191"/>
              <a:gd name="T20" fmla="*/ 2147483647 w 1340"/>
              <a:gd name="T21" fmla="*/ 2147483647 h 1191"/>
              <a:gd name="T22" fmla="*/ 2147483647 w 1340"/>
              <a:gd name="T23" fmla="*/ 2147483647 h 119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340" h="1191">
                <a:moveTo>
                  <a:pt x="550" y="42"/>
                </a:moveTo>
                <a:cubicBezTo>
                  <a:pt x="437" y="4"/>
                  <a:pt x="164" y="0"/>
                  <a:pt x="82" y="60"/>
                </a:cubicBezTo>
                <a:cubicBezTo>
                  <a:pt x="0" y="120"/>
                  <a:pt x="67" y="292"/>
                  <a:pt x="58" y="402"/>
                </a:cubicBezTo>
                <a:cubicBezTo>
                  <a:pt x="49" y="512"/>
                  <a:pt x="19" y="642"/>
                  <a:pt x="28" y="720"/>
                </a:cubicBezTo>
                <a:cubicBezTo>
                  <a:pt x="37" y="798"/>
                  <a:pt x="27" y="844"/>
                  <a:pt x="112" y="870"/>
                </a:cubicBezTo>
                <a:cubicBezTo>
                  <a:pt x="197" y="896"/>
                  <a:pt x="450" y="833"/>
                  <a:pt x="538" y="876"/>
                </a:cubicBezTo>
                <a:cubicBezTo>
                  <a:pt x="626" y="919"/>
                  <a:pt x="524" y="1091"/>
                  <a:pt x="640" y="1128"/>
                </a:cubicBezTo>
                <a:cubicBezTo>
                  <a:pt x="756" y="1165"/>
                  <a:pt x="1128" y="1191"/>
                  <a:pt x="1234" y="1098"/>
                </a:cubicBezTo>
                <a:cubicBezTo>
                  <a:pt x="1340" y="1005"/>
                  <a:pt x="1281" y="696"/>
                  <a:pt x="1276" y="570"/>
                </a:cubicBezTo>
                <a:cubicBezTo>
                  <a:pt x="1271" y="444"/>
                  <a:pt x="1290" y="389"/>
                  <a:pt x="1204" y="342"/>
                </a:cubicBezTo>
                <a:cubicBezTo>
                  <a:pt x="1118" y="295"/>
                  <a:pt x="868" y="338"/>
                  <a:pt x="760" y="288"/>
                </a:cubicBezTo>
                <a:cubicBezTo>
                  <a:pt x="652" y="238"/>
                  <a:pt x="663" y="80"/>
                  <a:pt x="550" y="42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0357" name="Freeform 96"/>
          <p:cNvSpPr>
            <a:spLocks/>
          </p:cNvSpPr>
          <p:nvPr/>
        </p:nvSpPr>
        <p:spPr bwMode="auto">
          <a:xfrm>
            <a:off x="6413500" y="2486025"/>
            <a:ext cx="1838325" cy="1711325"/>
          </a:xfrm>
          <a:custGeom>
            <a:avLst/>
            <a:gdLst>
              <a:gd name="T0" fmla="*/ 2147483647 w 2894"/>
              <a:gd name="T1" fmla="*/ 2147483647 h 2693"/>
              <a:gd name="T2" fmla="*/ 2147483647 w 2894"/>
              <a:gd name="T3" fmla="*/ 2147483647 h 2693"/>
              <a:gd name="T4" fmla="*/ 2147483647 w 2894"/>
              <a:gd name="T5" fmla="*/ 2147483647 h 2693"/>
              <a:gd name="T6" fmla="*/ 2147483647 w 2894"/>
              <a:gd name="T7" fmla="*/ 2147483647 h 2693"/>
              <a:gd name="T8" fmla="*/ 2147483647 w 2894"/>
              <a:gd name="T9" fmla="*/ 2147483647 h 2693"/>
              <a:gd name="T10" fmla="*/ 2147483647 w 2894"/>
              <a:gd name="T11" fmla="*/ 2147483647 h 2693"/>
              <a:gd name="T12" fmla="*/ 2147483647 w 2894"/>
              <a:gd name="T13" fmla="*/ 2147483647 h 2693"/>
              <a:gd name="T14" fmla="*/ 2147483647 w 2894"/>
              <a:gd name="T15" fmla="*/ 2147483647 h 2693"/>
              <a:gd name="T16" fmla="*/ 2147483647 w 2894"/>
              <a:gd name="T17" fmla="*/ 2147483647 h 2693"/>
              <a:gd name="T18" fmla="*/ 2147483647 w 2894"/>
              <a:gd name="T19" fmla="*/ 2147483647 h 2693"/>
              <a:gd name="T20" fmla="*/ 2147483647 w 2894"/>
              <a:gd name="T21" fmla="*/ 2147483647 h 26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894" h="2693">
                <a:moveTo>
                  <a:pt x="4" y="1331"/>
                </a:moveTo>
                <a:cubicBezTo>
                  <a:pt x="4" y="1049"/>
                  <a:pt x="119" y="673"/>
                  <a:pt x="349" y="509"/>
                </a:cubicBezTo>
                <a:cubicBezTo>
                  <a:pt x="579" y="345"/>
                  <a:pt x="1010" y="400"/>
                  <a:pt x="1384" y="344"/>
                </a:cubicBezTo>
                <a:cubicBezTo>
                  <a:pt x="1758" y="288"/>
                  <a:pt x="2346" y="0"/>
                  <a:pt x="2596" y="170"/>
                </a:cubicBezTo>
                <a:cubicBezTo>
                  <a:pt x="2846" y="340"/>
                  <a:pt x="2874" y="1035"/>
                  <a:pt x="2884" y="1364"/>
                </a:cubicBezTo>
                <a:cubicBezTo>
                  <a:pt x="2894" y="1693"/>
                  <a:pt x="2789" y="1954"/>
                  <a:pt x="2659" y="2144"/>
                </a:cubicBezTo>
                <a:cubicBezTo>
                  <a:pt x="2529" y="2334"/>
                  <a:pt x="2274" y="2432"/>
                  <a:pt x="2104" y="2504"/>
                </a:cubicBezTo>
                <a:cubicBezTo>
                  <a:pt x="1934" y="2576"/>
                  <a:pt x="1816" y="2558"/>
                  <a:pt x="1639" y="2579"/>
                </a:cubicBezTo>
                <a:cubicBezTo>
                  <a:pt x="1462" y="2600"/>
                  <a:pt x="1259" y="2693"/>
                  <a:pt x="1044" y="2630"/>
                </a:cubicBezTo>
                <a:cubicBezTo>
                  <a:pt x="829" y="2567"/>
                  <a:pt x="520" y="2418"/>
                  <a:pt x="346" y="2201"/>
                </a:cubicBezTo>
                <a:cubicBezTo>
                  <a:pt x="173" y="1985"/>
                  <a:pt x="0" y="1682"/>
                  <a:pt x="4" y="1331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0358" name="Freeform 119"/>
          <p:cNvSpPr>
            <a:spLocks/>
          </p:cNvSpPr>
          <p:nvPr/>
        </p:nvSpPr>
        <p:spPr bwMode="auto">
          <a:xfrm>
            <a:off x="3954463" y="3432175"/>
            <a:ext cx="2109787" cy="1250950"/>
          </a:xfrm>
          <a:custGeom>
            <a:avLst/>
            <a:gdLst>
              <a:gd name="T0" fmla="*/ 2147483647 w 3324"/>
              <a:gd name="T1" fmla="*/ 2147483647 h 1971"/>
              <a:gd name="T2" fmla="*/ 2147483647 w 3324"/>
              <a:gd name="T3" fmla="*/ 2147483647 h 1971"/>
              <a:gd name="T4" fmla="*/ 2147483647 w 3324"/>
              <a:gd name="T5" fmla="*/ 2147483647 h 1971"/>
              <a:gd name="T6" fmla="*/ 2147483647 w 3324"/>
              <a:gd name="T7" fmla="*/ 2147483647 h 1971"/>
              <a:gd name="T8" fmla="*/ 2147483647 w 3324"/>
              <a:gd name="T9" fmla="*/ 2147483647 h 1971"/>
              <a:gd name="T10" fmla="*/ 2147483647 w 3324"/>
              <a:gd name="T11" fmla="*/ 2147483647 h 1971"/>
              <a:gd name="T12" fmla="*/ 2147483647 w 3324"/>
              <a:gd name="T13" fmla="*/ 2147483647 h 1971"/>
              <a:gd name="T14" fmla="*/ 2147483647 w 3324"/>
              <a:gd name="T15" fmla="*/ 2147483647 h 1971"/>
              <a:gd name="T16" fmla="*/ 2147483647 w 3324"/>
              <a:gd name="T17" fmla="*/ 2147483647 h 1971"/>
              <a:gd name="T18" fmla="*/ 2147483647 w 3324"/>
              <a:gd name="T19" fmla="*/ 2147483647 h 1971"/>
              <a:gd name="T20" fmla="*/ 2147483647 w 3324"/>
              <a:gd name="T21" fmla="*/ 2147483647 h 1971"/>
              <a:gd name="T22" fmla="*/ 2147483647 w 3324"/>
              <a:gd name="T23" fmla="*/ 2147483647 h 1971"/>
              <a:gd name="T24" fmla="*/ 2147483647 w 3324"/>
              <a:gd name="T25" fmla="*/ 2147483647 h 197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324" h="1971">
                <a:moveTo>
                  <a:pt x="596" y="15"/>
                </a:moveTo>
                <a:cubicBezTo>
                  <a:pt x="335" y="29"/>
                  <a:pt x="248" y="155"/>
                  <a:pt x="149" y="330"/>
                </a:cubicBezTo>
                <a:cubicBezTo>
                  <a:pt x="50" y="505"/>
                  <a:pt x="0" y="853"/>
                  <a:pt x="3" y="1066"/>
                </a:cubicBezTo>
                <a:cubicBezTo>
                  <a:pt x="6" y="1279"/>
                  <a:pt x="67" y="1478"/>
                  <a:pt x="168" y="1606"/>
                </a:cubicBezTo>
                <a:cubicBezTo>
                  <a:pt x="269" y="1734"/>
                  <a:pt x="457" y="1811"/>
                  <a:pt x="609" y="1831"/>
                </a:cubicBezTo>
                <a:cubicBezTo>
                  <a:pt x="761" y="1851"/>
                  <a:pt x="927" y="1719"/>
                  <a:pt x="1083" y="1726"/>
                </a:cubicBezTo>
                <a:cubicBezTo>
                  <a:pt x="1239" y="1733"/>
                  <a:pt x="1333" y="1844"/>
                  <a:pt x="1548" y="1876"/>
                </a:cubicBezTo>
                <a:cubicBezTo>
                  <a:pt x="1763" y="1908"/>
                  <a:pt x="2091" y="1971"/>
                  <a:pt x="2373" y="1921"/>
                </a:cubicBezTo>
                <a:cubicBezTo>
                  <a:pt x="2655" y="1871"/>
                  <a:pt x="3162" y="1740"/>
                  <a:pt x="3243" y="1576"/>
                </a:cubicBezTo>
                <a:cubicBezTo>
                  <a:pt x="3324" y="1412"/>
                  <a:pt x="2947" y="1124"/>
                  <a:pt x="2859" y="935"/>
                </a:cubicBezTo>
                <a:cubicBezTo>
                  <a:pt x="2771" y="746"/>
                  <a:pt x="2905" y="559"/>
                  <a:pt x="2714" y="444"/>
                </a:cubicBezTo>
                <a:cubicBezTo>
                  <a:pt x="2523" y="328"/>
                  <a:pt x="2063" y="315"/>
                  <a:pt x="1714" y="242"/>
                </a:cubicBezTo>
                <a:cubicBezTo>
                  <a:pt x="1366" y="168"/>
                  <a:pt x="857" y="0"/>
                  <a:pt x="596" y="15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0359" name="Text Box 120"/>
          <p:cNvSpPr txBox="1">
            <a:spLocks noChangeArrowheads="1"/>
          </p:cNvSpPr>
          <p:nvPr/>
        </p:nvSpPr>
        <p:spPr bwMode="auto">
          <a:xfrm>
            <a:off x="4129088" y="3729038"/>
            <a:ext cx="1447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>
                <a:solidFill>
                  <a:schemeClr val="bg1"/>
                </a:solidFill>
                <a:latin typeface="Arial" charset="0"/>
                <a:cs typeface="Arial" charset="0"/>
              </a:rPr>
              <a:t>wide area network</a:t>
            </a:r>
          </a:p>
        </p:txBody>
      </p:sp>
      <p:sp>
        <p:nvSpPr>
          <p:cNvPr id="100360" name="Freeform 121"/>
          <p:cNvSpPr>
            <a:spLocks/>
          </p:cNvSpPr>
          <p:nvPr/>
        </p:nvSpPr>
        <p:spPr bwMode="auto">
          <a:xfrm>
            <a:off x="3259138" y="4995863"/>
            <a:ext cx="2944812" cy="911225"/>
          </a:xfrm>
          <a:custGeom>
            <a:avLst/>
            <a:gdLst>
              <a:gd name="T0" fmla="*/ 2147483647 w 4636"/>
              <a:gd name="T1" fmla="*/ 2147483647 h 1435"/>
              <a:gd name="T2" fmla="*/ 2147483647 w 4636"/>
              <a:gd name="T3" fmla="*/ 2147483647 h 1435"/>
              <a:gd name="T4" fmla="*/ 2147483647 w 4636"/>
              <a:gd name="T5" fmla="*/ 2147483647 h 1435"/>
              <a:gd name="T6" fmla="*/ 2147483647 w 4636"/>
              <a:gd name="T7" fmla="*/ 2147483647 h 1435"/>
              <a:gd name="T8" fmla="*/ 2147483647 w 4636"/>
              <a:gd name="T9" fmla="*/ 2147483647 h 1435"/>
              <a:gd name="T10" fmla="*/ 2147483647 w 4636"/>
              <a:gd name="T11" fmla="*/ 2147483647 h 1435"/>
              <a:gd name="T12" fmla="*/ 2147483647 w 4636"/>
              <a:gd name="T13" fmla="*/ 2147483647 h 1435"/>
              <a:gd name="T14" fmla="*/ 2147483647 w 4636"/>
              <a:gd name="T15" fmla="*/ 2147483647 h 1435"/>
              <a:gd name="T16" fmla="*/ 2147483647 w 4636"/>
              <a:gd name="T17" fmla="*/ 2147483647 h 1435"/>
              <a:gd name="T18" fmla="*/ 2147483647 w 4636"/>
              <a:gd name="T19" fmla="*/ 2147483647 h 143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36" h="1435">
                <a:moveTo>
                  <a:pt x="339" y="15"/>
                </a:moveTo>
                <a:cubicBezTo>
                  <a:pt x="0" y="110"/>
                  <a:pt x="112" y="438"/>
                  <a:pt x="189" y="645"/>
                </a:cubicBezTo>
                <a:cubicBezTo>
                  <a:pt x="266" y="852"/>
                  <a:pt x="509" y="1130"/>
                  <a:pt x="804" y="1260"/>
                </a:cubicBezTo>
                <a:cubicBezTo>
                  <a:pt x="1099" y="1390"/>
                  <a:pt x="1507" y="1415"/>
                  <a:pt x="1959" y="1425"/>
                </a:cubicBezTo>
                <a:cubicBezTo>
                  <a:pt x="2411" y="1435"/>
                  <a:pt x="3192" y="1395"/>
                  <a:pt x="3519" y="1320"/>
                </a:cubicBezTo>
                <a:cubicBezTo>
                  <a:pt x="3846" y="1245"/>
                  <a:pt x="3753" y="1067"/>
                  <a:pt x="3924" y="975"/>
                </a:cubicBezTo>
                <a:cubicBezTo>
                  <a:pt x="4095" y="883"/>
                  <a:pt x="4489" y="885"/>
                  <a:pt x="4543" y="769"/>
                </a:cubicBezTo>
                <a:cubicBezTo>
                  <a:pt x="4597" y="653"/>
                  <a:pt x="4636" y="393"/>
                  <a:pt x="4249" y="278"/>
                </a:cubicBezTo>
                <a:cubicBezTo>
                  <a:pt x="3863" y="162"/>
                  <a:pt x="2874" y="120"/>
                  <a:pt x="2222" y="76"/>
                </a:cubicBezTo>
                <a:cubicBezTo>
                  <a:pt x="1570" y="32"/>
                  <a:pt x="868" y="0"/>
                  <a:pt x="339" y="15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4506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00" y="3570288"/>
            <a:ext cx="684213" cy="24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0362" name="Line 111"/>
          <p:cNvSpPr>
            <a:spLocks noChangeShapeType="1"/>
          </p:cNvSpPr>
          <p:nvPr/>
        </p:nvSpPr>
        <p:spPr bwMode="auto">
          <a:xfrm flipV="1">
            <a:off x="3241675" y="3690938"/>
            <a:ext cx="94932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0363" name="Line 111"/>
          <p:cNvSpPr>
            <a:spLocks noChangeShapeType="1"/>
          </p:cNvSpPr>
          <p:nvPr/>
        </p:nvSpPr>
        <p:spPr bwMode="auto">
          <a:xfrm>
            <a:off x="5594350" y="3862388"/>
            <a:ext cx="1382713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450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913" y="3711575"/>
            <a:ext cx="68421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0365" name="Line 111"/>
          <p:cNvSpPr>
            <a:spLocks noChangeShapeType="1"/>
          </p:cNvSpPr>
          <p:nvPr/>
        </p:nvSpPr>
        <p:spPr bwMode="auto">
          <a:xfrm flipH="1">
            <a:off x="7281863" y="3378200"/>
            <a:ext cx="346075" cy="3222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00366" name="Group 167"/>
          <p:cNvGrpSpPr>
            <a:grpSpLocks/>
          </p:cNvGrpSpPr>
          <p:nvPr/>
        </p:nvGrpSpPr>
        <p:grpSpPr bwMode="auto">
          <a:xfrm>
            <a:off x="7050088" y="2811463"/>
            <a:ext cx="1092200" cy="792162"/>
            <a:chOff x="4089854" y="1363889"/>
            <a:chExt cx="1091746" cy="791482"/>
          </a:xfrm>
        </p:grpSpPr>
        <p:sp>
          <p:nvSpPr>
            <p:cNvPr id="100379" name="Oval 26"/>
            <p:cNvSpPr>
              <a:spLocks noChangeArrowheads="1"/>
            </p:cNvSpPr>
            <p:nvPr/>
          </p:nvSpPr>
          <p:spPr bwMode="auto">
            <a:xfrm>
              <a:off x="4089854" y="1363889"/>
              <a:ext cx="1091746" cy="791482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00380" name="Group 356"/>
            <p:cNvGrpSpPr>
              <a:grpSpLocks/>
            </p:cNvGrpSpPr>
            <p:nvPr/>
          </p:nvGrpSpPr>
          <p:grpSpPr bwMode="auto">
            <a:xfrm>
              <a:off x="4245429" y="1426027"/>
              <a:ext cx="629104" cy="547461"/>
              <a:chOff x="313" y="1497"/>
              <a:chExt cx="1152" cy="1014"/>
            </a:xfrm>
          </p:grpSpPr>
          <p:pic>
            <p:nvPicPr>
              <p:cNvPr id="100381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0382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4507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897438"/>
            <a:ext cx="906462" cy="78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45073" name="Text Box 22"/>
          <p:cNvSpPr txBox="1">
            <a:spLocks noChangeArrowheads="1"/>
          </p:cNvSpPr>
          <p:nvPr/>
        </p:nvSpPr>
        <p:spPr bwMode="auto">
          <a:xfrm>
            <a:off x="2914650" y="2295525"/>
            <a:ext cx="33353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care-of-address:</a:t>
            </a:r>
            <a:r>
              <a:rPr lang="en-US" sz="20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2000" dirty="0" smtClean="0">
                <a:latin typeface="Arial" charset="0"/>
                <a:cs typeface="Arial" charset="0"/>
              </a:rPr>
              <a:t>address  in visited network.</a:t>
            </a:r>
          </a:p>
          <a:p>
            <a:pPr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(e.g., 79,129.13.2) </a:t>
            </a:r>
          </a:p>
        </p:txBody>
      </p:sp>
      <p:sp>
        <p:nvSpPr>
          <p:cNvPr id="45074" name="Text Box 124"/>
          <p:cNvSpPr txBox="1">
            <a:spLocks noChangeArrowheads="1"/>
          </p:cNvSpPr>
          <p:nvPr/>
        </p:nvSpPr>
        <p:spPr bwMode="auto">
          <a:xfrm>
            <a:off x="5794375" y="1220788"/>
            <a:ext cx="33496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visited network:</a:t>
            </a:r>
            <a:r>
              <a:rPr lang="en-US" sz="20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2000" dirty="0" smtClean="0">
                <a:latin typeface="Arial" charset="0"/>
                <a:cs typeface="Arial" charset="0"/>
              </a:rPr>
              <a:t>network in which mobile currently resides </a:t>
            </a:r>
            <a:r>
              <a:rPr lang="en-US" sz="1600" dirty="0" smtClean="0">
                <a:latin typeface="Arial" charset="0"/>
                <a:cs typeface="Arial" charset="0"/>
              </a:rPr>
              <a:t>(e.g., 79.129.13/24)</a:t>
            </a:r>
          </a:p>
        </p:txBody>
      </p:sp>
      <p:sp>
        <p:nvSpPr>
          <p:cNvPr id="45075" name="Text Box 125"/>
          <p:cNvSpPr txBox="1">
            <a:spLocks noChangeArrowheads="1"/>
          </p:cNvSpPr>
          <p:nvPr/>
        </p:nvSpPr>
        <p:spPr bwMode="auto">
          <a:xfrm>
            <a:off x="1870075" y="1330325"/>
            <a:ext cx="36718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permanent address:</a:t>
            </a:r>
            <a:r>
              <a:rPr lang="en-US" sz="20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2000" dirty="0" smtClean="0">
                <a:latin typeface="Arial" charset="0"/>
                <a:cs typeface="Arial" charset="0"/>
              </a:rPr>
              <a:t>remains constant (</a:t>
            </a:r>
            <a:r>
              <a:rPr lang="en-US" sz="1600" dirty="0" smtClean="0">
                <a:latin typeface="Arial" charset="0"/>
                <a:cs typeface="Arial" charset="0"/>
              </a:rPr>
              <a:t>e.g., 128.119.40.186)</a:t>
            </a:r>
          </a:p>
        </p:txBody>
      </p:sp>
      <p:sp>
        <p:nvSpPr>
          <p:cNvPr id="45076" name="Text Box 126"/>
          <p:cNvSpPr txBox="1">
            <a:spLocks noChangeArrowheads="1"/>
          </p:cNvSpPr>
          <p:nvPr/>
        </p:nvSpPr>
        <p:spPr bwMode="auto">
          <a:xfrm>
            <a:off x="6581775" y="4370388"/>
            <a:ext cx="2747963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foreign agent</a:t>
            </a:r>
            <a:r>
              <a:rPr lang="en-US" sz="2000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: </a:t>
            </a:r>
            <a:r>
              <a:rPr lang="en-US" sz="2000" i="1" dirty="0" smtClean="0">
                <a:latin typeface="Arial" charset="0"/>
                <a:cs typeface="Arial" charset="0"/>
              </a:rPr>
              <a:t>entity in visited network that performs mobility functions on behalf of mobile. </a:t>
            </a:r>
            <a:endParaRPr lang="en-US" sz="2000" dirty="0" smtClean="0">
              <a:latin typeface="Arial" charset="0"/>
              <a:cs typeface="Arial" charset="0"/>
            </a:endParaRPr>
          </a:p>
        </p:txBody>
      </p:sp>
      <p:sp>
        <p:nvSpPr>
          <p:cNvPr id="45077" name="Text Box 128"/>
          <p:cNvSpPr txBox="1">
            <a:spLocks noChangeArrowheads="1"/>
          </p:cNvSpPr>
          <p:nvPr/>
        </p:nvSpPr>
        <p:spPr bwMode="auto">
          <a:xfrm>
            <a:off x="682625" y="5235575"/>
            <a:ext cx="27479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correspondent: </a:t>
            </a:r>
            <a:r>
              <a:rPr lang="en-US" sz="2000" i="1" dirty="0" smtClean="0">
                <a:latin typeface="Arial" charset="0"/>
                <a:cs typeface="Arial" charset="0"/>
              </a:rPr>
              <a:t>wants to communicate with mobile</a:t>
            </a:r>
            <a:endParaRPr lang="en-US" sz="2000" dirty="0" smtClean="0">
              <a:latin typeface="Arial" charset="0"/>
              <a:cs typeface="Arial" charset="0"/>
            </a:endParaRPr>
          </a:p>
        </p:txBody>
      </p:sp>
      <p:sp>
        <p:nvSpPr>
          <p:cNvPr id="45078" name="Line 129"/>
          <p:cNvSpPr>
            <a:spLocks noChangeShapeType="1"/>
          </p:cNvSpPr>
          <p:nvPr/>
        </p:nvSpPr>
        <p:spPr bwMode="auto">
          <a:xfrm flipV="1">
            <a:off x="3144838" y="5403850"/>
            <a:ext cx="1169987" cy="31115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5079" name="Line 129"/>
          <p:cNvSpPr>
            <a:spLocks noChangeShapeType="1"/>
          </p:cNvSpPr>
          <p:nvPr/>
        </p:nvSpPr>
        <p:spPr bwMode="auto">
          <a:xfrm>
            <a:off x="5072063" y="2776538"/>
            <a:ext cx="2047875" cy="45720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5080" name="Line 129"/>
          <p:cNvSpPr>
            <a:spLocks noChangeShapeType="1"/>
          </p:cNvSpPr>
          <p:nvPr/>
        </p:nvSpPr>
        <p:spPr bwMode="auto">
          <a:xfrm>
            <a:off x="5126038" y="1781175"/>
            <a:ext cx="2036762" cy="1343025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5081" name="Line 129"/>
          <p:cNvSpPr>
            <a:spLocks noChangeShapeType="1"/>
          </p:cNvSpPr>
          <p:nvPr/>
        </p:nvSpPr>
        <p:spPr bwMode="auto">
          <a:xfrm flipH="1">
            <a:off x="7947025" y="2252663"/>
            <a:ext cx="0" cy="544512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5082" name="Line 129"/>
          <p:cNvSpPr>
            <a:spLocks noChangeShapeType="1"/>
          </p:cNvSpPr>
          <p:nvPr/>
        </p:nvSpPr>
        <p:spPr bwMode="auto">
          <a:xfrm>
            <a:off x="7326313" y="4027488"/>
            <a:ext cx="217487" cy="376237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100378" name="Picture 19" descr="underline_base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879475"/>
            <a:ext cx="5942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49</a:t>
            </a:fld>
            <a:endParaRPr lang="en-US" sz="1200" dirty="0">
              <a:latin typeface="Tahoma" charset="0"/>
            </a:endParaRPr>
          </a:p>
        </p:txBody>
      </p:sp>
      <p:sp>
        <p:nvSpPr>
          <p:cNvPr id="3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829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val 5"/>
          <p:cNvSpPr>
            <a:spLocks noChangeArrowheads="1"/>
          </p:cNvSpPr>
          <p:nvPr/>
        </p:nvSpPr>
        <p:spPr bwMode="auto">
          <a:xfrm>
            <a:off x="4816475" y="4378325"/>
            <a:ext cx="2152650" cy="2093913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124" name="Oval 11"/>
          <p:cNvSpPr>
            <a:spLocks noChangeArrowheads="1"/>
          </p:cNvSpPr>
          <p:nvPr/>
        </p:nvSpPr>
        <p:spPr bwMode="auto">
          <a:xfrm>
            <a:off x="650875" y="1290638"/>
            <a:ext cx="2252663" cy="2286000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125" name="Line 22"/>
          <p:cNvSpPr>
            <a:spLocks noChangeShapeType="1"/>
          </p:cNvSpPr>
          <p:nvPr/>
        </p:nvSpPr>
        <p:spPr bwMode="auto">
          <a:xfrm>
            <a:off x="1798638" y="2447925"/>
            <a:ext cx="1277937" cy="655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126" name="Oval 23"/>
          <p:cNvSpPr>
            <a:spLocks noChangeArrowheads="1"/>
          </p:cNvSpPr>
          <p:nvPr/>
        </p:nvSpPr>
        <p:spPr bwMode="auto">
          <a:xfrm>
            <a:off x="1524000" y="4033838"/>
            <a:ext cx="1038225" cy="1004887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127" name="Line 34"/>
          <p:cNvSpPr>
            <a:spLocks noChangeShapeType="1"/>
          </p:cNvSpPr>
          <p:nvPr/>
        </p:nvSpPr>
        <p:spPr bwMode="auto">
          <a:xfrm flipV="1">
            <a:off x="2197100" y="3636963"/>
            <a:ext cx="1257300" cy="809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128" name="Oval 38"/>
          <p:cNvSpPr>
            <a:spLocks noChangeArrowheads="1"/>
          </p:cNvSpPr>
          <p:nvPr/>
        </p:nvSpPr>
        <p:spPr bwMode="auto">
          <a:xfrm>
            <a:off x="3108325" y="4440238"/>
            <a:ext cx="2278063" cy="2052637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129" name="Line 59"/>
          <p:cNvSpPr>
            <a:spLocks noChangeShapeType="1"/>
          </p:cNvSpPr>
          <p:nvPr/>
        </p:nvSpPr>
        <p:spPr bwMode="auto">
          <a:xfrm>
            <a:off x="5360988" y="542448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130" name="Line 60"/>
          <p:cNvSpPr>
            <a:spLocks noChangeShapeType="1"/>
          </p:cNvSpPr>
          <p:nvPr/>
        </p:nvSpPr>
        <p:spPr bwMode="auto">
          <a:xfrm flipH="1">
            <a:off x="4873625" y="53276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131" name="Line 61"/>
          <p:cNvSpPr>
            <a:spLocks noChangeShapeType="1"/>
          </p:cNvSpPr>
          <p:nvPr/>
        </p:nvSpPr>
        <p:spPr bwMode="auto">
          <a:xfrm flipH="1">
            <a:off x="4887913" y="54038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132" name="Line 62"/>
          <p:cNvSpPr>
            <a:spLocks noChangeShapeType="1"/>
          </p:cNvSpPr>
          <p:nvPr/>
        </p:nvSpPr>
        <p:spPr bwMode="auto">
          <a:xfrm flipH="1">
            <a:off x="4830763" y="5470525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133" name="Line 63"/>
          <p:cNvSpPr>
            <a:spLocks noChangeShapeType="1"/>
          </p:cNvSpPr>
          <p:nvPr/>
        </p:nvSpPr>
        <p:spPr bwMode="auto">
          <a:xfrm flipH="1" flipV="1">
            <a:off x="4867275" y="4105275"/>
            <a:ext cx="949325" cy="1293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134" name="Line 64"/>
          <p:cNvSpPr>
            <a:spLocks noChangeShapeType="1"/>
          </p:cNvSpPr>
          <p:nvPr/>
        </p:nvSpPr>
        <p:spPr bwMode="auto">
          <a:xfrm flipV="1">
            <a:off x="4308475" y="4144963"/>
            <a:ext cx="50800" cy="111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23565" name="Group 356"/>
          <p:cNvGrpSpPr>
            <a:grpSpLocks/>
          </p:cNvGrpSpPr>
          <p:nvPr/>
        </p:nvGrpSpPr>
        <p:grpSpPr bwMode="auto">
          <a:xfrm>
            <a:off x="6442075" y="4867275"/>
            <a:ext cx="331788" cy="368300"/>
            <a:chOff x="313" y="1497"/>
            <a:chExt cx="1152" cy="1014"/>
          </a:xfrm>
        </p:grpSpPr>
        <p:pic>
          <p:nvPicPr>
            <p:cNvPr id="23686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87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66" name="Group 361"/>
          <p:cNvGrpSpPr>
            <a:grpSpLocks/>
          </p:cNvGrpSpPr>
          <p:nvPr/>
        </p:nvGrpSpPr>
        <p:grpSpPr bwMode="auto">
          <a:xfrm>
            <a:off x="2071688" y="4195763"/>
            <a:ext cx="396875" cy="388937"/>
            <a:chOff x="2967" y="478"/>
            <a:chExt cx="788" cy="625"/>
          </a:xfrm>
        </p:grpSpPr>
        <p:pic>
          <p:nvPicPr>
            <p:cNvPr id="23684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85" name="Picture 360" descr="antenna_radiation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67" name="Group 89"/>
          <p:cNvGrpSpPr>
            <a:grpSpLocks/>
          </p:cNvGrpSpPr>
          <p:nvPr/>
        </p:nvGrpSpPr>
        <p:grpSpPr bwMode="auto">
          <a:xfrm>
            <a:off x="5668963" y="4957763"/>
            <a:ext cx="458787" cy="620712"/>
            <a:chOff x="5955030" y="3031808"/>
            <a:chExt cx="914400" cy="1398587"/>
          </a:xfrm>
        </p:grpSpPr>
        <p:grpSp>
          <p:nvGrpSpPr>
            <p:cNvPr id="23667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23669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70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71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72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73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74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75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76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77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78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79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80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81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82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83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3668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68" name="Group 403"/>
          <p:cNvGrpSpPr>
            <a:grpSpLocks/>
          </p:cNvGrpSpPr>
          <p:nvPr/>
        </p:nvGrpSpPr>
        <p:grpSpPr bwMode="auto">
          <a:xfrm>
            <a:off x="3403600" y="5354638"/>
            <a:ext cx="527050" cy="392112"/>
            <a:chOff x="2751" y="1851"/>
            <a:chExt cx="462" cy="478"/>
          </a:xfrm>
        </p:grpSpPr>
        <p:pic>
          <p:nvPicPr>
            <p:cNvPr id="23665" name="Picture 364" descr="iphone_stylized_small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66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69" name="Group 91"/>
          <p:cNvGrpSpPr>
            <a:grpSpLocks/>
          </p:cNvGrpSpPr>
          <p:nvPr/>
        </p:nvGrpSpPr>
        <p:grpSpPr bwMode="auto">
          <a:xfrm>
            <a:off x="4094163" y="4987925"/>
            <a:ext cx="458787" cy="620713"/>
            <a:chOff x="5955030" y="3031808"/>
            <a:chExt cx="914400" cy="1398587"/>
          </a:xfrm>
        </p:grpSpPr>
        <p:grpSp>
          <p:nvGrpSpPr>
            <p:cNvPr id="23648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23650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51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52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53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54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55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56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57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58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59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60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61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62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63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64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3649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70" name="Group 356"/>
          <p:cNvGrpSpPr>
            <a:grpSpLocks/>
          </p:cNvGrpSpPr>
          <p:nvPr/>
        </p:nvGrpSpPr>
        <p:grpSpPr bwMode="auto">
          <a:xfrm>
            <a:off x="5781675" y="5791200"/>
            <a:ext cx="361950" cy="338138"/>
            <a:chOff x="313" y="1497"/>
            <a:chExt cx="1152" cy="1014"/>
          </a:xfrm>
        </p:grpSpPr>
        <p:pic>
          <p:nvPicPr>
            <p:cNvPr id="23646" name="Picture 354" descr="laptop_stylized_small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47" name="Picture 355" descr="antenna_stylized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71" name="Group 356"/>
          <p:cNvGrpSpPr>
            <a:grpSpLocks/>
          </p:cNvGrpSpPr>
          <p:nvPr/>
        </p:nvGrpSpPr>
        <p:grpSpPr bwMode="auto">
          <a:xfrm>
            <a:off x="4551363" y="5811838"/>
            <a:ext cx="376237" cy="347662"/>
            <a:chOff x="313" y="1497"/>
            <a:chExt cx="1152" cy="1014"/>
          </a:xfrm>
        </p:grpSpPr>
        <p:pic>
          <p:nvPicPr>
            <p:cNvPr id="23644" name="Picture 354" descr="laptop_stylized_small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45" name="Picture 355" descr="antenna_stylized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72" name="Group 356"/>
          <p:cNvGrpSpPr>
            <a:grpSpLocks/>
          </p:cNvGrpSpPr>
          <p:nvPr/>
        </p:nvGrpSpPr>
        <p:grpSpPr bwMode="auto">
          <a:xfrm>
            <a:off x="3830638" y="5832475"/>
            <a:ext cx="382587" cy="436563"/>
            <a:chOff x="313" y="1497"/>
            <a:chExt cx="1152" cy="1014"/>
          </a:xfrm>
        </p:grpSpPr>
        <p:pic>
          <p:nvPicPr>
            <p:cNvPr id="23642" name="Picture 354" descr="laptop_stylized_small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43" name="Picture 355" descr="antenna_stylized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73" name="Group 403"/>
          <p:cNvGrpSpPr>
            <a:grpSpLocks/>
          </p:cNvGrpSpPr>
          <p:nvPr/>
        </p:nvGrpSpPr>
        <p:grpSpPr bwMode="auto">
          <a:xfrm>
            <a:off x="3729038" y="4673600"/>
            <a:ext cx="485775" cy="403225"/>
            <a:chOff x="2751" y="1851"/>
            <a:chExt cx="462" cy="478"/>
          </a:xfrm>
        </p:grpSpPr>
        <p:pic>
          <p:nvPicPr>
            <p:cNvPr id="23640" name="Picture 364" descr="iphone_stylized_small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41" name="Picture 402" descr="antenna_radiation_stylized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74" name="Group 403"/>
          <p:cNvGrpSpPr>
            <a:grpSpLocks/>
          </p:cNvGrpSpPr>
          <p:nvPr/>
        </p:nvGrpSpPr>
        <p:grpSpPr bwMode="auto">
          <a:xfrm>
            <a:off x="6289675" y="5334000"/>
            <a:ext cx="525463" cy="392113"/>
            <a:chOff x="2751" y="1851"/>
            <a:chExt cx="462" cy="478"/>
          </a:xfrm>
        </p:grpSpPr>
        <p:pic>
          <p:nvPicPr>
            <p:cNvPr id="23638" name="Picture 364" descr="iphone_stylized_small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39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75" name="Group 356"/>
          <p:cNvGrpSpPr>
            <a:grpSpLocks/>
          </p:cNvGrpSpPr>
          <p:nvPr/>
        </p:nvGrpSpPr>
        <p:grpSpPr bwMode="auto">
          <a:xfrm>
            <a:off x="4987925" y="5191125"/>
            <a:ext cx="376238" cy="349250"/>
            <a:chOff x="313" y="1497"/>
            <a:chExt cx="1152" cy="1014"/>
          </a:xfrm>
        </p:grpSpPr>
        <p:pic>
          <p:nvPicPr>
            <p:cNvPr id="23636" name="Picture 354" descr="laptop_stylized_small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37" name="Picture 355" descr="antenna_stylized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76" name="Group 356"/>
          <p:cNvGrpSpPr>
            <a:grpSpLocks/>
          </p:cNvGrpSpPr>
          <p:nvPr/>
        </p:nvGrpSpPr>
        <p:grpSpPr bwMode="auto">
          <a:xfrm>
            <a:off x="1909763" y="4643438"/>
            <a:ext cx="282575" cy="344487"/>
            <a:chOff x="313" y="1497"/>
            <a:chExt cx="1152" cy="1014"/>
          </a:xfrm>
        </p:grpSpPr>
        <p:pic>
          <p:nvPicPr>
            <p:cNvPr id="23634" name="Picture 354" descr="laptop_stylized_small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35" name="Picture 355" descr="antenna_stylized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77" name="Group 403"/>
          <p:cNvGrpSpPr>
            <a:grpSpLocks/>
          </p:cNvGrpSpPr>
          <p:nvPr/>
        </p:nvGrpSpPr>
        <p:grpSpPr bwMode="auto">
          <a:xfrm>
            <a:off x="1616075" y="4308475"/>
            <a:ext cx="444500" cy="381000"/>
            <a:chOff x="2751" y="1851"/>
            <a:chExt cx="462" cy="478"/>
          </a:xfrm>
        </p:grpSpPr>
        <p:pic>
          <p:nvPicPr>
            <p:cNvPr id="23632" name="Picture 364" descr="iphone_stylized_small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33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78" name="Group 100"/>
          <p:cNvGrpSpPr>
            <a:grpSpLocks/>
          </p:cNvGrpSpPr>
          <p:nvPr/>
        </p:nvGrpSpPr>
        <p:grpSpPr bwMode="auto">
          <a:xfrm>
            <a:off x="1574800" y="1971675"/>
            <a:ext cx="458788" cy="619125"/>
            <a:chOff x="5955030" y="3031808"/>
            <a:chExt cx="914400" cy="1398587"/>
          </a:xfrm>
        </p:grpSpPr>
        <p:grpSp>
          <p:nvGrpSpPr>
            <p:cNvPr id="23615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23617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18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19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20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21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22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23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24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25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26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27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28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29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30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31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3616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79" name="Group 356"/>
          <p:cNvGrpSpPr>
            <a:grpSpLocks/>
          </p:cNvGrpSpPr>
          <p:nvPr/>
        </p:nvGrpSpPr>
        <p:grpSpPr bwMode="auto">
          <a:xfrm>
            <a:off x="2112963" y="2103438"/>
            <a:ext cx="465137" cy="481012"/>
            <a:chOff x="313" y="1497"/>
            <a:chExt cx="1152" cy="1014"/>
          </a:xfrm>
        </p:grpSpPr>
        <p:pic>
          <p:nvPicPr>
            <p:cNvPr id="23613" name="Picture 354" descr="laptop_stylized_small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14" name="Picture 355" descr="antenna_stylized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80" name="Group 356"/>
          <p:cNvGrpSpPr>
            <a:grpSpLocks/>
          </p:cNvGrpSpPr>
          <p:nvPr/>
        </p:nvGrpSpPr>
        <p:grpSpPr bwMode="auto">
          <a:xfrm>
            <a:off x="2005013" y="2901950"/>
            <a:ext cx="333375" cy="368300"/>
            <a:chOff x="313" y="1497"/>
            <a:chExt cx="1152" cy="1014"/>
          </a:xfrm>
        </p:grpSpPr>
        <p:pic>
          <p:nvPicPr>
            <p:cNvPr id="23611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12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81" name="Group 356"/>
          <p:cNvGrpSpPr>
            <a:grpSpLocks/>
          </p:cNvGrpSpPr>
          <p:nvPr/>
        </p:nvGrpSpPr>
        <p:grpSpPr bwMode="auto">
          <a:xfrm>
            <a:off x="1482725" y="2987675"/>
            <a:ext cx="282575" cy="344488"/>
            <a:chOff x="313" y="1497"/>
            <a:chExt cx="1152" cy="1014"/>
          </a:xfrm>
        </p:grpSpPr>
        <p:pic>
          <p:nvPicPr>
            <p:cNvPr id="23609" name="Picture 354" descr="laptop_stylized_small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10" name="Picture 355" descr="antenna_stylized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82" name="Group 403"/>
          <p:cNvGrpSpPr>
            <a:grpSpLocks/>
          </p:cNvGrpSpPr>
          <p:nvPr/>
        </p:nvGrpSpPr>
        <p:grpSpPr bwMode="auto">
          <a:xfrm>
            <a:off x="1189038" y="2651125"/>
            <a:ext cx="444500" cy="382588"/>
            <a:chOff x="2751" y="1851"/>
            <a:chExt cx="462" cy="478"/>
          </a:xfrm>
        </p:grpSpPr>
        <p:pic>
          <p:nvPicPr>
            <p:cNvPr id="23607" name="Picture 364" descr="iphone_stylized_small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08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83" name="Group 356"/>
          <p:cNvGrpSpPr>
            <a:grpSpLocks/>
          </p:cNvGrpSpPr>
          <p:nvPr/>
        </p:nvGrpSpPr>
        <p:grpSpPr bwMode="auto">
          <a:xfrm>
            <a:off x="1565275" y="1401763"/>
            <a:ext cx="446088" cy="385762"/>
            <a:chOff x="313" y="1497"/>
            <a:chExt cx="1152" cy="1014"/>
          </a:xfrm>
        </p:grpSpPr>
        <p:pic>
          <p:nvPicPr>
            <p:cNvPr id="23605" name="Picture 354" descr="laptop_stylized_small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06" name="Picture 355" descr="antenna_stylized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84" name="Group 403"/>
          <p:cNvGrpSpPr>
            <a:grpSpLocks/>
          </p:cNvGrpSpPr>
          <p:nvPr/>
        </p:nvGrpSpPr>
        <p:grpSpPr bwMode="auto">
          <a:xfrm>
            <a:off x="762000" y="2530475"/>
            <a:ext cx="446088" cy="381000"/>
            <a:chOff x="2751" y="1851"/>
            <a:chExt cx="462" cy="478"/>
          </a:xfrm>
        </p:grpSpPr>
        <p:pic>
          <p:nvPicPr>
            <p:cNvPr id="23603" name="Picture 364" descr="iphone_stylized_small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04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57" name="Rectangle 84"/>
          <p:cNvSpPr>
            <a:spLocks noChangeArrowheads="1"/>
          </p:cNvSpPr>
          <p:nvPr/>
        </p:nvSpPr>
        <p:spPr bwMode="auto">
          <a:xfrm>
            <a:off x="5500688" y="1785938"/>
            <a:ext cx="3376612" cy="2068512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158" name="Rectangle 85"/>
          <p:cNvSpPr>
            <a:spLocks noChangeArrowheads="1"/>
          </p:cNvSpPr>
          <p:nvPr/>
        </p:nvSpPr>
        <p:spPr bwMode="auto">
          <a:xfrm>
            <a:off x="5584825" y="1631950"/>
            <a:ext cx="1912938" cy="2809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159" name="Rectangle 83"/>
          <p:cNvSpPr>
            <a:spLocks noChangeArrowheads="1"/>
          </p:cNvSpPr>
          <p:nvPr/>
        </p:nvSpPr>
        <p:spPr bwMode="auto">
          <a:xfrm>
            <a:off x="5573713" y="1560513"/>
            <a:ext cx="3308350" cy="2579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38125" indent="-23812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400" dirty="0">
                <a:latin typeface="Gill Sans MT" charset="0"/>
                <a:cs typeface="+mn-cs"/>
              </a:rPr>
              <a:t>wireless hosts</a:t>
            </a:r>
          </a:p>
          <a:p>
            <a:pPr marL="238125" indent="-23812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dirty="0">
                <a:latin typeface="Gill Sans MT" charset="0"/>
                <a:cs typeface="+mn-cs"/>
              </a:rPr>
              <a:t>laptop, smartphone</a:t>
            </a:r>
          </a:p>
          <a:p>
            <a:pPr marL="238125" indent="-23812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dirty="0">
                <a:latin typeface="Gill Sans MT" charset="0"/>
                <a:cs typeface="+mn-cs"/>
              </a:rPr>
              <a:t>run applications</a:t>
            </a:r>
          </a:p>
          <a:p>
            <a:pPr marL="238125" indent="-23812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dirty="0">
                <a:latin typeface="Gill Sans MT" charset="0"/>
                <a:cs typeface="+mn-cs"/>
              </a:rPr>
              <a:t>may be stationary (non-mobile) or mobile</a:t>
            </a:r>
          </a:p>
          <a:p>
            <a:pPr marL="635000" lvl="1" indent="-1778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Font typeface="Arial"/>
              <a:buChar char="•"/>
              <a:defRPr/>
            </a:pPr>
            <a:r>
              <a:rPr lang="en-US" dirty="0">
                <a:latin typeface="Gill Sans MT" charset="0"/>
                <a:cs typeface="+mn-cs"/>
              </a:rPr>
              <a:t>wireless does </a:t>
            </a:r>
            <a:r>
              <a:rPr lang="en-US" i="1" dirty="0">
                <a:latin typeface="Gill Sans MT" charset="0"/>
                <a:cs typeface="+mn-cs"/>
              </a:rPr>
              <a:t>not</a:t>
            </a:r>
            <a:r>
              <a:rPr lang="en-US" dirty="0">
                <a:latin typeface="Gill Sans MT" charset="0"/>
                <a:cs typeface="+mn-cs"/>
              </a:rPr>
              <a:t> always mean mobility</a:t>
            </a:r>
          </a:p>
        </p:txBody>
      </p:sp>
      <p:sp>
        <p:nvSpPr>
          <p:cNvPr id="5160" name="Line 86"/>
          <p:cNvSpPr>
            <a:spLocks noChangeShapeType="1"/>
          </p:cNvSpPr>
          <p:nvPr/>
        </p:nvSpPr>
        <p:spPr bwMode="auto">
          <a:xfrm flipH="1">
            <a:off x="6189663" y="3911600"/>
            <a:ext cx="957262" cy="18843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161" name="Line 87"/>
          <p:cNvSpPr>
            <a:spLocks noChangeShapeType="1"/>
          </p:cNvSpPr>
          <p:nvPr/>
        </p:nvSpPr>
        <p:spPr bwMode="auto">
          <a:xfrm flipH="1">
            <a:off x="5257800" y="3895725"/>
            <a:ext cx="1885950" cy="13636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23592" name="Group 356"/>
          <p:cNvGrpSpPr>
            <a:grpSpLocks/>
          </p:cNvGrpSpPr>
          <p:nvPr/>
        </p:nvGrpSpPr>
        <p:grpSpPr bwMode="auto">
          <a:xfrm>
            <a:off x="7985125" y="1209675"/>
            <a:ext cx="762000" cy="771525"/>
            <a:chOff x="313" y="1497"/>
            <a:chExt cx="1152" cy="1014"/>
          </a:xfrm>
        </p:grpSpPr>
        <p:pic>
          <p:nvPicPr>
            <p:cNvPr id="23601" name="Picture 354" descr="laptop_stylized_small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02" name="Picture 355" descr="antenna_stylized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93" name="Group 403"/>
          <p:cNvGrpSpPr>
            <a:grpSpLocks/>
          </p:cNvGrpSpPr>
          <p:nvPr/>
        </p:nvGrpSpPr>
        <p:grpSpPr bwMode="auto">
          <a:xfrm>
            <a:off x="7416800" y="1371600"/>
            <a:ext cx="598488" cy="514350"/>
            <a:chOff x="2751" y="1851"/>
            <a:chExt cx="462" cy="478"/>
          </a:xfrm>
        </p:grpSpPr>
        <p:pic>
          <p:nvPicPr>
            <p:cNvPr id="23599" name="Picture 364" descr="iphone_stylized_small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00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64" name="Rectangle 4"/>
          <p:cNvSpPr>
            <a:spLocks noGrp="1" noChangeArrowheads="1"/>
          </p:cNvSpPr>
          <p:nvPr>
            <p:ph type="title"/>
          </p:nvPr>
        </p:nvSpPr>
        <p:spPr>
          <a:xfrm>
            <a:off x="461963" y="193675"/>
            <a:ext cx="7772400" cy="954088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Elements of a wireless network</a:t>
            </a:r>
          </a:p>
        </p:txBody>
      </p:sp>
      <p:pic>
        <p:nvPicPr>
          <p:cNvPr id="23595" name="Picture 16" descr="underline_base"/>
          <p:cNvPicPr>
            <a:picLocks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881063"/>
            <a:ext cx="7313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96" name="Group 6"/>
          <p:cNvGrpSpPr>
            <a:grpSpLocks/>
          </p:cNvGrpSpPr>
          <p:nvPr/>
        </p:nvGrpSpPr>
        <p:grpSpPr bwMode="auto">
          <a:xfrm>
            <a:off x="3038475" y="2557463"/>
            <a:ext cx="2362200" cy="1762125"/>
            <a:chOff x="3839" y="1737"/>
            <a:chExt cx="1488" cy="1110"/>
          </a:xfrm>
        </p:grpSpPr>
        <p:sp>
          <p:nvSpPr>
            <p:cNvPr id="23597" name="Freeform 7"/>
            <p:cNvSpPr>
              <a:spLocks/>
            </p:cNvSpPr>
            <p:nvPr/>
          </p:nvSpPr>
          <p:spPr bwMode="auto">
            <a:xfrm>
              <a:off x="3839" y="1737"/>
              <a:ext cx="1488" cy="1110"/>
            </a:xfrm>
            <a:custGeom>
              <a:avLst/>
              <a:gdLst>
                <a:gd name="T0" fmla="*/ 3 w 2135"/>
                <a:gd name="T1" fmla="*/ 58 h 1662"/>
                <a:gd name="T2" fmla="*/ 12 w 2135"/>
                <a:gd name="T3" fmla="*/ 7 h 1662"/>
                <a:gd name="T4" fmla="*/ 75 w 2135"/>
                <a:gd name="T5" fmla="*/ 17 h 1662"/>
                <a:gd name="T6" fmla="*/ 139 w 2135"/>
                <a:gd name="T7" fmla="*/ 9 h 1662"/>
                <a:gd name="T8" fmla="*/ 229 w 2135"/>
                <a:gd name="T9" fmla="*/ 36 h 1662"/>
                <a:gd name="T10" fmla="*/ 231 w 2135"/>
                <a:gd name="T11" fmla="*/ 102 h 1662"/>
                <a:gd name="T12" fmla="*/ 181 w 2135"/>
                <a:gd name="T13" fmla="*/ 142 h 1662"/>
                <a:gd name="T14" fmla="*/ 93 w 2135"/>
                <a:gd name="T15" fmla="*/ 134 h 1662"/>
                <a:gd name="T16" fmla="*/ 57 w 2135"/>
                <a:gd name="T17" fmla="*/ 112 h 1662"/>
                <a:gd name="T18" fmla="*/ 21 w 2135"/>
                <a:gd name="T19" fmla="*/ 95 h 1662"/>
                <a:gd name="T20" fmla="*/ 3 w 2135"/>
                <a:gd name="T21" fmla="*/ 58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5256" name="Text Box 8"/>
            <p:cNvSpPr txBox="1">
              <a:spLocks noChangeArrowheads="1"/>
            </p:cNvSpPr>
            <p:nvPr/>
          </p:nvSpPr>
          <p:spPr bwMode="auto">
            <a:xfrm>
              <a:off x="4146" y="2030"/>
              <a:ext cx="96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network </a:t>
              </a:r>
            </a:p>
            <a:p>
              <a:pPr algn="ctr" eaLnBrk="1" hangingPunct="1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infrastructure</a:t>
              </a:r>
            </a:p>
          </p:txBody>
        </p:sp>
      </p:grpSp>
      <p:sp>
        <p:nvSpPr>
          <p:cNvPr id="1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5</a:t>
            </a:fld>
            <a:endParaRPr lang="en-US" sz="1200" dirty="0">
              <a:latin typeface="Tahoma" charset="0"/>
            </a:endParaRPr>
          </a:p>
        </p:txBody>
      </p:sp>
      <p:sp>
        <p:nvSpPr>
          <p:cNvPr id="13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756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2"/>
          <p:cNvSpPr>
            <a:spLocks noGrp="1" noChangeArrowheads="1"/>
          </p:cNvSpPr>
          <p:nvPr>
            <p:ph type="title"/>
          </p:nvPr>
        </p:nvSpPr>
        <p:spPr>
          <a:xfrm>
            <a:off x="327025" y="19526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How do </a:t>
            </a:r>
            <a:r>
              <a:rPr lang="en-US" sz="4000" i="1" dirty="0">
                <a:latin typeface="Gill Sans MT" charset="0"/>
                <a:cs typeface="+mj-cs"/>
              </a:rPr>
              <a:t>you</a:t>
            </a:r>
            <a:r>
              <a:rPr lang="en-US" sz="4000" dirty="0">
                <a:latin typeface="Gill Sans MT" charset="0"/>
                <a:cs typeface="+mj-cs"/>
              </a:rPr>
              <a:t> contact a mobile friend:</a:t>
            </a:r>
          </a:p>
        </p:txBody>
      </p:sp>
      <p:sp>
        <p:nvSpPr>
          <p:cNvPr id="4608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9900" y="2546350"/>
            <a:ext cx="3824288" cy="2473325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search all phone books?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call her parents?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expect her to let you know where he/she is</a:t>
            </a:r>
            <a:r>
              <a:rPr lang="en-US" sz="2400" dirty="0" smtClean="0">
                <a:latin typeface="Gill Sans MT" charset="0"/>
                <a:cs typeface="+mn-cs"/>
              </a:rPr>
              <a:t>?</a:t>
            </a:r>
          </a:p>
          <a:p>
            <a:pPr>
              <a:defRPr/>
            </a:pPr>
            <a:r>
              <a:rPr lang="en-US" sz="2400" dirty="0" smtClean="0">
                <a:latin typeface="Gill Sans MT" charset="0"/>
                <a:cs typeface="+mn-cs"/>
              </a:rPr>
              <a:t>Facebook!</a:t>
            </a:r>
            <a:endParaRPr lang="en-US" sz="2400" dirty="0">
              <a:latin typeface="Gill Sans MT" charset="0"/>
              <a:cs typeface="+mn-cs"/>
            </a:endParaRPr>
          </a:p>
        </p:txBody>
      </p:sp>
      <p:pic>
        <p:nvPicPr>
          <p:cNvPr id="102405" name="Picture 4" descr="world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0825" y="3729038"/>
            <a:ext cx="4813300" cy="2489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06" name="Picture 5" descr="Ali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688" y="5354638"/>
            <a:ext cx="561975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7" name="Picture 6" descr="Bo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275" y="3151188"/>
            <a:ext cx="676275" cy="69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9" name="Text Box 7"/>
          <p:cNvSpPr txBox="1">
            <a:spLocks noChangeArrowheads="1"/>
          </p:cNvSpPr>
          <p:nvPr/>
        </p:nvSpPr>
        <p:spPr bwMode="auto">
          <a:xfrm>
            <a:off x="6381750" y="1616075"/>
            <a:ext cx="2644775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I wonder where Alice moved to?</a:t>
            </a:r>
          </a:p>
        </p:txBody>
      </p:sp>
      <p:sp>
        <p:nvSpPr>
          <p:cNvPr id="46090" name="Oval 8"/>
          <p:cNvSpPr>
            <a:spLocks noChangeArrowheads="1"/>
          </p:cNvSpPr>
          <p:nvPr/>
        </p:nvSpPr>
        <p:spPr bwMode="auto">
          <a:xfrm>
            <a:off x="5975350" y="1528763"/>
            <a:ext cx="3168650" cy="9921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6091" name="Oval 9"/>
          <p:cNvSpPr>
            <a:spLocks noChangeArrowheads="1"/>
          </p:cNvSpPr>
          <p:nvPr/>
        </p:nvSpPr>
        <p:spPr bwMode="auto">
          <a:xfrm>
            <a:off x="6473825" y="2420938"/>
            <a:ext cx="1387475" cy="2682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6092" name="Oval 10"/>
          <p:cNvSpPr>
            <a:spLocks noChangeArrowheads="1"/>
          </p:cNvSpPr>
          <p:nvPr/>
        </p:nvSpPr>
        <p:spPr bwMode="auto">
          <a:xfrm>
            <a:off x="6405563" y="2760663"/>
            <a:ext cx="708025" cy="14287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6093" name="Oval 11"/>
          <p:cNvSpPr>
            <a:spLocks noChangeArrowheads="1"/>
          </p:cNvSpPr>
          <p:nvPr/>
        </p:nvSpPr>
        <p:spPr bwMode="auto">
          <a:xfrm>
            <a:off x="6557963" y="2960688"/>
            <a:ext cx="280987" cy="952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6094" name="Rectangle 12"/>
          <p:cNvSpPr>
            <a:spLocks noChangeArrowheads="1"/>
          </p:cNvSpPr>
          <p:nvPr/>
        </p:nvSpPr>
        <p:spPr bwMode="auto">
          <a:xfrm>
            <a:off x="330200" y="1492250"/>
            <a:ext cx="5322888" cy="110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800" dirty="0">
                <a:solidFill>
                  <a:srgbClr val="000099"/>
                </a:solidFill>
                <a:latin typeface="Gill Sans MT" charset="0"/>
                <a:cs typeface="+mn-cs"/>
              </a:rPr>
              <a:t>Consider friend frequently changing addresses, how do you find her?</a:t>
            </a:r>
          </a:p>
        </p:txBody>
      </p:sp>
      <p:pic>
        <p:nvPicPr>
          <p:cNvPr id="102414" name="Picture 15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977900"/>
            <a:ext cx="7769225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50</a:t>
            </a:fld>
            <a:endParaRPr lang="en-US" sz="1200" dirty="0">
              <a:latin typeface="Tahoma" charset="0"/>
            </a:endParaRPr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453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75" y="873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Mobility: approaches</a:t>
            </a:r>
          </a:p>
        </p:txBody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1124" y="1467520"/>
            <a:ext cx="8107363" cy="4487863"/>
          </a:xfrm>
        </p:spPr>
        <p:txBody>
          <a:bodyPr/>
          <a:lstStyle/>
          <a:p>
            <a:pPr>
              <a:defRPr/>
            </a:pPr>
            <a:r>
              <a:rPr lang="en-US" i="1" dirty="0">
                <a:solidFill>
                  <a:srgbClr val="C00000"/>
                </a:solidFill>
                <a:latin typeface="Gill Sans MT" charset="0"/>
                <a:cs typeface="+mn-cs"/>
              </a:rPr>
              <a:t>let routing handle it: </a:t>
            </a:r>
            <a:r>
              <a:rPr lang="en-US" dirty="0">
                <a:latin typeface="Gill Sans MT" charset="0"/>
                <a:cs typeface="+mn-cs"/>
              </a:rPr>
              <a:t>routers advertise permanent address of mobile-nodes-in-residence via usual routing table exchange.</a:t>
            </a:r>
          </a:p>
          <a:p>
            <a:pPr lvl="1">
              <a:defRPr/>
            </a:pPr>
            <a:r>
              <a:rPr lang="en-US" sz="2800" dirty="0">
                <a:latin typeface="Gill Sans MT" charset="0"/>
              </a:rPr>
              <a:t>routing tables indicate where each mobile located</a:t>
            </a:r>
          </a:p>
          <a:p>
            <a:pPr lvl="1">
              <a:defRPr/>
            </a:pPr>
            <a:r>
              <a:rPr lang="en-US" sz="2800" dirty="0">
                <a:latin typeface="Gill Sans MT" charset="0"/>
              </a:rPr>
              <a:t>no changes to end-systems</a:t>
            </a:r>
          </a:p>
          <a:p>
            <a:pPr>
              <a:defRPr/>
            </a:pPr>
            <a:r>
              <a:rPr lang="en-US" i="1" dirty="0">
                <a:solidFill>
                  <a:srgbClr val="C00000"/>
                </a:solidFill>
                <a:latin typeface="Gill Sans MT" charset="0"/>
                <a:cs typeface="+mn-cs"/>
              </a:rPr>
              <a:t>let end-systems handle it: </a:t>
            </a:r>
          </a:p>
          <a:p>
            <a:pPr lvl="1">
              <a:defRPr/>
            </a:pP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indirect routing:</a:t>
            </a:r>
            <a:r>
              <a:rPr lang="en-US" sz="2800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sz="2800" dirty="0">
                <a:latin typeface="Gill Sans MT" charset="0"/>
              </a:rPr>
              <a:t>communication from correspondent to mobile goes through home agent, then forwarded to remote</a:t>
            </a:r>
          </a:p>
          <a:p>
            <a:pPr lvl="1">
              <a:defRPr/>
            </a:pP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direct routing:</a:t>
            </a:r>
            <a:r>
              <a:rPr lang="en-US" sz="2800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sz="2800" dirty="0">
                <a:latin typeface="Gill Sans MT" charset="0"/>
              </a:rPr>
              <a:t>correspondent gets </a:t>
            </a:r>
            <a:r>
              <a:rPr lang="en-US" dirty="0">
                <a:latin typeface="Gill Sans MT" charset="0"/>
              </a:rPr>
              <a:t>foreign address of mobile, sends directly to mobile</a:t>
            </a:r>
          </a:p>
        </p:txBody>
      </p:sp>
      <p:pic>
        <p:nvPicPr>
          <p:cNvPr id="104453" name="Picture 21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887413"/>
            <a:ext cx="5027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51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644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75" y="873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Mobility: approaches</a:t>
            </a:r>
          </a:p>
        </p:txBody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1124" y="1467520"/>
            <a:ext cx="8107363" cy="4487863"/>
          </a:xfrm>
        </p:spPr>
        <p:txBody>
          <a:bodyPr/>
          <a:lstStyle/>
          <a:p>
            <a:pPr>
              <a:defRPr/>
            </a:pPr>
            <a:r>
              <a:rPr lang="en-US" i="1" dirty="0">
                <a:solidFill>
                  <a:schemeClr val="bg1">
                    <a:lumMod val="75000"/>
                  </a:schemeClr>
                </a:solidFill>
                <a:latin typeface="Gill Sans MT" charset="0"/>
                <a:cs typeface="+mn-cs"/>
              </a:rPr>
              <a:t>let routing handle it: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Gill Sans MT" charset="0"/>
                <a:cs typeface="+mn-cs"/>
              </a:rPr>
              <a:t>routers advertise permanent address of mobile-nodes-in-residence via usual routing table exchange.</a:t>
            </a:r>
          </a:p>
          <a:p>
            <a:pPr lvl="1"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latin typeface="Gill Sans MT" charset="0"/>
              </a:rPr>
              <a:t>routing tables indicate where each mobile located</a:t>
            </a:r>
          </a:p>
          <a:p>
            <a:pPr lvl="1">
              <a:defRPr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latin typeface="Gill Sans MT" charset="0"/>
              </a:rPr>
              <a:t>no changes to end-systems</a:t>
            </a:r>
          </a:p>
          <a:p>
            <a:pPr>
              <a:defRPr/>
            </a:pPr>
            <a:r>
              <a:rPr lang="en-US" i="1" dirty="0">
                <a:solidFill>
                  <a:srgbClr val="C00000"/>
                </a:solidFill>
                <a:latin typeface="Gill Sans MT" charset="0"/>
                <a:cs typeface="+mn-cs"/>
              </a:rPr>
              <a:t>let end-systems handle it: </a:t>
            </a:r>
          </a:p>
          <a:p>
            <a:pPr lvl="1">
              <a:defRPr/>
            </a:pP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indirect routing:</a:t>
            </a:r>
            <a:r>
              <a:rPr lang="en-US" sz="2800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sz="2800" dirty="0">
                <a:latin typeface="Gill Sans MT" charset="0"/>
              </a:rPr>
              <a:t>communication from correspondent to mobile goes through home agent, then forwarded to remote</a:t>
            </a:r>
          </a:p>
          <a:p>
            <a:pPr lvl="1">
              <a:defRPr/>
            </a:pPr>
            <a:r>
              <a:rPr lang="en-US" sz="2800" i="1" dirty="0">
                <a:solidFill>
                  <a:srgbClr val="C00000"/>
                </a:solidFill>
                <a:latin typeface="Gill Sans MT" charset="0"/>
              </a:rPr>
              <a:t>direct routing:</a:t>
            </a:r>
            <a:r>
              <a:rPr lang="en-US" sz="2800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sz="2800" dirty="0">
                <a:latin typeface="Gill Sans MT" charset="0"/>
              </a:rPr>
              <a:t>correspondent gets </a:t>
            </a:r>
            <a:r>
              <a:rPr lang="en-US" dirty="0">
                <a:latin typeface="Gill Sans MT" charset="0"/>
              </a:rPr>
              <a:t>foreign address of mobile, sends directly to mobile</a:t>
            </a:r>
          </a:p>
        </p:txBody>
      </p:sp>
      <p:pic>
        <p:nvPicPr>
          <p:cNvPr id="104453" name="Picture 21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887413"/>
            <a:ext cx="5027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52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101975" y="1770063"/>
            <a:ext cx="2271713" cy="1743075"/>
            <a:chOff x="3101975" y="1770063"/>
            <a:chExt cx="2271713" cy="1743075"/>
          </a:xfrm>
        </p:grpSpPr>
        <p:sp>
          <p:nvSpPr>
            <p:cNvPr id="10" name="Oval 4"/>
            <p:cNvSpPr>
              <a:spLocks noChangeArrowheads="1"/>
            </p:cNvSpPr>
            <p:nvPr/>
          </p:nvSpPr>
          <p:spPr bwMode="auto">
            <a:xfrm>
              <a:off x="3265488" y="1770063"/>
              <a:ext cx="1887537" cy="174307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1" name="Line 5"/>
            <p:cNvSpPr>
              <a:spLocks noChangeShapeType="1"/>
            </p:cNvSpPr>
            <p:nvPr/>
          </p:nvSpPr>
          <p:spPr bwMode="auto">
            <a:xfrm>
              <a:off x="3700463" y="1944688"/>
              <a:ext cx="1133475" cy="136525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3101975" y="1958975"/>
              <a:ext cx="2271713" cy="1311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2000" dirty="0" smtClean="0">
                  <a:latin typeface="Arial" charset="0"/>
                  <a:cs typeface="Arial" charset="0"/>
                </a:rPr>
                <a:t>not </a:t>
              </a:r>
            </a:p>
            <a:p>
              <a:pPr algn="ctr">
                <a:defRPr/>
              </a:pPr>
              <a:r>
                <a:rPr lang="en-US" sz="2000" dirty="0" smtClean="0">
                  <a:latin typeface="Arial" charset="0"/>
                  <a:cs typeface="Arial" charset="0"/>
                </a:rPr>
                <a:t>scalable</a:t>
              </a:r>
            </a:p>
            <a:p>
              <a:pPr algn="ctr">
                <a:defRPr/>
              </a:pPr>
              <a:r>
                <a:rPr lang="en-US" sz="2000" dirty="0" smtClean="0">
                  <a:latin typeface="Arial" charset="0"/>
                  <a:cs typeface="Arial" charset="0"/>
                </a:rPr>
                <a:t> to millions of</a:t>
              </a:r>
            </a:p>
            <a:p>
              <a:pPr algn="ctr">
                <a:defRPr/>
              </a:pPr>
              <a:r>
                <a:rPr lang="en-US" sz="2000" dirty="0" smtClean="0">
                  <a:latin typeface="Arial" charset="0"/>
                  <a:cs typeface="Arial" charset="0"/>
                </a:rPr>
                <a:t>  mobiles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2165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Freeform 2"/>
          <p:cNvSpPr>
            <a:spLocks/>
          </p:cNvSpPr>
          <p:nvPr/>
        </p:nvSpPr>
        <p:spPr bwMode="auto">
          <a:xfrm>
            <a:off x="1350963" y="1690688"/>
            <a:ext cx="1866900" cy="1589087"/>
          </a:xfrm>
          <a:custGeom>
            <a:avLst/>
            <a:gdLst>
              <a:gd name="T0" fmla="*/ 2147483647 w 1340"/>
              <a:gd name="T1" fmla="*/ 2147483647 h 1191"/>
              <a:gd name="T2" fmla="*/ 2147483647 w 1340"/>
              <a:gd name="T3" fmla="*/ 2147483647 h 1191"/>
              <a:gd name="T4" fmla="*/ 2147483647 w 1340"/>
              <a:gd name="T5" fmla="*/ 2147483647 h 1191"/>
              <a:gd name="T6" fmla="*/ 2147483647 w 1340"/>
              <a:gd name="T7" fmla="*/ 2147483647 h 1191"/>
              <a:gd name="T8" fmla="*/ 2147483647 w 1340"/>
              <a:gd name="T9" fmla="*/ 2147483647 h 1191"/>
              <a:gd name="T10" fmla="*/ 2147483647 w 1340"/>
              <a:gd name="T11" fmla="*/ 2147483647 h 1191"/>
              <a:gd name="T12" fmla="*/ 2147483647 w 1340"/>
              <a:gd name="T13" fmla="*/ 2147483647 h 1191"/>
              <a:gd name="T14" fmla="*/ 2147483647 w 1340"/>
              <a:gd name="T15" fmla="*/ 2147483647 h 1191"/>
              <a:gd name="T16" fmla="*/ 2147483647 w 1340"/>
              <a:gd name="T17" fmla="*/ 2147483647 h 1191"/>
              <a:gd name="T18" fmla="*/ 2147483647 w 1340"/>
              <a:gd name="T19" fmla="*/ 2147483647 h 1191"/>
              <a:gd name="T20" fmla="*/ 2147483647 w 1340"/>
              <a:gd name="T21" fmla="*/ 2147483647 h 1191"/>
              <a:gd name="T22" fmla="*/ 2147483647 w 1340"/>
              <a:gd name="T23" fmla="*/ 2147483647 h 119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340" h="1191">
                <a:moveTo>
                  <a:pt x="550" y="42"/>
                </a:moveTo>
                <a:cubicBezTo>
                  <a:pt x="437" y="4"/>
                  <a:pt x="164" y="0"/>
                  <a:pt x="82" y="60"/>
                </a:cubicBezTo>
                <a:cubicBezTo>
                  <a:pt x="0" y="120"/>
                  <a:pt x="67" y="292"/>
                  <a:pt x="58" y="402"/>
                </a:cubicBezTo>
                <a:cubicBezTo>
                  <a:pt x="49" y="512"/>
                  <a:pt x="19" y="642"/>
                  <a:pt x="28" y="720"/>
                </a:cubicBezTo>
                <a:cubicBezTo>
                  <a:pt x="37" y="798"/>
                  <a:pt x="27" y="844"/>
                  <a:pt x="112" y="870"/>
                </a:cubicBezTo>
                <a:cubicBezTo>
                  <a:pt x="197" y="896"/>
                  <a:pt x="450" y="833"/>
                  <a:pt x="538" y="876"/>
                </a:cubicBezTo>
                <a:cubicBezTo>
                  <a:pt x="626" y="919"/>
                  <a:pt x="524" y="1091"/>
                  <a:pt x="640" y="1128"/>
                </a:cubicBezTo>
                <a:cubicBezTo>
                  <a:pt x="756" y="1165"/>
                  <a:pt x="1128" y="1191"/>
                  <a:pt x="1234" y="1098"/>
                </a:cubicBezTo>
                <a:cubicBezTo>
                  <a:pt x="1340" y="1005"/>
                  <a:pt x="1281" y="696"/>
                  <a:pt x="1276" y="570"/>
                </a:cubicBezTo>
                <a:cubicBezTo>
                  <a:pt x="1271" y="444"/>
                  <a:pt x="1290" y="389"/>
                  <a:pt x="1204" y="342"/>
                </a:cubicBezTo>
                <a:cubicBezTo>
                  <a:pt x="1118" y="295"/>
                  <a:pt x="868" y="338"/>
                  <a:pt x="760" y="288"/>
                </a:cubicBezTo>
                <a:cubicBezTo>
                  <a:pt x="652" y="238"/>
                  <a:pt x="663" y="80"/>
                  <a:pt x="550" y="42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8546" name="Freeform 96"/>
          <p:cNvSpPr>
            <a:spLocks/>
          </p:cNvSpPr>
          <p:nvPr/>
        </p:nvSpPr>
        <p:spPr bwMode="auto">
          <a:xfrm>
            <a:off x="6151563" y="1560513"/>
            <a:ext cx="1838325" cy="1711325"/>
          </a:xfrm>
          <a:custGeom>
            <a:avLst/>
            <a:gdLst>
              <a:gd name="T0" fmla="*/ 2147483647 w 2894"/>
              <a:gd name="T1" fmla="*/ 2147483647 h 2693"/>
              <a:gd name="T2" fmla="*/ 2147483647 w 2894"/>
              <a:gd name="T3" fmla="*/ 2147483647 h 2693"/>
              <a:gd name="T4" fmla="*/ 2147483647 w 2894"/>
              <a:gd name="T5" fmla="*/ 2147483647 h 2693"/>
              <a:gd name="T6" fmla="*/ 2147483647 w 2894"/>
              <a:gd name="T7" fmla="*/ 2147483647 h 2693"/>
              <a:gd name="T8" fmla="*/ 2147483647 w 2894"/>
              <a:gd name="T9" fmla="*/ 2147483647 h 2693"/>
              <a:gd name="T10" fmla="*/ 2147483647 w 2894"/>
              <a:gd name="T11" fmla="*/ 2147483647 h 2693"/>
              <a:gd name="T12" fmla="*/ 2147483647 w 2894"/>
              <a:gd name="T13" fmla="*/ 2147483647 h 2693"/>
              <a:gd name="T14" fmla="*/ 2147483647 w 2894"/>
              <a:gd name="T15" fmla="*/ 2147483647 h 2693"/>
              <a:gd name="T16" fmla="*/ 2147483647 w 2894"/>
              <a:gd name="T17" fmla="*/ 2147483647 h 2693"/>
              <a:gd name="T18" fmla="*/ 2147483647 w 2894"/>
              <a:gd name="T19" fmla="*/ 2147483647 h 2693"/>
              <a:gd name="T20" fmla="*/ 2147483647 w 2894"/>
              <a:gd name="T21" fmla="*/ 2147483647 h 26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894" h="2693">
                <a:moveTo>
                  <a:pt x="4" y="1331"/>
                </a:moveTo>
                <a:cubicBezTo>
                  <a:pt x="4" y="1049"/>
                  <a:pt x="119" y="673"/>
                  <a:pt x="349" y="509"/>
                </a:cubicBezTo>
                <a:cubicBezTo>
                  <a:pt x="579" y="345"/>
                  <a:pt x="1010" y="400"/>
                  <a:pt x="1384" y="344"/>
                </a:cubicBezTo>
                <a:cubicBezTo>
                  <a:pt x="1758" y="288"/>
                  <a:pt x="2346" y="0"/>
                  <a:pt x="2596" y="170"/>
                </a:cubicBezTo>
                <a:cubicBezTo>
                  <a:pt x="2846" y="340"/>
                  <a:pt x="2874" y="1035"/>
                  <a:pt x="2884" y="1364"/>
                </a:cubicBezTo>
                <a:cubicBezTo>
                  <a:pt x="2894" y="1693"/>
                  <a:pt x="2789" y="1954"/>
                  <a:pt x="2659" y="2144"/>
                </a:cubicBezTo>
                <a:cubicBezTo>
                  <a:pt x="2529" y="2334"/>
                  <a:pt x="2274" y="2432"/>
                  <a:pt x="2104" y="2504"/>
                </a:cubicBezTo>
                <a:cubicBezTo>
                  <a:pt x="1934" y="2576"/>
                  <a:pt x="1816" y="2558"/>
                  <a:pt x="1639" y="2579"/>
                </a:cubicBezTo>
                <a:cubicBezTo>
                  <a:pt x="1462" y="2600"/>
                  <a:pt x="1259" y="2693"/>
                  <a:pt x="1044" y="2630"/>
                </a:cubicBezTo>
                <a:cubicBezTo>
                  <a:pt x="829" y="2567"/>
                  <a:pt x="520" y="2418"/>
                  <a:pt x="346" y="2201"/>
                </a:cubicBezTo>
                <a:cubicBezTo>
                  <a:pt x="173" y="1985"/>
                  <a:pt x="0" y="1682"/>
                  <a:pt x="4" y="1331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8547" name="Freeform 119"/>
          <p:cNvSpPr>
            <a:spLocks/>
          </p:cNvSpPr>
          <p:nvPr/>
        </p:nvSpPr>
        <p:spPr bwMode="auto">
          <a:xfrm>
            <a:off x="3692525" y="2506663"/>
            <a:ext cx="2109788" cy="1250950"/>
          </a:xfrm>
          <a:custGeom>
            <a:avLst/>
            <a:gdLst>
              <a:gd name="T0" fmla="*/ 2147483647 w 3324"/>
              <a:gd name="T1" fmla="*/ 2147483647 h 1971"/>
              <a:gd name="T2" fmla="*/ 2147483647 w 3324"/>
              <a:gd name="T3" fmla="*/ 2147483647 h 1971"/>
              <a:gd name="T4" fmla="*/ 2147483647 w 3324"/>
              <a:gd name="T5" fmla="*/ 2147483647 h 1971"/>
              <a:gd name="T6" fmla="*/ 2147483647 w 3324"/>
              <a:gd name="T7" fmla="*/ 2147483647 h 1971"/>
              <a:gd name="T8" fmla="*/ 2147483647 w 3324"/>
              <a:gd name="T9" fmla="*/ 2147483647 h 1971"/>
              <a:gd name="T10" fmla="*/ 2147483647 w 3324"/>
              <a:gd name="T11" fmla="*/ 2147483647 h 1971"/>
              <a:gd name="T12" fmla="*/ 2147483647 w 3324"/>
              <a:gd name="T13" fmla="*/ 2147483647 h 1971"/>
              <a:gd name="T14" fmla="*/ 2147483647 w 3324"/>
              <a:gd name="T15" fmla="*/ 2147483647 h 1971"/>
              <a:gd name="T16" fmla="*/ 2147483647 w 3324"/>
              <a:gd name="T17" fmla="*/ 2147483647 h 1971"/>
              <a:gd name="T18" fmla="*/ 2147483647 w 3324"/>
              <a:gd name="T19" fmla="*/ 2147483647 h 1971"/>
              <a:gd name="T20" fmla="*/ 2147483647 w 3324"/>
              <a:gd name="T21" fmla="*/ 2147483647 h 1971"/>
              <a:gd name="T22" fmla="*/ 2147483647 w 3324"/>
              <a:gd name="T23" fmla="*/ 2147483647 h 1971"/>
              <a:gd name="T24" fmla="*/ 2147483647 w 3324"/>
              <a:gd name="T25" fmla="*/ 2147483647 h 197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324" h="1971">
                <a:moveTo>
                  <a:pt x="596" y="15"/>
                </a:moveTo>
                <a:cubicBezTo>
                  <a:pt x="335" y="29"/>
                  <a:pt x="248" y="155"/>
                  <a:pt x="149" y="330"/>
                </a:cubicBezTo>
                <a:cubicBezTo>
                  <a:pt x="50" y="505"/>
                  <a:pt x="0" y="853"/>
                  <a:pt x="3" y="1066"/>
                </a:cubicBezTo>
                <a:cubicBezTo>
                  <a:pt x="6" y="1279"/>
                  <a:pt x="67" y="1478"/>
                  <a:pt x="168" y="1606"/>
                </a:cubicBezTo>
                <a:cubicBezTo>
                  <a:pt x="269" y="1734"/>
                  <a:pt x="457" y="1811"/>
                  <a:pt x="609" y="1831"/>
                </a:cubicBezTo>
                <a:cubicBezTo>
                  <a:pt x="761" y="1851"/>
                  <a:pt x="927" y="1719"/>
                  <a:pt x="1083" y="1726"/>
                </a:cubicBezTo>
                <a:cubicBezTo>
                  <a:pt x="1239" y="1733"/>
                  <a:pt x="1333" y="1844"/>
                  <a:pt x="1548" y="1876"/>
                </a:cubicBezTo>
                <a:cubicBezTo>
                  <a:pt x="1763" y="1908"/>
                  <a:pt x="2091" y="1971"/>
                  <a:pt x="2373" y="1921"/>
                </a:cubicBezTo>
                <a:cubicBezTo>
                  <a:pt x="2655" y="1871"/>
                  <a:pt x="3162" y="1740"/>
                  <a:pt x="3243" y="1576"/>
                </a:cubicBezTo>
                <a:cubicBezTo>
                  <a:pt x="3324" y="1412"/>
                  <a:pt x="2947" y="1124"/>
                  <a:pt x="2859" y="935"/>
                </a:cubicBezTo>
                <a:cubicBezTo>
                  <a:pt x="2771" y="746"/>
                  <a:pt x="2905" y="559"/>
                  <a:pt x="2714" y="444"/>
                </a:cubicBezTo>
                <a:cubicBezTo>
                  <a:pt x="2523" y="328"/>
                  <a:pt x="2063" y="315"/>
                  <a:pt x="1714" y="242"/>
                </a:cubicBezTo>
                <a:cubicBezTo>
                  <a:pt x="1366" y="168"/>
                  <a:pt x="857" y="0"/>
                  <a:pt x="596" y="15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8548" name="Text Box 120"/>
          <p:cNvSpPr txBox="1">
            <a:spLocks noChangeArrowheads="1"/>
          </p:cNvSpPr>
          <p:nvPr/>
        </p:nvSpPr>
        <p:spPr bwMode="auto">
          <a:xfrm>
            <a:off x="3867150" y="2803525"/>
            <a:ext cx="1447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>
                <a:solidFill>
                  <a:schemeClr val="bg1"/>
                </a:solidFill>
                <a:latin typeface="Arial" charset="0"/>
                <a:cs typeface="Arial" charset="0"/>
              </a:rPr>
              <a:t>wide area network</a:t>
            </a:r>
          </a:p>
        </p:txBody>
      </p:sp>
      <p:grpSp>
        <p:nvGrpSpPr>
          <p:cNvPr id="108549" name="Group 140"/>
          <p:cNvGrpSpPr>
            <a:grpSpLocks/>
          </p:cNvGrpSpPr>
          <p:nvPr/>
        </p:nvGrpSpPr>
        <p:grpSpPr bwMode="auto">
          <a:xfrm>
            <a:off x="1335088" y="1809750"/>
            <a:ext cx="1092200" cy="792163"/>
            <a:chOff x="4089854" y="1363889"/>
            <a:chExt cx="1091746" cy="791482"/>
          </a:xfrm>
        </p:grpSpPr>
        <p:sp>
          <p:nvSpPr>
            <p:cNvPr id="108583" name="Oval 26"/>
            <p:cNvSpPr>
              <a:spLocks noChangeArrowheads="1"/>
            </p:cNvSpPr>
            <p:nvPr/>
          </p:nvSpPr>
          <p:spPr bwMode="auto">
            <a:xfrm>
              <a:off x="4089854" y="1363889"/>
              <a:ext cx="1091746" cy="791482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pic>
          <p:nvPicPr>
            <p:cNvPr id="108584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5429" y="1550204"/>
              <a:ext cx="629104" cy="423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915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463" y="2644775"/>
            <a:ext cx="685800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8551" name="Line 111"/>
          <p:cNvSpPr>
            <a:spLocks noChangeShapeType="1"/>
          </p:cNvSpPr>
          <p:nvPr/>
        </p:nvSpPr>
        <p:spPr bwMode="auto">
          <a:xfrm>
            <a:off x="1957388" y="2344738"/>
            <a:ext cx="503237" cy="3111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8552" name="Line 111"/>
          <p:cNvSpPr>
            <a:spLocks noChangeShapeType="1"/>
          </p:cNvSpPr>
          <p:nvPr/>
        </p:nvSpPr>
        <p:spPr bwMode="auto">
          <a:xfrm flipV="1">
            <a:off x="2981325" y="2765425"/>
            <a:ext cx="947738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8553" name="Line 111"/>
          <p:cNvSpPr>
            <a:spLocks noChangeShapeType="1"/>
          </p:cNvSpPr>
          <p:nvPr/>
        </p:nvSpPr>
        <p:spPr bwMode="auto">
          <a:xfrm>
            <a:off x="5332413" y="2936875"/>
            <a:ext cx="1384300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4916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75" y="2786063"/>
            <a:ext cx="684213" cy="24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8555" name="Line 111"/>
          <p:cNvSpPr>
            <a:spLocks noChangeShapeType="1"/>
          </p:cNvSpPr>
          <p:nvPr/>
        </p:nvSpPr>
        <p:spPr bwMode="auto">
          <a:xfrm flipH="1">
            <a:off x="7021513" y="2452688"/>
            <a:ext cx="346075" cy="3238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08556" name="Group 151"/>
          <p:cNvGrpSpPr>
            <a:grpSpLocks/>
          </p:cNvGrpSpPr>
          <p:nvPr/>
        </p:nvGrpSpPr>
        <p:grpSpPr bwMode="auto">
          <a:xfrm>
            <a:off x="6789738" y="1885950"/>
            <a:ext cx="1092200" cy="792163"/>
            <a:chOff x="4089854" y="1363889"/>
            <a:chExt cx="1091746" cy="791482"/>
          </a:xfrm>
        </p:grpSpPr>
        <p:sp>
          <p:nvSpPr>
            <p:cNvPr id="108579" name="Oval 26"/>
            <p:cNvSpPr>
              <a:spLocks noChangeArrowheads="1"/>
            </p:cNvSpPr>
            <p:nvPr/>
          </p:nvSpPr>
          <p:spPr bwMode="auto">
            <a:xfrm>
              <a:off x="4089854" y="1363889"/>
              <a:ext cx="1091746" cy="791482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08580" name="Group 356"/>
            <p:cNvGrpSpPr>
              <a:grpSpLocks/>
            </p:cNvGrpSpPr>
            <p:nvPr/>
          </p:nvGrpSpPr>
          <p:grpSpPr bwMode="auto">
            <a:xfrm>
              <a:off x="4245429" y="1426027"/>
              <a:ext cx="629104" cy="547461"/>
              <a:chOff x="313" y="1497"/>
              <a:chExt cx="1152" cy="1014"/>
            </a:xfrm>
          </p:grpSpPr>
          <p:pic>
            <p:nvPicPr>
              <p:cNvPr id="108581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8582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9168" name="Rectangle 21"/>
          <p:cNvSpPr>
            <a:spLocks noGrp="1" noChangeArrowheads="1"/>
          </p:cNvSpPr>
          <p:nvPr>
            <p:ph type="title"/>
          </p:nvPr>
        </p:nvSpPr>
        <p:spPr>
          <a:xfrm>
            <a:off x="358775" y="11906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Mobility: registration</a:t>
            </a:r>
          </a:p>
        </p:txBody>
      </p:sp>
      <p:sp>
        <p:nvSpPr>
          <p:cNvPr id="434198" name="Rectangle 22"/>
          <p:cNvSpPr>
            <a:spLocks noGrp="1" noChangeArrowheads="1"/>
          </p:cNvSpPr>
          <p:nvPr>
            <p:ph type="body" idx="1"/>
          </p:nvPr>
        </p:nvSpPr>
        <p:spPr>
          <a:xfrm>
            <a:off x="914400" y="5029200"/>
            <a:ext cx="7772400" cy="18288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dirty="0">
                <a:latin typeface="Gill Sans MT" charset="0"/>
                <a:cs typeface="+mn-cs"/>
              </a:rPr>
              <a:t>end result: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foreign agent knows about mobile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home agent knows location of mobile</a:t>
            </a:r>
          </a:p>
        </p:txBody>
      </p:sp>
      <p:sp>
        <p:nvSpPr>
          <p:cNvPr id="49170" name="Text Box 119"/>
          <p:cNvSpPr txBox="1">
            <a:spLocks noChangeArrowheads="1"/>
          </p:cNvSpPr>
          <p:nvPr/>
        </p:nvSpPr>
        <p:spPr bwMode="auto">
          <a:xfrm>
            <a:off x="1635125" y="1535113"/>
            <a:ext cx="1887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latin typeface="Arial" charset="0"/>
                <a:cs typeface="Arial" charset="0"/>
              </a:rPr>
              <a:t>home network</a:t>
            </a:r>
          </a:p>
        </p:txBody>
      </p:sp>
      <p:sp>
        <p:nvSpPr>
          <p:cNvPr id="49171" name="Text Box 120"/>
          <p:cNvSpPr txBox="1">
            <a:spLocks noChangeArrowheads="1"/>
          </p:cNvSpPr>
          <p:nvPr/>
        </p:nvSpPr>
        <p:spPr bwMode="auto">
          <a:xfrm>
            <a:off x="5861050" y="1300163"/>
            <a:ext cx="22653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latin typeface="Arial" charset="0"/>
                <a:cs typeface="Arial" charset="0"/>
              </a:rPr>
              <a:t>visited network</a:t>
            </a:r>
          </a:p>
        </p:txBody>
      </p:sp>
      <p:grpSp>
        <p:nvGrpSpPr>
          <p:cNvPr id="434297" name="Group 121"/>
          <p:cNvGrpSpPr>
            <a:grpSpLocks/>
          </p:cNvGrpSpPr>
          <p:nvPr/>
        </p:nvGrpSpPr>
        <p:grpSpPr bwMode="auto">
          <a:xfrm>
            <a:off x="6600825" y="2409825"/>
            <a:ext cx="2141538" cy="2341563"/>
            <a:chOff x="4158" y="1518"/>
            <a:chExt cx="1349" cy="1475"/>
          </a:xfrm>
        </p:grpSpPr>
        <p:sp>
          <p:nvSpPr>
            <p:cNvPr id="49182" name="Line 122"/>
            <p:cNvSpPr>
              <a:spLocks noChangeShapeType="1"/>
            </p:cNvSpPr>
            <p:nvPr/>
          </p:nvSpPr>
          <p:spPr bwMode="auto">
            <a:xfrm flipV="1">
              <a:off x="4261" y="1538"/>
              <a:ext cx="310" cy="25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08574" name="Group 123"/>
            <p:cNvGrpSpPr>
              <a:grpSpLocks/>
            </p:cNvGrpSpPr>
            <p:nvPr/>
          </p:nvGrpSpPr>
          <p:grpSpPr bwMode="auto">
            <a:xfrm>
              <a:off x="4324" y="1518"/>
              <a:ext cx="202" cy="231"/>
              <a:chOff x="618" y="3500"/>
              <a:chExt cx="202" cy="231"/>
            </a:xfrm>
          </p:grpSpPr>
          <p:sp>
            <p:nvSpPr>
              <p:cNvPr id="49186" name="Oval 124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9187" name="Text Box 125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18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dirty="0" smtClean="0">
                    <a:solidFill>
                      <a:srgbClr val="FF0000"/>
                    </a:solidFill>
                    <a:cs typeface="+mn-cs"/>
                  </a:rPr>
                  <a:t>1</a:t>
                </a:r>
              </a:p>
            </p:txBody>
          </p:sp>
        </p:grpSp>
        <p:sp>
          <p:nvSpPr>
            <p:cNvPr id="49184" name="Text Box 126"/>
            <p:cNvSpPr txBox="1">
              <a:spLocks noChangeArrowheads="1"/>
            </p:cNvSpPr>
            <p:nvPr/>
          </p:nvSpPr>
          <p:spPr bwMode="auto">
            <a:xfrm>
              <a:off x="4158" y="2167"/>
              <a:ext cx="1349" cy="8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 smtClean="0">
                  <a:latin typeface="Arial" charset="0"/>
                  <a:cs typeface="Arial" charset="0"/>
                </a:rPr>
                <a:t>mobile contacts foreign agent on entering visited network</a:t>
              </a:r>
            </a:p>
          </p:txBody>
        </p:sp>
        <p:sp>
          <p:nvSpPr>
            <p:cNvPr id="49185" name="Line 127"/>
            <p:cNvSpPr>
              <a:spLocks noChangeShapeType="1"/>
            </p:cNvSpPr>
            <p:nvPr/>
          </p:nvSpPr>
          <p:spPr bwMode="auto">
            <a:xfrm>
              <a:off x="4512" y="1760"/>
              <a:ext cx="560" cy="4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434304" name="Group 128"/>
          <p:cNvGrpSpPr>
            <a:grpSpLocks/>
          </p:cNvGrpSpPr>
          <p:nvPr/>
        </p:nvGrpSpPr>
        <p:grpSpPr bwMode="auto">
          <a:xfrm>
            <a:off x="2435225" y="2676525"/>
            <a:ext cx="4046538" cy="2087563"/>
            <a:chOff x="1534" y="1686"/>
            <a:chExt cx="2549" cy="1315"/>
          </a:xfrm>
        </p:grpSpPr>
        <p:sp>
          <p:nvSpPr>
            <p:cNvPr id="49176" name="Line 129"/>
            <p:cNvSpPr>
              <a:spLocks noChangeShapeType="1"/>
            </p:cNvSpPr>
            <p:nvPr/>
          </p:nvSpPr>
          <p:spPr bwMode="auto">
            <a:xfrm flipH="1" flipV="1">
              <a:off x="1801" y="1762"/>
              <a:ext cx="2167" cy="10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08568" name="Group 130"/>
            <p:cNvGrpSpPr>
              <a:grpSpLocks/>
            </p:cNvGrpSpPr>
            <p:nvPr/>
          </p:nvGrpSpPr>
          <p:grpSpPr bwMode="auto">
            <a:xfrm>
              <a:off x="2724" y="1686"/>
              <a:ext cx="214" cy="231"/>
              <a:chOff x="618" y="3500"/>
              <a:chExt cx="214" cy="231"/>
            </a:xfrm>
          </p:grpSpPr>
          <p:sp>
            <p:nvSpPr>
              <p:cNvPr id="49180" name="Oval 131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9181" name="Text Box 132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20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dirty="0" smtClean="0">
                    <a:solidFill>
                      <a:srgbClr val="FF0000"/>
                    </a:solidFill>
                    <a:cs typeface="+mn-cs"/>
                  </a:rPr>
                  <a:t>2</a:t>
                </a:r>
              </a:p>
            </p:txBody>
          </p:sp>
        </p:grpSp>
        <p:sp>
          <p:nvSpPr>
            <p:cNvPr id="49178" name="Text Box 133"/>
            <p:cNvSpPr txBox="1">
              <a:spLocks noChangeArrowheads="1"/>
            </p:cNvSpPr>
            <p:nvPr/>
          </p:nvSpPr>
          <p:spPr bwMode="auto">
            <a:xfrm>
              <a:off x="1534" y="2367"/>
              <a:ext cx="2549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 smtClean="0">
                  <a:latin typeface="Arial" charset="0"/>
                  <a:cs typeface="Arial" charset="0"/>
                </a:rPr>
                <a:t>foreign agent contacts home agent home: </a:t>
              </a:r>
              <a:r>
                <a:rPr lang="ja-JP" altLang="en-US" sz="2000" smtClean="0">
                  <a:latin typeface="Arial" charset="0"/>
                  <a:cs typeface="Arial" charset="0"/>
                </a:rPr>
                <a:t>“</a:t>
              </a:r>
              <a:r>
                <a:rPr lang="en-US" sz="2000" dirty="0" smtClean="0">
                  <a:latin typeface="Arial" charset="0"/>
                  <a:cs typeface="Arial" charset="0"/>
                </a:rPr>
                <a:t>this mobile is resident in my network</a:t>
              </a:r>
              <a:r>
                <a:rPr lang="ja-JP" altLang="en-US" sz="2000" smtClean="0">
                  <a:latin typeface="Arial" charset="0"/>
                  <a:cs typeface="Arial" charset="0"/>
                </a:rPr>
                <a:t>”</a:t>
              </a:r>
              <a:endParaRPr lang="en-US" sz="2000" dirty="0" smtClean="0">
                <a:latin typeface="Arial" charset="0"/>
                <a:cs typeface="Arial" charset="0"/>
              </a:endParaRPr>
            </a:p>
          </p:txBody>
        </p:sp>
        <p:sp>
          <p:nvSpPr>
            <p:cNvPr id="49179" name="Line 134"/>
            <p:cNvSpPr>
              <a:spLocks noChangeShapeType="1"/>
            </p:cNvSpPr>
            <p:nvPr/>
          </p:nvSpPr>
          <p:spPr bwMode="auto">
            <a:xfrm flipH="1" flipV="1">
              <a:off x="2824" y="1944"/>
              <a:ext cx="0" cy="4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108565" name="Freeform 96"/>
          <p:cNvSpPr>
            <a:spLocks/>
          </p:cNvSpPr>
          <p:nvPr/>
        </p:nvSpPr>
        <p:spPr bwMode="auto">
          <a:xfrm>
            <a:off x="1462088" y="1857375"/>
            <a:ext cx="998537" cy="823913"/>
          </a:xfrm>
          <a:custGeom>
            <a:avLst/>
            <a:gdLst>
              <a:gd name="T0" fmla="*/ 99558033 w 10000"/>
              <a:gd name="T1" fmla="*/ 2147483647 h 10305"/>
              <a:gd name="T2" fmla="*/ 2147483647 w 10000"/>
              <a:gd name="T3" fmla="*/ 2147483647 h 10305"/>
              <a:gd name="T4" fmla="*/ 2147483647 w 10000"/>
              <a:gd name="T5" fmla="*/ 204436681 h 10305"/>
              <a:gd name="T6" fmla="*/ 2147483647 w 10000"/>
              <a:gd name="T7" fmla="*/ 2147483647 h 10305"/>
              <a:gd name="T8" fmla="*/ 2147483647 w 10000"/>
              <a:gd name="T9" fmla="*/ 2147483647 h 10305"/>
              <a:gd name="T10" fmla="*/ 2147483647 w 10000"/>
              <a:gd name="T11" fmla="*/ 2147483647 h 10305"/>
              <a:gd name="T12" fmla="*/ 2147483647 w 10000"/>
              <a:gd name="T13" fmla="*/ 2147483647 h 10305"/>
              <a:gd name="T14" fmla="*/ 2147483647 w 10000"/>
              <a:gd name="T15" fmla="*/ 2147483647 h 10305"/>
              <a:gd name="T16" fmla="*/ 2147483647 w 10000"/>
              <a:gd name="T17" fmla="*/ 2147483647 h 10305"/>
              <a:gd name="T18" fmla="*/ 2147483647 w 10000"/>
              <a:gd name="T19" fmla="*/ 2147483647 h 10305"/>
              <a:gd name="T20" fmla="*/ 99558033 w 10000"/>
              <a:gd name="T21" fmla="*/ 2147483647 h 1030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000" h="10305">
                <a:moveTo>
                  <a:pt x="1" y="4863"/>
                </a:moveTo>
                <a:cubicBezTo>
                  <a:pt x="1" y="3794"/>
                  <a:pt x="5" y="1801"/>
                  <a:pt x="686" y="991"/>
                </a:cubicBezTo>
                <a:cubicBezTo>
                  <a:pt x="1367" y="181"/>
                  <a:pt x="2904" y="-40"/>
                  <a:pt x="4086" y="5"/>
                </a:cubicBezTo>
                <a:cubicBezTo>
                  <a:pt x="5268" y="50"/>
                  <a:pt x="6836" y="553"/>
                  <a:pt x="7779" y="1264"/>
                </a:cubicBezTo>
                <a:cubicBezTo>
                  <a:pt x="8722" y="1975"/>
                  <a:pt x="9397" y="2830"/>
                  <a:pt x="9747" y="4270"/>
                </a:cubicBezTo>
                <a:cubicBezTo>
                  <a:pt x="10096" y="5710"/>
                  <a:pt x="10030" y="8980"/>
                  <a:pt x="9875" y="9905"/>
                </a:cubicBezTo>
                <a:cubicBezTo>
                  <a:pt x="9719" y="10828"/>
                  <a:pt x="9488" y="9873"/>
                  <a:pt x="8815" y="9814"/>
                </a:cubicBezTo>
                <a:cubicBezTo>
                  <a:pt x="8140" y="9757"/>
                  <a:pt x="6708" y="9565"/>
                  <a:pt x="5830" y="9554"/>
                </a:cubicBezTo>
                <a:cubicBezTo>
                  <a:pt x="4953" y="9543"/>
                  <a:pt x="4372" y="9985"/>
                  <a:pt x="3546" y="9748"/>
                </a:cubicBezTo>
                <a:cubicBezTo>
                  <a:pt x="2722" y="9508"/>
                  <a:pt x="1457" y="8935"/>
                  <a:pt x="867" y="8121"/>
                </a:cubicBezTo>
                <a:cubicBezTo>
                  <a:pt x="276" y="7307"/>
                  <a:pt x="-15" y="6195"/>
                  <a:pt x="1" y="4863"/>
                </a:cubicBezTo>
                <a:close/>
              </a:path>
            </a:pathLst>
          </a:custGeom>
          <a:solidFill>
            <a:srgbClr val="33CCCC">
              <a:alpha val="7803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08566" name="Picture 23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865188"/>
            <a:ext cx="41132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53</a:t>
            </a:fld>
            <a:endParaRPr lang="en-US" sz="1200" dirty="0">
              <a:latin typeface="Tahoma" charset="0"/>
            </a:endParaRPr>
          </a:p>
        </p:txBody>
      </p:sp>
      <p:sp>
        <p:nvSpPr>
          <p:cNvPr id="4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510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419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21"/>
          <p:cNvSpPr>
            <a:spLocks noGrp="1" noChangeArrowheads="1"/>
          </p:cNvSpPr>
          <p:nvPr>
            <p:ph type="title"/>
          </p:nvPr>
        </p:nvSpPr>
        <p:spPr>
          <a:xfrm>
            <a:off x="307975" y="15716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Mobility via indirect routing</a:t>
            </a:r>
          </a:p>
        </p:txBody>
      </p:sp>
      <p:sp>
        <p:nvSpPr>
          <p:cNvPr id="110596" name="Freeform 2"/>
          <p:cNvSpPr>
            <a:spLocks/>
          </p:cNvSpPr>
          <p:nvPr/>
        </p:nvSpPr>
        <p:spPr bwMode="auto">
          <a:xfrm>
            <a:off x="1565275" y="2689225"/>
            <a:ext cx="1866900" cy="1589088"/>
          </a:xfrm>
          <a:custGeom>
            <a:avLst/>
            <a:gdLst>
              <a:gd name="T0" fmla="*/ 2147483647 w 1340"/>
              <a:gd name="T1" fmla="*/ 2147483647 h 1191"/>
              <a:gd name="T2" fmla="*/ 2147483647 w 1340"/>
              <a:gd name="T3" fmla="*/ 2147483647 h 1191"/>
              <a:gd name="T4" fmla="*/ 2147483647 w 1340"/>
              <a:gd name="T5" fmla="*/ 2147483647 h 1191"/>
              <a:gd name="T6" fmla="*/ 2147483647 w 1340"/>
              <a:gd name="T7" fmla="*/ 2147483647 h 1191"/>
              <a:gd name="T8" fmla="*/ 2147483647 w 1340"/>
              <a:gd name="T9" fmla="*/ 2147483647 h 1191"/>
              <a:gd name="T10" fmla="*/ 2147483647 w 1340"/>
              <a:gd name="T11" fmla="*/ 2147483647 h 1191"/>
              <a:gd name="T12" fmla="*/ 2147483647 w 1340"/>
              <a:gd name="T13" fmla="*/ 2147483647 h 1191"/>
              <a:gd name="T14" fmla="*/ 2147483647 w 1340"/>
              <a:gd name="T15" fmla="*/ 2147483647 h 1191"/>
              <a:gd name="T16" fmla="*/ 2147483647 w 1340"/>
              <a:gd name="T17" fmla="*/ 2147483647 h 1191"/>
              <a:gd name="T18" fmla="*/ 2147483647 w 1340"/>
              <a:gd name="T19" fmla="*/ 2147483647 h 1191"/>
              <a:gd name="T20" fmla="*/ 2147483647 w 1340"/>
              <a:gd name="T21" fmla="*/ 2147483647 h 1191"/>
              <a:gd name="T22" fmla="*/ 2147483647 w 1340"/>
              <a:gd name="T23" fmla="*/ 2147483647 h 119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340" h="1191">
                <a:moveTo>
                  <a:pt x="550" y="42"/>
                </a:moveTo>
                <a:cubicBezTo>
                  <a:pt x="437" y="4"/>
                  <a:pt x="164" y="0"/>
                  <a:pt x="82" y="60"/>
                </a:cubicBezTo>
                <a:cubicBezTo>
                  <a:pt x="0" y="120"/>
                  <a:pt x="67" y="292"/>
                  <a:pt x="58" y="402"/>
                </a:cubicBezTo>
                <a:cubicBezTo>
                  <a:pt x="49" y="512"/>
                  <a:pt x="19" y="642"/>
                  <a:pt x="28" y="720"/>
                </a:cubicBezTo>
                <a:cubicBezTo>
                  <a:pt x="37" y="798"/>
                  <a:pt x="27" y="844"/>
                  <a:pt x="112" y="870"/>
                </a:cubicBezTo>
                <a:cubicBezTo>
                  <a:pt x="197" y="896"/>
                  <a:pt x="450" y="833"/>
                  <a:pt x="538" y="876"/>
                </a:cubicBezTo>
                <a:cubicBezTo>
                  <a:pt x="626" y="919"/>
                  <a:pt x="524" y="1091"/>
                  <a:pt x="640" y="1128"/>
                </a:cubicBezTo>
                <a:cubicBezTo>
                  <a:pt x="756" y="1165"/>
                  <a:pt x="1128" y="1191"/>
                  <a:pt x="1234" y="1098"/>
                </a:cubicBezTo>
                <a:cubicBezTo>
                  <a:pt x="1340" y="1005"/>
                  <a:pt x="1281" y="696"/>
                  <a:pt x="1276" y="570"/>
                </a:cubicBezTo>
                <a:cubicBezTo>
                  <a:pt x="1271" y="444"/>
                  <a:pt x="1290" y="389"/>
                  <a:pt x="1204" y="342"/>
                </a:cubicBezTo>
                <a:cubicBezTo>
                  <a:pt x="1118" y="295"/>
                  <a:pt x="868" y="338"/>
                  <a:pt x="760" y="288"/>
                </a:cubicBezTo>
                <a:cubicBezTo>
                  <a:pt x="652" y="238"/>
                  <a:pt x="663" y="80"/>
                  <a:pt x="550" y="42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0597" name="Freeform 96"/>
          <p:cNvSpPr>
            <a:spLocks/>
          </p:cNvSpPr>
          <p:nvPr/>
        </p:nvSpPr>
        <p:spPr bwMode="auto">
          <a:xfrm>
            <a:off x="6365875" y="2559050"/>
            <a:ext cx="1838325" cy="1711325"/>
          </a:xfrm>
          <a:custGeom>
            <a:avLst/>
            <a:gdLst>
              <a:gd name="T0" fmla="*/ 2147483647 w 2894"/>
              <a:gd name="T1" fmla="*/ 2147483647 h 2693"/>
              <a:gd name="T2" fmla="*/ 2147483647 w 2894"/>
              <a:gd name="T3" fmla="*/ 2147483647 h 2693"/>
              <a:gd name="T4" fmla="*/ 2147483647 w 2894"/>
              <a:gd name="T5" fmla="*/ 2147483647 h 2693"/>
              <a:gd name="T6" fmla="*/ 2147483647 w 2894"/>
              <a:gd name="T7" fmla="*/ 2147483647 h 2693"/>
              <a:gd name="T8" fmla="*/ 2147483647 w 2894"/>
              <a:gd name="T9" fmla="*/ 2147483647 h 2693"/>
              <a:gd name="T10" fmla="*/ 2147483647 w 2894"/>
              <a:gd name="T11" fmla="*/ 2147483647 h 2693"/>
              <a:gd name="T12" fmla="*/ 2147483647 w 2894"/>
              <a:gd name="T13" fmla="*/ 2147483647 h 2693"/>
              <a:gd name="T14" fmla="*/ 2147483647 w 2894"/>
              <a:gd name="T15" fmla="*/ 2147483647 h 2693"/>
              <a:gd name="T16" fmla="*/ 2147483647 w 2894"/>
              <a:gd name="T17" fmla="*/ 2147483647 h 2693"/>
              <a:gd name="T18" fmla="*/ 2147483647 w 2894"/>
              <a:gd name="T19" fmla="*/ 2147483647 h 2693"/>
              <a:gd name="T20" fmla="*/ 2147483647 w 2894"/>
              <a:gd name="T21" fmla="*/ 2147483647 h 26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894" h="2693">
                <a:moveTo>
                  <a:pt x="4" y="1331"/>
                </a:moveTo>
                <a:cubicBezTo>
                  <a:pt x="4" y="1049"/>
                  <a:pt x="119" y="673"/>
                  <a:pt x="349" y="509"/>
                </a:cubicBezTo>
                <a:cubicBezTo>
                  <a:pt x="579" y="345"/>
                  <a:pt x="1010" y="400"/>
                  <a:pt x="1384" y="344"/>
                </a:cubicBezTo>
                <a:cubicBezTo>
                  <a:pt x="1758" y="288"/>
                  <a:pt x="2346" y="0"/>
                  <a:pt x="2596" y="170"/>
                </a:cubicBezTo>
                <a:cubicBezTo>
                  <a:pt x="2846" y="340"/>
                  <a:pt x="2874" y="1035"/>
                  <a:pt x="2884" y="1364"/>
                </a:cubicBezTo>
                <a:cubicBezTo>
                  <a:pt x="2894" y="1693"/>
                  <a:pt x="2789" y="1954"/>
                  <a:pt x="2659" y="2144"/>
                </a:cubicBezTo>
                <a:cubicBezTo>
                  <a:pt x="2529" y="2334"/>
                  <a:pt x="2274" y="2432"/>
                  <a:pt x="2104" y="2504"/>
                </a:cubicBezTo>
                <a:cubicBezTo>
                  <a:pt x="1934" y="2576"/>
                  <a:pt x="1816" y="2558"/>
                  <a:pt x="1639" y="2579"/>
                </a:cubicBezTo>
                <a:cubicBezTo>
                  <a:pt x="1462" y="2600"/>
                  <a:pt x="1259" y="2693"/>
                  <a:pt x="1044" y="2630"/>
                </a:cubicBezTo>
                <a:cubicBezTo>
                  <a:pt x="829" y="2567"/>
                  <a:pt x="520" y="2418"/>
                  <a:pt x="346" y="2201"/>
                </a:cubicBezTo>
                <a:cubicBezTo>
                  <a:pt x="173" y="1985"/>
                  <a:pt x="0" y="1682"/>
                  <a:pt x="4" y="1331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0598" name="Freeform 119"/>
          <p:cNvSpPr>
            <a:spLocks/>
          </p:cNvSpPr>
          <p:nvPr/>
        </p:nvSpPr>
        <p:spPr bwMode="auto">
          <a:xfrm>
            <a:off x="3906838" y="3505200"/>
            <a:ext cx="2109787" cy="1250950"/>
          </a:xfrm>
          <a:custGeom>
            <a:avLst/>
            <a:gdLst>
              <a:gd name="T0" fmla="*/ 2147483647 w 3324"/>
              <a:gd name="T1" fmla="*/ 2147483647 h 1971"/>
              <a:gd name="T2" fmla="*/ 2147483647 w 3324"/>
              <a:gd name="T3" fmla="*/ 2147483647 h 1971"/>
              <a:gd name="T4" fmla="*/ 2147483647 w 3324"/>
              <a:gd name="T5" fmla="*/ 2147483647 h 1971"/>
              <a:gd name="T6" fmla="*/ 2147483647 w 3324"/>
              <a:gd name="T7" fmla="*/ 2147483647 h 1971"/>
              <a:gd name="T8" fmla="*/ 2147483647 w 3324"/>
              <a:gd name="T9" fmla="*/ 2147483647 h 1971"/>
              <a:gd name="T10" fmla="*/ 2147483647 w 3324"/>
              <a:gd name="T11" fmla="*/ 2147483647 h 1971"/>
              <a:gd name="T12" fmla="*/ 2147483647 w 3324"/>
              <a:gd name="T13" fmla="*/ 2147483647 h 1971"/>
              <a:gd name="T14" fmla="*/ 2147483647 w 3324"/>
              <a:gd name="T15" fmla="*/ 2147483647 h 1971"/>
              <a:gd name="T16" fmla="*/ 2147483647 w 3324"/>
              <a:gd name="T17" fmla="*/ 2147483647 h 1971"/>
              <a:gd name="T18" fmla="*/ 2147483647 w 3324"/>
              <a:gd name="T19" fmla="*/ 2147483647 h 1971"/>
              <a:gd name="T20" fmla="*/ 2147483647 w 3324"/>
              <a:gd name="T21" fmla="*/ 2147483647 h 1971"/>
              <a:gd name="T22" fmla="*/ 2147483647 w 3324"/>
              <a:gd name="T23" fmla="*/ 2147483647 h 1971"/>
              <a:gd name="T24" fmla="*/ 2147483647 w 3324"/>
              <a:gd name="T25" fmla="*/ 2147483647 h 197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324" h="1971">
                <a:moveTo>
                  <a:pt x="596" y="15"/>
                </a:moveTo>
                <a:cubicBezTo>
                  <a:pt x="335" y="29"/>
                  <a:pt x="248" y="155"/>
                  <a:pt x="149" y="330"/>
                </a:cubicBezTo>
                <a:cubicBezTo>
                  <a:pt x="50" y="505"/>
                  <a:pt x="0" y="853"/>
                  <a:pt x="3" y="1066"/>
                </a:cubicBezTo>
                <a:cubicBezTo>
                  <a:pt x="6" y="1279"/>
                  <a:pt x="67" y="1478"/>
                  <a:pt x="168" y="1606"/>
                </a:cubicBezTo>
                <a:cubicBezTo>
                  <a:pt x="269" y="1734"/>
                  <a:pt x="457" y="1811"/>
                  <a:pt x="609" y="1831"/>
                </a:cubicBezTo>
                <a:cubicBezTo>
                  <a:pt x="761" y="1851"/>
                  <a:pt x="927" y="1719"/>
                  <a:pt x="1083" y="1726"/>
                </a:cubicBezTo>
                <a:cubicBezTo>
                  <a:pt x="1239" y="1733"/>
                  <a:pt x="1333" y="1844"/>
                  <a:pt x="1548" y="1876"/>
                </a:cubicBezTo>
                <a:cubicBezTo>
                  <a:pt x="1763" y="1908"/>
                  <a:pt x="2091" y="1971"/>
                  <a:pt x="2373" y="1921"/>
                </a:cubicBezTo>
                <a:cubicBezTo>
                  <a:pt x="2655" y="1871"/>
                  <a:pt x="3162" y="1740"/>
                  <a:pt x="3243" y="1576"/>
                </a:cubicBezTo>
                <a:cubicBezTo>
                  <a:pt x="3324" y="1412"/>
                  <a:pt x="2947" y="1124"/>
                  <a:pt x="2859" y="935"/>
                </a:cubicBezTo>
                <a:cubicBezTo>
                  <a:pt x="2771" y="746"/>
                  <a:pt x="2905" y="559"/>
                  <a:pt x="2714" y="444"/>
                </a:cubicBezTo>
                <a:cubicBezTo>
                  <a:pt x="2523" y="328"/>
                  <a:pt x="2063" y="315"/>
                  <a:pt x="1714" y="242"/>
                </a:cubicBezTo>
                <a:cubicBezTo>
                  <a:pt x="1366" y="168"/>
                  <a:pt x="857" y="0"/>
                  <a:pt x="596" y="15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0599" name="Text Box 120"/>
          <p:cNvSpPr txBox="1">
            <a:spLocks noChangeArrowheads="1"/>
          </p:cNvSpPr>
          <p:nvPr/>
        </p:nvSpPr>
        <p:spPr bwMode="auto">
          <a:xfrm>
            <a:off x="4081463" y="3802063"/>
            <a:ext cx="1447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>
                <a:solidFill>
                  <a:schemeClr val="bg1"/>
                </a:solidFill>
                <a:latin typeface="Arial" charset="0"/>
                <a:cs typeface="Arial" charset="0"/>
              </a:rPr>
              <a:t>wide area network</a:t>
            </a:r>
          </a:p>
        </p:txBody>
      </p:sp>
      <p:grpSp>
        <p:nvGrpSpPr>
          <p:cNvPr id="110600" name="Group 140"/>
          <p:cNvGrpSpPr>
            <a:grpSpLocks/>
          </p:cNvGrpSpPr>
          <p:nvPr/>
        </p:nvGrpSpPr>
        <p:grpSpPr bwMode="auto">
          <a:xfrm>
            <a:off x="1549400" y="2808288"/>
            <a:ext cx="1092200" cy="790575"/>
            <a:chOff x="4089854" y="1363889"/>
            <a:chExt cx="1091746" cy="791482"/>
          </a:xfrm>
        </p:grpSpPr>
        <p:sp>
          <p:nvSpPr>
            <p:cNvPr id="110650" name="Oval 26"/>
            <p:cNvSpPr>
              <a:spLocks noChangeArrowheads="1"/>
            </p:cNvSpPr>
            <p:nvPr/>
          </p:nvSpPr>
          <p:spPr bwMode="auto">
            <a:xfrm>
              <a:off x="4089854" y="1363889"/>
              <a:ext cx="1091746" cy="791482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pic>
          <p:nvPicPr>
            <p:cNvPr id="110651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5429" y="1550204"/>
              <a:ext cx="629104" cy="423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018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775" y="3643313"/>
            <a:ext cx="684213" cy="24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10602" name="Line 111"/>
          <p:cNvSpPr>
            <a:spLocks noChangeShapeType="1"/>
          </p:cNvSpPr>
          <p:nvPr/>
        </p:nvSpPr>
        <p:spPr bwMode="auto">
          <a:xfrm>
            <a:off x="2170113" y="3341688"/>
            <a:ext cx="503237" cy="3127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10603" name="Line 111"/>
          <p:cNvSpPr>
            <a:spLocks noChangeShapeType="1"/>
          </p:cNvSpPr>
          <p:nvPr/>
        </p:nvSpPr>
        <p:spPr bwMode="auto">
          <a:xfrm flipV="1">
            <a:off x="3194050" y="3762375"/>
            <a:ext cx="949325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10604" name="Line 111"/>
          <p:cNvSpPr>
            <a:spLocks noChangeShapeType="1"/>
          </p:cNvSpPr>
          <p:nvPr/>
        </p:nvSpPr>
        <p:spPr bwMode="auto">
          <a:xfrm>
            <a:off x="5546725" y="3933825"/>
            <a:ext cx="1384300" cy="31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5019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288" y="3784600"/>
            <a:ext cx="68421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10606" name="Line 111"/>
          <p:cNvSpPr>
            <a:spLocks noChangeShapeType="1"/>
          </p:cNvSpPr>
          <p:nvPr/>
        </p:nvSpPr>
        <p:spPr bwMode="auto">
          <a:xfrm flipH="1">
            <a:off x="7235825" y="3451225"/>
            <a:ext cx="344488" cy="3222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10607" name="Group 151"/>
          <p:cNvGrpSpPr>
            <a:grpSpLocks/>
          </p:cNvGrpSpPr>
          <p:nvPr/>
        </p:nvGrpSpPr>
        <p:grpSpPr bwMode="auto">
          <a:xfrm>
            <a:off x="7004050" y="2884488"/>
            <a:ext cx="1090613" cy="790575"/>
            <a:chOff x="4089854" y="1363889"/>
            <a:chExt cx="1091746" cy="791482"/>
          </a:xfrm>
        </p:grpSpPr>
        <p:sp>
          <p:nvSpPr>
            <p:cNvPr id="110646" name="Oval 26"/>
            <p:cNvSpPr>
              <a:spLocks noChangeArrowheads="1"/>
            </p:cNvSpPr>
            <p:nvPr/>
          </p:nvSpPr>
          <p:spPr bwMode="auto">
            <a:xfrm>
              <a:off x="4089854" y="1363889"/>
              <a:ext cx="1091746" cy="791482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10647" name="Group 356"/>
            <p:cNvGrpSpPr>
              <a:grpSpLocks/>
            </p:cNvGrpSpPr>
            <p:nvPr/>
          </p:nvGrpSpPr>
          <p:grpSpPr bwMode="auto">
            <a:xfrm>
              <a:off x="4245429" y="1426027"/>
              <a:ext cx="629104" cy="547461"/>
              <a:chOff x="313" y="1497"/>
              <a:chExt cx="1152" cy="1014"/>
            </a:xfrm>
          </p:grpSpPr>
          <p:pic>
            <p:nvPicPr>
              <p:cNvPr id="110648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0649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10608" name="Freeform 96"/>
          <p:cNvSpPr>
            <a:spLocks/>
          </p:cNvSpPr>
          <p:nvPr/>
        </p:nvSpPr>
        <p:spPr bwMode="auto">
          <a:xfrm>
            <a:off x="1674813" y="2854325"/>
            <a:ext cx="1000125" cy="825500"/>
          </a:xfrm>
          <a:custGeom>
            <a:avLst/>
            <a:gdLst>
              <a:gd name="T0" fmla="*/ 100035003 w 10000"/>
              <a:gd name="T1" fmla="*/ 2147483647 h 10305"/>
              <a:gd name="T2" fmla="*/ 2147483647 w 10000"/>
              <a:gd name="T3" fmla="*/ 2147483647 h 10305"/>
              <a:gd name="T4" fmla="*/ 2147483647 w 10000"/>
              <a:gd name="T5" fmla="*/ 205622798 h 10305"/>
              <a:gd name="T6" fmla="*/ 2147483647 w 10000"/>
              <a:gd name="T7" fmla="*/ 2147483647 h 10305"/>
              <a:gd name="T8" fmla="*/ 2147483647 w 10000"/>
              <a:gd name="T9" fmla="*/ 2147483647 h 10305"/>
              <a:gd name="T10" fmla="*/ 2147483647 w 10000"/>
              <a:gd name="T11" fmla="*/ 2147483647 h 10305"/>
              <a:gd name="T12" fmla="*/ 2147483647 w 10000"/>
              <a:gd name="T13" fmla="*/ 2147483647 h 10305"/>
              <a:gd name="T14" fmla="*/ 2147483647 w 10000"/>
              <a:gd name="T15" fmla="*/ 2147483647 h 10305"/>
              <a:gd name="T16" fmla="*/ 2147483647 w 10000"/>
              <a:gd name="T17" fmla="*/ 2147483647 h 10305"/>
              <a:gd name="T18" fmla="*/ 2147483647 w 10000"/>
              <a:gd name="T19" fmla="*/ 2147483647 h 10305"/>
              <a:gd name="T20" fmla="*/ 100035003 w 10000"/>
              <a:gd name="T21" fmla="*/ 2147483647 h 1030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000" h="10305">
                <a:moveTo>
                  <a:pt x="1" y="4863"/>
                </a:moveTo>
                <a:cubicBezTo>
                  <a:pt x="1" y="3794"/>
                  <a:pt x="5" y="1801"/>
                  <a:pt x="686" y="991"/>
                </a:cubicBezTo>
                <a:cubicBezTo>
                  <a:pt x="1367" y="181"/>
                  <a:pt x="2904" y="-40"/>
                  <a:pt x="4086" y="5"/>
                </a:cubicBezTo>
                <a:cubicBezTo>
                  <a:pt x="5268" y="50"/>
                  <a:pt x="6836" y="553"/>
                  <a:pt x="7779" y="1264"/>
                </a:cubicBezTo>
                <a:cubicBezTo>
                  <a:pt x="8722" y="1975"/>
                  <a:pt x="9397" y="2830"/>
                  <a:pt x="9747" y="4270"/>
                </a:cubicBezTo>
                <a:cubicBezTo>
                  <a:pt x="10096" y="5710"/>
                  <a:pt x="10030" y="8980"/>
                  <a:pt x="9875" y="9905"/>
                </a:cubicBezTo>
                <a:cubicBezTo>
                  <a:pt x="9719" y="10828"/>
                  <a:pt x="9488" y="9873"/>
                  <a:pt x="8815" y="9814"/>
                </a:cubicBezTo>
                <a:cubicBezTo>
                  <a:pt x="8140" y="9757"/>
                  <a:pt x="6708" y="9565"/>
                  <a:pt x="5830" y="9554"/>
                </a:cubicBezTo>
                <a:cubicBezTo>
                  <a:pt x="4953" y="9543"/>
                  <a:pt x="4372" y="9985"/>
                  <a:pt x="3546" y="9748"/>
                </a:cubicBezTo>
                <a:cubicBezTo>
                  <a:pt x="2722" y="9508"/>
                  <a:pt x="1457" y="8935"/>
                  <a:pt x="867" y="8121"/>
                </a:cubicBezTo>
                <a:cubicBezTo>
                  <a:pt x="276" y="7307"/>
                  <a:pt x="-15" y="6195"/>
                  <a:pt x="1" y="4863"/>
                </a:cubicBezTo>
                <a:close/>
              </a:path>
            </a:pathLst>
          </a:custGeom>
          <a:solidFill>
            <a:srgbClr val="33CCCC">
              <a:alpha val="7803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0609" name="Freeform 121"/>
          <p:cNvSpPr>
            <a:spLocks/>
          </p:cNvSpPr>
          <p:nvPr/>
        </p:nvSpPr>
        <p:spPr bwMode="auto">
          <a:xfrm>
            <a:off x="3567113" y="5114925"/>
            <a:ext cx="2944812" cy="911225"/>
          </a:xfrm>
          <a:custGeom>
            <a:avLst/>
            <a:gdLst>
              <a:gd name="T0" fmla="*/ 2147483647 w 4636"/>
              <a:gd name="T1" fmla="*/ 2147483647 h 1435"/>
              <a:gd name="T2" fmla="*/ 2147483647 w 4636"/>
              <a:gd name="T3" fmla="*/ 2147483647 h 1435"/>
              <a:gd name="T4" fmla="*/ 2147483647 w 4636"/>
              <a:gd name="T5" fmla="*/ 2147483647 h 1435"/>
              <a:gd name="T6" fmla="*/ 2147483647 w 4636"/>
              <a:gd name="T7" fmla="*/ 2147483647 h 1435"/>
              <a:gd name="T8" fmla="*/ 2147483647 w 4636"/>
              <a:gd name="T9" fmla="*/ 2147483647 h 1435"/>
              <a:gd name="T10" fmla="*/ 2147483647 w 4636"/>
              <a:gd name="T11" fmla="*/ 2147483647 h 1435"/>
              <a:gd name="T12" fmla="*/ 2147483647 w 4636"/>
              <a:gd name="T13" fmla="*/ 2147483647 h 1435"/>
              <a:gd name="T14" fmla="*/ 2147483647 w 4636"/>
              <a:gd name="T15" fmla="*/ 2147483647 h 1435"/>
              <a:gd name="T16" fmla="*/ 2147483647 w 4636"/>
              <a:gd name="T17" fmla="*/ 2147483647 h 1435"/>
              <a:gd name="T18" fmla="*/ 2147483647 w 4636"/>
              <a:gd name="T19" fmla="*/ 2147483647 h 143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36" h="1435">
                <a:moveTo>
                  <a:pt x="339" y="15"/>
                </a:moveTo>
                <a:cubicBezTo>
                  <a:pt x="0" y="110"/>
                  <a:pt x="112" y="438"/>
                  <a:pt x="189" y="645"/>
                </a:cubicBezTo>
                <a:cubicBezTo>
                  <a:pt x="266" y="852"/>
                  <a:pt x="509" y="1130"/>
                  <a:pt x="804" y="1260"/>
                </a:cubicBezTo>
                <a:cubicBezTo>
                  <a:pt x="1099" y="1390"/>
                  <a:pt x="1507" y="1415"/>
                  <a:pt x="1959" y="1425"/>
                </a:cubicBezTo>
                <a:cubicBezTo>
                  <a:pt x="2411" y="1435"/>
                  <a:pt x="3192" y="1395"/>
                  <a:pt x="3519" y="1320"/>
                </a:cubicBezTo>
                <a:cubicBezTo>
                  <a:pt x="3846" y="1245"/>
                  <a:pt x="3753" y="1067"/>
                  <a:pt x="3924" y="975"/>
                </a:cubicBezTo>
                <a:cubicBezTo>
                  <a:pt x="4095" y="883"/>
                  <a:pt x="4489" y="885"/>
                  <a:pt x="4543" y="769"/>
                </a:cubicBezTo>
                <a:cubicBezTo>
                  <a:pt x="4597" y="653"/>
                  <a:pt x="4636" y="393"/>
                  <a:pt x="4249" y="278"/>
                </a:cubicBezTo>
                <a:cubicBezTo>
                  <a:pt x="3863" y="162"/>
                  <a:pt x="2874" y="120"/>
                  <a:pt x="2222" y="76"/>
                </a:cubicBezTo>
                <a:cubicBezTo>
                  <a:pt x="1570" y="32"/>
                  <a:pt x="868" y="0"/>
                  <a:pt x="339" y="15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5019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5126038"/>
            <a:ext cx="781050" cy="67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0196" name="Text Box 120"/>
          <p:cNvSpPr txBox="1">
            <a:spLocks noChangeArrowheads="1"/>
          </p:cNvSpPr>
          <p:nvPr/>
        </p:nvSpPr>
        <p:spPr bwMode="auto">
          <a:xfrm>
            <a:off x="473075" y="2852738"/>
            <a:ext cx="18875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latin typeface="Arial" charset="0"/>
                <a:cs typeface="Arial" charset="0"/>
              </a:rPr>
              <a:t>home</a:t>
            </a:r>
          </a:p>
          <a:p>
            <a:pPr>
              <a:defRPr/>
            </a:pPr>
            <a:r>
              <a:rPr lang="en-US" sz="2000" dirty="0" smtClean="0">
                <a:latin typeface="Arial" charset="0"/>
                <a:cs typeface="Arial" charset="0"/>
              </a:rPr>
              <a:t>network</a:t>
            </a:r>
          </a:p>
        </p:txBody>
      </p:sp>
      <p:sp>
        <p:nvSpPr>
          <p:cNvPr id="50197" name="Text Box 121"/>
          <p:cNvSpPr txBox="1">
            <a:spLocks noChangeArrowheads="1"/>
          </p:cNvSpPr>
          <p:nvPr/>
        </p:nvSpPr>
        <p:spPr bwMode="auto">
          <a:xfrm>
            <a:off x="7874000" y="2174875"/>
            <a:ext cx="1270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latin typeface="Arial" charset="0"/>
                <a:cs typeface="Arial" charset="0"/>
              </a:rPr>
              <a:t>visited</a:t>
            </a:r>
          </a:p>
          <a:p>
            <a:pPr>
              <a:defRPr/>
            </a:pPr>
            <a:r>
              <a:rPr lang="en-US" sz="2000" dirty="0" smtClean="0">
                <a:latin typeface="Arial" charset="0"/>
                <a:cs typeface="Arial" charset="0"/>
              </a:rPr>
              <a:t>network</a:t>
            </a:r>
          </a:p>
        </p:txBody>
      </p:sp>
      <p:grpSp>
        <p:nvGrpSpPr>
          <p:cNvPr id="49" name="Group 122"/>
          <p:cNvGrpSpPr>
            <a:grpSpLocks/>
          </p:cNvGrpSpPr>
          <p:nvPr/>
        </p:nvGrpSpPr>
        <p:grpSpPr bwMode="auto">
          <a:xfrm>
            <a:off x="7119938" y="3325813"/>
            <a:ext cx="492125" cy="366712"/>
            <a:chOff x="4485" y="2095"/>
            <a:chExt cx="310" cy="231"/>
          </a:xfrm>
        </p:grpSpPr>
        <p:sp>
          <p:nvSpPr>
            <p:cNvPr id="50227" name="Line 123"/>
            <p:cNvSpPr>
              <a:spLocks noChangeShapeType="1"/>
            </p:cNvSpPr>
            <p:nvPr/>
          </p:nvSpPr>
          <p:spPr bwMode="auto">
            <a:xfrm flipV="1">
              <a:off x="4485" y="2106"/>
              <a:ext cx="310" cy="21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10643" name="Group 124"/>
            <p:cNvGrpSpPr>
              <a:grpSpLocks/>
            </p:cNvGrpSpPr>
            <p:nvPr/>
          </p:nvGrpSpPr>
          <p:grpSpPr bwMode="auto">
            <a:xfrm>
              <a:off x="4530" y="2095"/>
              <a:ext cx="214" cy="231"/>
              <a:chOff x="618" y="3500"/>
              <a:chExt cx="214" cy="231"/>
            </a:xfrm>
          </p:grpSpPr>
          <p:sp>
            <p:nvSpPr>
              <p:cNvPr id="50229" name="Oval 125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50230" name="Text Box 126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20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3</a:t>
                </a:r>
              </a:p>
            </p:txBody>
          </p:sp>
        </p:grpSp>
      </p:grpSp>
      <p:grpSp>
        <p:nvGrpSpPr>
          <p:cNvPr id="54" name="Group 127"/>
          <p:cNvGrpSpPr>
            <a:grpSpLocks/>
          </p:cNvGrpSpPr>
          <p:nvPr/>
        </p:nvGrpSpPr>
        <p:grpSpPr bwMode="auto">
          <a:xfrm>
            <a:off x="3181350" y="3838575"/>
            <a:ext cx="3486150" cy="638175"/>
            <a:chOff x="2004" y="2418"/>
            <a:chExt cx="2196" cy="402"/>
          </a:xfrm>
        </p:grpSpPr>
        <p:sp>
          <p:nvSpPr>
            <p:cNvPr id="110638" name="Freeform 128"/>
            <p:cNvSpPr>
              <a:spLocks/>
            </p:cNvSpPr>
            <p:nvPr/>
          </p:nvSpPr>
          <p:spPr bwMode="auto">
            <a:xfrm>
              <a:off x="2004" y="2418"/>
              <a:ext cx="2196" cy="318"/>
            </a:xfrm>
            <a:custGeom>
              <a:avLst/>
              <a:gdLst>
                <a:gd name="T0" fmla="*/ 0 w 2196"/>
                <a:gd name="T1" fmla="*/ 0 h 318"/>
                <a:gd name="T2" fmla="*/ 1194 w 2196"/>
                <a:gd name="T3" fmla="*/ 306 h 318"/>
                <a:gd name="T4" fmla="*/ 2196 w 2196"/>
                <a:gd name="T5" fmla="*/ 30 h 31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96" h="318">
                  <a:moveTo>
                    <a:pt x="0" y="0"/>
                  </a:moveTo>
                  <a:cubicBezTo>
                    <a:pt x="199" y="51"/>
                    <a:pt x="828" y="301"/>
                    <a:pt x="1194" y="306"/>
                  </a:cubicBezTo>
                  <a:cubicBezTo>
                    <a:pt x="1536" y="318"/>
                    <a:pt x="1987" y="88"/>
                    <a:pt x="2196" y="3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grpSp>
          <p:nvGrpSpPr>
            <p:cNvPr id="110639" name="Group 129"/>
            <p:cNvGrpSpPr>
              <a:grpSpLocks/>
            </p:cNvGrpSpPr>
            <p:nvPr/>
          </p:nvGrpSpPr>
          <p:grpSpPr bwMode="auto">
            <a:xfrm>
              <a:off x="3083" y="2589"/>
              <a:ext cx="214" cy="231"/>
              <a:chOff x="618" y="3500"/>
              <a:chExt cx="214" cy="231"/>
            </a:xfrm>
          </p:grpSpPr>
          <p:sp>
            <p:nvSpPr>
              <p:cNvPr id="50225" name="Oval 130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50226" name="Text Box 131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20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2</a:t>
                </a:r>
              </a:p>
            </p:txBody>
          </p:sp>
        </p:grpSp>
      </p:grpSp>
      <p:grpSp>
        <p:nvGrpSpPr>
          <p:cNvPr id="59" name="Group 132"/>
          <p:cNvGrpSpPr>
            <a:grpSpLocks/>
          </p:cNvGrpSpPr>
          <p:nvPr/>
        </p:nvGrpSpPr>
        <p:grpSpPr bwMode="auto">
          <a:xfrm>
            <a:off x="4826000" y="3424238"/>
            <a:ext cx="3103563" cy="2016125"/>
            <a:chOff x="3040" y="2157"/>
            <a:chExt cx="1955" cy="1270"/>
          </a:xfrm>
        </p:grpSpPr>
        <p:sp>
          <p:nvSpPr>
            <p:cNvPr id="110634" name="Freeform 133"/>
            <p:cNvSpPr>
              <a:spLocks/>
            </p:cNvSpPr>
            <p:nvPr/>
          </p:nvSpPr>
          <p:spPr bwMode="auto">
            <a:xfrm>
              <a:off x="3040" y="2157"/>
              <a:ext cx="1955" cy="1270"/>
            </a:xfrm>
            <a:custGeom>
              <a:avLst/>
              <a:gdLst>
                <a:gd name="T0" fmla="*/ 1955 w 1955"/>
                <a:gd name="T1" fmla="*/ 0 h 1270"/>
                <a:gd name="T2" fmla="*/ 1077 w 1955"/>
                <a:gd name="T3" fmla="*/ 765 h 1270"/>
                <a:gd name="T4" fmla="*/ 0 w 1955"/>
                <a:gd name="T5" fmla="*/ 1270 h 12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55" h="1270">
                  <a:moveTo>
                    <a:pt x="1955" y="0"/>
                  </a:moveTo>
                  <a:cubicBezTo>
                    <a:pt x="1809" y="127"/>
                    <a:pt x="1425" y="536"/>
                    <a:pt x="1077" y="765"/>
                  </a:cubicBezTo>
                  <a:cubicBezTo>
                    <a:pt x="729" y="994"/>
                    <a:pt x="224" y="1165"/>
                    <a:pt x="0" y="127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grpSp>
          <p:nvGrpSpPr>
            <p:cNvPr id="110635" name="Group 134"/>
            <p:cNvGrpSpPr>
              <a:grpSpLocks/>
            </p:cNvGrpSpPr>
            <p:nvPr/>
          </p:nvGrpSpPr>
          <p:grpSpPr bwMode="auto">
            <a:xfrm>
              <a:off x="3982" y="2835"/>
              <a:ext cx="214" cy="231"/>
              <a:chOff x="618" y="3500"/>
              <a:chExt cx="214" cy="231"/>
            </a:xfrm>
          </p:grpSpPr>
          <p:sp>
            <p:nvSpPr>
              <p:cNvPr id="50221" name="Oval 135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50222" name="Text Box 136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20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4</a:t>
                </a:r>
              </a:p>
            </p:txBody>
          </p:sp>
        </p:grpSp>
      </p:grpSp>
      <p:grpSp>
        <p:nvGrpSpPr>
          <p:cNvPr id="64" name="Group 137"/>
          <p:cNvGrpSpPr>
            <a:grpSpLocks/>
          </p:cNvGrpSpPr>
          <p:nvPr/>
        </p:nvGrpSpPr>
        <p:grpSpPr bwMode="auto">
          <a:xfrm>
            <a:off x="2986088" y="3889375"/>
            <a:ext cx="1357312" cy="1298575"/>
            <a:chOff x="1881" y="2450"/>
            <a:chExt cx="855" cy="818"/>
          </a:xfrm>
        </p:grpSpPr>
        <p:sp>
          <p:nvSpPr>
            <p:cNvPr id="50215" name="Line 138"/>
            <p:cNvSpPr>
              <a:spLocks noChangeShapeType="1"/>
            </p:cNvSpPr>
            <p:nvPr/>
          </p:nvSpPr>
          <p:spPr bwMode="auto">
            <a:xfrm flipH="1" flipV="1">
              <a:off x="1881" y="2450"/>
              <a:ext cx="855" cy="81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10631" name="Group 139"/>
            <p:cNvGrpSpPr>
              <a:grpSpLocks/>
            </p:cNvGrpSpPr>
            <p:nvPr/>
          </p:nvGrpSpPr>
          <p:grpSpPr bwMode="auto">
            <a:xfrm>
              <a:off x="2172" y="2702"/>
              <a:ext cx="207" cy="233"/>
              <a:chOff x="618" y="3500"/>
              <a:chExt cx="207" cy="233"/>
            </a:xfrm>
          </p:grpSpPr>
          <p:sp>
            <p:nvSpPr>
              <p:cNvPr id="50217" name="Oval 140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50218" name="Text Box 141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197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1</a:t>
                </a:r>
              </a:p>
            </p:txBody>
          </p:sp>
        </p:grpSp>
      </p:grpSp>
      <p:grpSp>
        <p:nvGrpSpPr>
          <p:cNvPr id="69" name="Group 142"/>
          <p:cNvGrpSpPr>
            <a:grpSpLocks/>
          </p:cNvGrpSpPr>
          <p:nvPr/>
        </p:nvGrpSpPr>
        <p:grpSpPr bwMode="auto">
          <a:xfrm>
            <a:off x="908050" y="4598988"/>
            <a:ext cx="2535238" cy="1198562"/>
            <a:chOff x="572" y="2897"/>
            <a:chExt cx="1597" cy="755"/>
          </a:xfrm>
        </p:grpSpPr>
        <p:sp>
          <p:nvSpPr>
            <p:cNvPr id="50213" name="Text Box 143"/>
            <p:cNvSpPr txBox="1">
              <a:spLocks noChangeArrowheads="1"/>
            </p:cNvSpPr>
            <p:nvPr/>
          </p:nvSpPr>
          <p:spPr bwMode="auto">
            <a:xfrm>
              <a:off x="572" y="2902"/>
              <a:ext cx="1597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correspondent addresses packets using home address of mobile</a:t>
              </a:r>
            </a:p>
          </p:txBody>
        </p:sp>
        <p:sp>
          <p:nvSpPr>
            <p:cNvPr id="50214" name="Line 144"/>
            <p:cNvSpPr>
              <a:spLocks noChangeShapeType="1"/>
            </p:cNvSpPr>
            <p:nvPr/>
          </p:nvSpPr>
          <p:spPr bwMode="auto">
            <a:xfrm flipV="1">
              <a:off x="1703" y="2897"/>
              <a:ext cx="465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72" name="Group 145"/>
          <p:cNvGrpSpPr>
            <a:grpSpLocks/>
          </p:cNvGrpSpPr>
          <p:nvPr/>
        </p:nvGrpSpPr>
        <p:grpSpPr bwMode="auto">
          <a:xfrm>
            <a:off x="2506663" y="1882775"/>
            <a:ext cx="2794000" cy="2168525"/>
            <a:chOff x="1579" y="1186"/>
            <a:chExt cx="1760" cy="1366"/>
          </a:xfrm>
        </p:grpSpPr>
        <p:sp>
          <p:nvSpPr>
            <p:cNvPr id="50211" name="Text Box 146"/>
            <p:cNvSpPr txBox="1">
              <a:spLocks noChangeArrowheads="1"/>
            </p:cNvSpPr>
            <p:nvPr/>
          </p:nvSpPr>
          <p:spPr bwMode="auto">
            <a:xfrm>
              <a:off x="1579" y="1186"/>
              <a:ext cx="1760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home agent intercepts packets, forwards to foreign agent</a:t>
              </a:r>
            </a:p>
          </p:txBody>
        </p:sp>
        <p:sp>
          <p:nvSpPr>
            <p:cNvPr id="50212" name="Line 147"/>
            <p:cNvSpPr>
              <a:spLocks noChangeShapeType="1"/>
            </p:cNvSpPr>
            <p:nvPr/>
          </p:nvSpPr>
          <p:spPr bwMode="auto">
            <a:xfrm>
              <a:off x="2652" y="1698"/>
              <a:ext cx="466" cy="85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75" name="Group 148"/>
          <p:cNvGrpSpPr>
            <a:grpSpLocks/>
          </p:cNvGrpSpPr>
          <p:nvPr/>
        </p:nvGrpSpPr>
        <p:grpSpPr bwMode="auto">
          <a:xfrm>
            <a:off x="5432425" y="1387475"/>
            <a:ext cx="2338388" cy="1924050"/>
            <a:chOff x="3422" y="874"/>
            <a:chExt cx="1473" cy="1212"/>
          </a:xfrm>
        </p:grpSpPr>
        <p:sp>
          <p:nvSpPr>
            <p:cNvPr id="50209" name="Text Box 149"/>
            <p:cNvSpPr txBox="1">
              <a:spLocks noChangeArrowheads="1"/>
            </p:cNvSpPr>
            <p:nvPr/>
          </p:nvSpPr>
          <p:spPr bwMode="auto">
            <a:xfrm>
              <a:off x="3422" y="874"/>
              <a:ext cx="1473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foreign agent receives packets, forwards to mobile</a:t>
              </a:r>
            </a:p>
          </p:txBody>
        </p:sp>
        <p:sp>
          <p:nvSpPr>
            <p:cNvPr id="50210" name="Line 150"/>
            <p:cNvSpPr>
              <a:spLocks noChangeShapeType="1"/>
            </p:cNvSpPr>
            <p:nvPr/>
          </p:nvSpPr>
          <p:spPr bwMode="auto">
            <a:xfrm>
              <a:off x="4211" y="1420"/>
              <a:ext cx="377" cy="6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78" name="Group 151"/>
          <p:cNvGrpSpPr>
            <a:grpSpLocks/>
          </p:cNvGrpSpPr>
          <p:nvPr/>
        </p:nvGrpSpPr>
        <p:grpSpPr bwMode="auto">
          <a:xfrm>
            <a:off x="6653213" y="4776788"/>
            <a:ext cx="2247900" cy="1165225"/>
            <a:chOff x="4191" y="3009"/>
            <a:chExt cx="1416" cy="734"/>
          </a:xfrm>
        </p:grpSpPr>
        <p:sp>
          <p:nvSpPr>
            <p:cNvPr id="50207" name="Text Box 152"/>
            <p:cNvSpPr txBox="1">
              <a:spLocks noChangeArrowheads="1"/>
            </p:cNvSpPr>
            <p:nvPr/>
          </p:nvSpPr>
          <p:spPr bwMode="auto">
            <a:xfrm>
              <a:off x="4332" y="3166"/>
              <a:ext cx="1275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mobile replies directly to correspondent</a:t>
              </a:r>
            </a:p>
          </p:txBody>
        </p:sp>
        <p:sp>
          <p:nvSpPr>
            <p:cNvPr id="50208" name="Line 153"/>
            <p:cNvSpPr>
              <a:spLocks noChangeShapeType="1"/>
            </p:cNvSpPr>
            <p:nvPr/>
          </p:nvSpPr>
          <p:spPr bwMode="auto">
            <a:xfrm flipH="1" flipV="1">
              <a:off x="4191" y="3009"/>
              <a:ext cx="248" cy="1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pic>
        <p:nvPicPr>
          <p:cNvPr id="110621" name="Picture 20" descr="underline_base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912813"/>
            <a:ext cx="54848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54</a:t>
            </a:fld>
            <a:endParaRPr lang="en-US" sz="1200" dirty="0">
              <a:latin typeface="Tahoma" charset="0"/>
            </a:endParaRPr>
          </a:p>
        </p:txBody>
      </p:sp>
      <p:sp>
        <p:nvSpPr>
          <p:cNvPr id="6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993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>
          <a:xfrm>
            <a:off x="390525" y="109538"/>
            <a:ext cx="8120063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Indirect Routing: comments</a:t>
            </a:r>
          </a:p>
        </p:txBody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1025" y="1347788"/>
            <a:ext cx="8089900" cy="46482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mobile uses two addresses:</a:t>
            </a:r>
          </a:p>
          <a:p>
            <a:pPr lvl="1">
              <a:defRPr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permanent address:</a:t>
            </a:r>
            <a:r>
              <a:rPr lang="en-US" dirty="0">
                <a:latin typeface="Gill Sans MT" charset="0"/>
              </a:rPr>
              <a:t> used by correspondent (hence mobile location is </a:t>
            </a: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transparent</a:t>
            </a:r>
            <a:r>
              <a:rPr lang="en-US" dirty="0">
                <a:solidFill>
                  <a:srgbClr val="C00000"/>
                </a:solidFill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to correspondent)</a:t>
            </a:r>
          </a:p>
          <a:p>
            <a:pPr lvl="1">
              <a:defRPr/>
            </a:pPr>
            <a:r>
              <a:rPr lang="en-US" dirty="0">
                <a:solidFill>
                  <a:srgbClr val="000099"/>
                </a:solidFill>
                <a:latin typeface="Gill Sans MT" charset="0"/>
              </a:rPr>
              <a:t>care-of-address:</a:t>
            </a:r>
            <a:r>
              <a:rPr lang="en-US" dirty="0">
                <a:latin typeface="Gill Sans MT" charset="0"/>
              </a:rPr>
              <a:t> used by home agent to forward datagrams to mobile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foreign agent functions may be done by mobile itself</a:t>
            </a:r>
          </a:p>
          <a:p>
            <a:pPr>
              <a:defRPr/>
            </a:pPr>
            <a:r>
              <a:rPr lang="en-US" dirty="0">
                <a:solidFill>
                  <a:srgbClr val="000099"/>
                </a:solidFill>
                <a:latin typeface="Gill Sans MT" charset="0"/>
                <a:cs typeface="+mn-cs"/>
              </a:rPr>
              <a:t>triangle routing:</a:t>
            </a:r>
            <a:r>
              <a:rPr lang="en-US" dirty="0">
                <a:latin typeface="Gill Sans MT" charset="0"/>
                <a:cs typeface="+mn-cs"/>
              </a:rPr>
              <a:t> correspondent-home-network-mobile</a:t>
            </a:r>
          </a:p>
          <a:p>
            <a:pPr lvl="1">
              <a:lnSpc>
                <a:spcPts val="2200"/>
              </a:lnSpc>
              <a:defRPr/>
            </a:pPr>
            <a:r>
              <a:rPr lang="en-US" dirty="0">
                <a:latin typeface="Gill Sans MT" charset="0"/>
              </a:rPr>
              <a:t>inefficient when </a:t>
            </a:r>
          </a:p>
          <a:p>
            <a:pPr lvl="1">
              <a:lnSpc>
                <a:spcPts val="2200"/>
              </a:lnSpc>
              <a:buFont typeface="Wingdings" charset="0"/>
              <a:buNone/>
              <a:defRPr/>
            </a:pPr>
            <a:r>
              <a:rPr lang="en-US" dirty="0">
                <a:latin typeface="Gill Sans MT" charset="0"/>
              </a:rPr>
              <a:t>correspondent, mobile </a:t>
            </a:r>
          </a:p>
          <a:p>
            <a:pPr lvl="1">
              <a:lnSpc>
                <a:spcPts val="2200"/>
              </a:lnSpc>
              <a:buFont typeface="Wingdings" charset="0"/>
              <a:buNone/>
              <a:defRPr/>
            </a:pPr>
            <a:r>
              <a:rPr lang="en-US" dirty="0">
                <a:latin typeface="Gill Sans MT" charset="0"/>
              </a:rPr>
              <a:t>are in same network</a:t>
            </a:r>
            <a:endParaRPr lang="en-US" sz="2000" dirty="0">
              <a:latin typeface="Gill Sans MT" charset="0"/>
            </a:endParaRPr>
          </a:p>
        </p:txBody>
      </p:sp>
      <p:grpSp>
        <p:nvGrpSpPr>
          <p:cNvPr id="112645" name="Group 142"/>
          <p:cNvGrpSpPr>
            <a:grpSpLocks/>
          </p:cNvGrpSpPr>
          <p:nvPr/>
        </p:nvGrpSpPr>
        <p:grpSpPr bwMode="auto">
          <a:xfrm>
            <a:off x="4845050" y="4513263"/>
            <a:ext cx="2957513" cy="1512887"/>
            <a:chOff x="1549525" y="2558267"/>
            <a:chExt cx="6654798" cy="3467575"/>
          </a:xfrm>
        </p:grpSpPr>
        <p:sp>
          <p:nvSpPr>
            <p:cNvPr id="112647" name="Freeform 2"/>
            <p:cNvSpPr>
              <a:spLocks/>
            </p:cNvSpPr>
            <p:nvPr/>
          </p:nvSpPr>
          <p:spPr bwMode="auto">
            <a:xfrm>
              <a:off x="1565398" y="2688442"/>
              <a:ext cx="1866900" cy="1589088"/>
            </a:xfrm>
            <a:custGeom>
              <a:avLst/>
              <a:gdLst>
                <a:gd name="T0" fmla="*/ 2147483647 w 1340"/>
                <a:gd name="T1" fmla="*/ 2147483647 h 1191"/>
                <a:gd name="T2" fmla="*/ 2147483647 w 1340"/>
                <a:gd name="T3" fmla="*/ 2147483647 h 1191"/>
                <a:gd name="T4" fmla="*/ 2147483647 w 1340"/>
                <a:gd name="T5" fmla="*/ 2147483647 h 1191"/>
                <a:gd name="T6" fmla="*/ 2147483647 w 1340"/>
                <a:gd name="T7" fmla="*/ 2147483647 h 1191"/>
                <a:gd name="T8" fmla="*/ 2147483647 w 1340"/>
                <a:gd name="T9" fmla="*/ 2147483647 h 1191"/>
                <a:gd name="T10" fmla="*/ 2147483647 w 1340"/>
                <a:gd name="T11" fmla="*/ 2147483647 h 1191"/>
                <a:gd name="T12" fmla="*/ 2147483647 w 1340"/>
                <a:gd name="T13" fmla="*/ 2147483647 h 1191"/>
                <a:gd name="T14" fmla="*/ 2147483647 w 1340"/>
                <a:gd name="T15" fmla="*/ 2147483647 h 1191"/>
                <a:gd name="T16" fmla="*/ 2147483647 w 1340"/>
                <a:gd name="T17" fmla="*/ 2147483647 h 1191"/>
                <a:gd name="T18" fmla="*/ 2147483647 w 1340"/>
                <a:gd name="T19" fmla="*/ 2147483647 h 1191"/>
                <a:gd name="T20" fmla="*/ 2147483647 w 1340"/>
                <a:gd name="T21" fmla="*/ 2147483647 h 1191"/>
                <a:gd name="T22" fmla="*/ 2147483647 w 1340"/>
                <a:gd name="T23" fmla="*/ 2147483647 h 119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40" h="1191">
                  <a:moveTo>
                    <a:pt x="550" y="42"/>
                  </a:moveTo>
                  <a:cubicBezTo>
                    <a:pt x="437" y="4"/>
                    <a:pt x="164" y="0"/>
                    <a:pt x="82" y="60"/>
                  </a:cubicBezTo>
                  <a:cubicBezTo>
                    <a:pt x="0" y="120"/>
                    <a:pt x="67" y="292"/>
                    <a:pt x="58" y="402"/>
                  </a:cubicBezTo>
                  <a:cubicBezTo>
                    <a:pt x="49" y="512"/>
                    <a:pt x="19" y="642"/>
                    <a:pt x="28" y="720"/>
                  </a:cubicBezTo>
                  <a:cubicBezTo>
                    <a:pt x="37" y="798"/>
                    <a:pt x="27" y="844"/>
                    <a:pt x="112" y="870"/>
                  </a:cubicBezTo>
                  <a:cubicBezTo>
                    <a:pt x="197" y="896"/>
                    <a:pt x="450" y="833"/>
                    <a:pt x="538" y="876"/>
                  </a:cubicBezTo>
                  <a:cubicBezTo>
                    <a:pt x="626" y="919"/>
                    <a:pt x="524" y="1091"/>
                    <a:pt x="640" y="1128"/>
                  </a:cubicBezTo>
                  <a:cubicBezTo>
                    <a:pt x="756" y="1165"/>
                    <a:pt x="1128" y="1191"/>
                    <a:pt x="1234" y="1098"/>
                  </a:cubicBezTo>
                  <a:cubicBezTo>
                    <a:pt x="1340" y="1005"/>
                    <a:pt x="1281" y="696"/>
                    <a:pt x="1276" y="570"/>
                  </a:cubicBezTo>
                  <a:cubicBezTo>
                    <a:pt x="1271" y="444"/>
                    <a:pt x="1290" y="389"/>
                    <a:pt x="1204" y="342"/>
                  </a:cubicBezTo>
                  <a:cubicBezTo>
                    <a:pt x="1118" y="295"/>
                    <a:pt x="868" y="338"/>
                    <a:pt x="760" y="288"/>
                  </a:cubicBezTo>
                  <a:cubicBezTo>
                    <a:pt x="652" y="238"/>
                    <a:pt x="663" y="80"/>
                    <a:pt x="550" y="42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2648" name="Freeform 96"/>
            <p:cNvSpPr>
              <a:spLocks/>
            </p:cNvSpPr>
            <p:nvPr/>
          </p:nvSpPr>
          <p:spPr bwMode="auto">
            <a:xfrm>
              <a:off x="6365998" y="2558267"/>
              <a:ext cx="1838325" cy="1711325"/>
            </a:xfrm>
            <a:custGeom>
              <a:avLst/>
              <a:gdLst>
                <a:gd name="T0" fmla="*/ 2147483647 w 2894"/>
                <a:gd name="T1" fmla="*/ 2147483647 h 2693"/>
                <a:gd name="T2" fmla="*/ 2147483647 w 2894"/>
                <a:gd name="T3" fmla="*/ 2147483647 h 2693"/>
                <a:gd name="T4" fmla="*/ 2147483647 w 2894"/>
                <a:gd name="T5" fmla="*/ 2147483647 h 2693"/>
                <a:gd name="T6" fmla="*/ 2147483647 w 2894"/>
                <a:gd name="T7" fmla="*/ 2147483647 h 2693"/>
                <a:gd name="T8" fmla="*/ 2147483647 w 2894"/>
                <a:gd name="T9" fmla="*/ 2147483647 h 2693"/>
                <a:gd name="T10" fmla="*/ 2147483647 w 2894"/>
                <a:gd name="T11" fmla="*/ 2147483647 h 2693"/>
                <a:gd name="T12" fmla="*/ 2147483647 w 2894"/>
                <a:gd name="T13" fmla="*/ 2147483647 h 2693"/>
                <a:gd name="T14" fmla="*/ 2147483647 w 2894"/>
                <a:gd name="T15" fmla="*/ 2147483647 h 2693"/>
                <a:gd name="T16" fmla="*/ 2147483647 w 2894"/>
                <a:gd name="T17" fmla="*/ 2147483647 h 2693"/>
                <a:gd name="T18" fmla="*/ 2147483647 w 2894"/>
                <a:gd name="T19" fmla="*/ 2147483647 h 2693"/>
                <a:gd name="T20" fmla="*/ 2147483647 w 2894"/>
                <a:gd name="T21" fmla="*/ 2147483647 h 26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94" h="2693">
                  <a:moveTo>
                    <a:pt x="4" y="1331"/>
                  </a:moveTo>
                  <a:cubicBezTo>
                    <a:pt x="4" y="1049"/>
                    <a:pt x="119" y="673"/>
                    <a:pt x="349" y="509"/>
                  </a:cubicBezTo>
                  <a:cubicBezTo>
                    <a:pt x="579" y="345"/>
                    <a:pt x="1010" y="400"/>
                    <a:pt x="1384" y="344"/>
                  </a:cubicBezTo>
                  <a:cubicBezTo>
                    <a:pt x="1758" y="288"/>
                    <a:pt x="2346" y="0"/>
                    <a:pt x="2596" y="170"/>
                  </a:cubicBezTo>
                  <a:cubicBezTo>
                    <a:pt x="2846" y="340"/>
                    <a:pt x="2874" y="1035"/>
                    <a:pt x="2884" y="1364"/>
                  </a:cubicBezTo>
                  <a:cubicBezTo>
                    <a:pt x="2894" y="1693"/>
                    <a:pt x="2789" y="1954"/>
                    <a:pt x="2659" y="2144"/>
                  </a:cubicBezTo>
                  <a:cubicBezTo>
                    <a:pt x="2529" y="2334"/>
                    <a:pt x="2274" y="2432"/>
                    <a:pt x="2104" y="2504"/>
                  </a:cubicBezTo>
                  <a:cubicBezTo>
                    <a:pt x="1934" y="2576"/>
                    <a:pt x="1816" y="2558"/>
                    <a:pt x="1639" y="2579"/>
                  </a:cubicBezTo>
                  <a:cubicBezTo>
                    <a:pt x="1462" y="2600"/>
                    <a:pt x="1259" y="2693"/>
                    <a:pt x="1044" y="2630"/>
                  </a:cubicBezTo>
                  <a:cubicBezTo>
                    <a:pt x="829" y="2567"/>
                    <a:pt x="520" y="2418"/>
                    <a:pt x="346" y="2201"/>
                  </a:cubicBezTo>
                  <a:cubicBezTo>
                    <a:pt x="173" y="1985"/>
                    <a:pt x="0" y="1682"/>
                    <a:pt x="4" y="1331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2649" name="Freeform 119"/>
            <p:cNvSpPr>
              <a:spLocks/>
            </p:cNvSpPr>
            <p:nvPr/>
          </p:nvSpPr>
          <p:spPr bwMode="auto">
            <a:xfrm>
              <a:off x="3906961" y="3504417"/>
              <a:ext cx="2109787" cy="1250950"/>
            </a:xfrm>
            <a:custGeom>
              <a:avLst/>
              <a:gdLst>
                <a:gd name="T0" fmla="*/ 2147483647 w 3324"/>
                <a:gd name="T1" fmla="*/ 2147483647 h 1971"/>
                <a:gd name="T2" fmla="*/ 2147483647 w 3324"/>
                <a:gd name="T3" fmla="*/ 2147483647 h 1971"/>
                <a:gd name="T4" fmla="*/ 2147483647 w 3324"/>
                <a:gd name="T5" fmla="*/ 2147483647 h 1971"/>
                <a:gd name="T6" fmla="*/ 2147483647 w 3324"/>
                <a:gd name="T7" fmla="*/ 2147483647 h 1971"/>
                <a:gd name="T8" fmla="*/ 2147483647 w 3324"/>
                <a:gd name="T9" fmla="*/ 2147483647 h 1971"/>
                <a:gd name="T10" fmla="*/ 2147483647 w 3324"/>
                <a:gd name="T11" fmla="*/ 2147483647 h 1971"/>
                <a:gd name="T12" fmla="*/ 2147483647 w 3324"/>
                <a:gd name="T13" fmla="*/ 2147483647 h 1971"/>
                <a:gd name="T14" fmla="*/ 2147483647 w 3324"/>
                <a:gd name="T15" fmla="*/ 2147483647 h 1971"/>
                <a:gd name="T16" fmla="*/ 2147483647 w 3324"/>
                <a:gd name="T17" fmla="*/ 2147483647 h 1971"/>
                <a:gd name="T18" fmla="*/ 2147483647 w 3324"/>
                <a:gd name="T19" fmla="*/ 2147483647 h 1971"/>
                <a:gd name="T20" fmla="*/ 2147483647 w 3324"/>
                <a:gd name="T21" fmla="*/ 2147483647 h 1971"/>
                <a:gd name="T22" fmla="*/ 2147483647 w 3324"/>
                <a:gd name="T23" fmla="*/ 2147483647 h 1971"/>
                <a:gd name="T24" fmla="*/ 2147483647 w 3324"/>
                <a:gd name="T25" fmla="*/ 2147483647 h 19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324" h="1971">
                  <a:moveTo>
                    <a:pt x="596" y="15"/>
                  </a:moveTo>
                  <a:cubicBezTo>
                    <a:pt x="335" y="29"/>
                    <a:pt x="248" y="155"/>
                    <a:pt x="149" y="330"/>
                  </a:cubicBezTo>
                  <a:cubicBezTo>
                    <a:pt x="50" y="505"/>
                    <a:pt x="0" y="853"/>
                    <a:pt x="3" y="1066"/>
                  </a:cubicBezTo>
                  <a:cubicBezTo>
                    <a:pt x="6" y="1279"/>
                    <a:pt x="67" y="1478"/>
                    <a:pt x="168" y="1606"/>
                  </a:cubicBezTo>
                  <a:cubicBezTo>
                    <a:pt x="269" y="1734"/>
                    <a:pt x="457" y="1811"/>
                    <a:pt x="609" y="1831"/>
                  </a:cubicBezTo>
                  <a:cubicBezTo>
                    <a:pt x="761" y="1851"/>
                    <a:pt x="927" y="1719"/>
                    <a:pt x="1083" y="1726"/>
                  </a:cubicBezTo>
                  <a:cubicBezTo>
                    <a:pt x="1239" y="1733"/>
                    <a:pt x="1333" y="1844"/>
                    <a:pt x="1548" y="1876"/>
                  </a:cubicBezTo>
                  <a:cubicBezTo>
                    <a:pt x="1763" y="1908"/>
                    <a:pt x="2091" y="1971"/>
                    <a:pt x="2373" y="1921"/>
                  </a:cubicBezTo>
                  <a:cubicBezTo>
                    <a:pt x="2655" y="1871"/>
                    <a:pt x="3162" y="1740"/>
                    <a:pt x="3243" y="1576"/>
                  </a:cubicBezTo>
                  <a:cubicBezTo>
                    <a:pt x="3324" y="1412"/>
                    <a:pt x="2947" y="1124"/>
                    <a:pt x="2859" y="935"/>
                  </a:cubicBezTo>
                  <a:cubicBezTo>
                    <a:pt x="2771" y="746"/>
                    <a:pt x="2905" y="559"/>
                    <a:pt x="2714" y="444"/>
                  </a:cubicBezTo>
                  <a:cubicBezTo>
                    <a:pt x="2523" y="328"/>
                    <a:pt x="2063" y="315"/>
                    <a:pt x="1714" y="242"/>
                  </a:cubicBezTo>
                  <a:cubicBezTo>
                    <a:pt x="1366" y="168"/>
                    <a:pt x="857" y="0"/>
                    <a:pt x="596" y="15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112650" name="Group 146"/>
            <p:cNvGrpSpPr>
              <a:grpSpLocks/>
            </p:cNvGrpSpPr>
            <p:nvPr/>
          </p:nvGrpSpPr>
          <p:grpSpPr bwMode="auto">
            <a:xfrm>
              <a:off x="1549525" y="2807731"/>
              <a:ext cx="1091746" cy="791482"/>
              <a:chOff x="4089854" y="1363889"/>
              <a:chExt cx="1091746" cy="791482"/>
            </a:xfrm>
          </p:grpSpPr>
          <p:sp>
            <p:nvSpPr>
              <p:cNvPr id="112683" name="Oval 26"/>
              <p:cNvSpPr>
                <a:spLocks noChangeArrowheads="1"/>
              </p:cNvSpPr>
              <p:nvPr/>
            </p:nvSpPr>
            <p:spPr bwMode="auto">
              <a:xfrm>
                <a:off x="4089854" y="1363889"/>
                <a:ext cx="1091746" cy="791482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pic>
            <p:nvPicPr>
              <p:cNvPr id="112684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45429" y="1550204"/>
                <a:ext cx="629104" cy="4232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1212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7562" y="3642567"/>
              <a:ext cx="685841" cy="2474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12652" name="Line 111"/>
            <p:cNvSpPr>
              <a:spLocks noChangeShapeType="1"/>
            </p:cNvSpPr>
            <p:nvPr/>
          </p:nvSpPr>
          <p:spPr bwMode="auto">
            <a:xfrm>
              <a:off x="2170690" y="3342038"/>
              <a:ext cx="503237" cy="31160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51214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1934" y="3784471"/>
              <a:ext cx="685841" cy="2474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12654" name="Line 111"/>
            <p:cNvSpPr>
              <a:spLocks noChangeShapeType="1"/>
            </p:cNvSpPr>
            <p:nvPr/>
          </p:nvSpPr>
          <p:spPr bwMode="auto">
            <a:xfrm flipH="1">
              <a:off x="7235041" y="3450896"/>
              <a:ext cx="345849" cy="32248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12655" name="Group 151"/>
            <p:cNvGrpSpPr>
              <a:grpSpLocks/>
            </p:cNvGrpSpPr>
            <p:nvPr/>
          </p:nvGrpSpPr>
          <p:grpSpPr bwMode="auto">
            <a:xfrm>
              <a:off x="7003268" y="2883931"/>
              <a:ext cx="1091746" cy="791482"/>
              <a:chOff x="4089854" y="1363889"/>
              <a:chExt cx="1091746" cy="791482"/>
            </a:xfrm>
          </p:grpSpPr>
          <p:sp>
            <p:nvSpPr>
              <p:cNvPr id="112679" name="Oval 26"/>
              <p:cNvSpPr>
                <a:spLocks noChangeArrowheads="1"/>
              </p:cNvSpPr>
              <p:nvPr/>
            </p:nvSpPr>
            <p:spPr bwMode="auto">
              <a:xfrm>
                <a:off x="4089854" y="1363889"/>
                <a:ext cx="1091746" cy="791482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12680" name="Group 356"/>
              <p:cNvGrpSpPr>
                <a:grpSpLocks/>
              </p:cNvGrpSpPr>
              <p:nvPr/>
            </p:nvGrpSpPr>
            <p:grpSpPr bwMode="auto">
              <a:xfrm>
                <a:off x="4245429" y="1426027"/>
                <a:ext cx="629104" cy="547461"/>
                <a:chOff x="313" y="1497"/>
                <a:chExt cx="1152" cy="1014"/>
              </a:xfrm>
            </p:grpSpPr>
            <p:pic>
              <p:nvPicPr>
                <p:cNvPr id="112681" name="Picture 354" descr="laptop_stylized_small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" y="1727"/>
                  <a:ext cx="1152" cy="7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2682" name="Picture 355" descr="antenna_stylized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4" y="1497"/>
                  <a:ext cx="1113" cy="6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112656" name="Freeform 96"/>
            <p:cNvSpPr>
              <a:spLocks/>
            </p:cNvSpPr>
            <p:nvPr/>
          </p:nvSpPr>
          <p:spPr bwMode="auto">
            <a:xfrm>
              <a:off x="1675060" y="2854753"/>
              <a:ext cx="999199" cy="824438"/>
            </a:xfrm>
            <a:custGeom>
              <a:avLst/>
              <a:gdLst>
                <a:gd name="T0" fmla="*/ 99760028 w 10000"/>
                <a:gd name="T1" fmla="*/ 2147483647 h 10305"/>
                <a:gd name="T2" fmla="*/ 2147483647 w 10000"/>
                <a:gd name="T3" fmla="*/ 2147483647 h 10305"/>
                <a:gd name="T4" fmla="*/ 2147483647 w 10000"/>
                <a:gd name="T5" fmla="*/ 204825281 h 10305"/>
                <a:gd name="T6" fmla="*/ 2147483647 w 10000"/>
                <a:gd name="T7" fmla="*/ 2147483647 h 10305"/>
                <a:gd name="T8" fmla="*/ 2147483647 w 10000"/>
                <a:gd name="T9" fmla="*/ 2147483647 h 10305"/>
                <a:gd name="T10" fmla="*/ 2147483647 w 10000"/>
                <a:gd name="T11" fmla="*/ 2147483647 h 10305"/>
                <a:gd name="T12" fmla="*/ 2147483647 w 10000"/>
                <a:gd name="T13" fmla="*/ 2147483647 h 10305"/>
                <a:gd name="T14" fmla="*/ 2147483647 w 10000"/>
                <a:gd name="T15" fmla="*/ 2147483647 h 10305"/>
                <a:gd name="T16" fmla="*/ 2147483647 w 10000"/>
                <a:gd name="T17" fmla="*/ 2147483647 h 10305"/>
                <a:gd name="T18" fmla="*/ 2147483647 w 10000"/>
                <a:gd name="T19" fmla="*/ 2147483647 h 10305"/>
                <a:gd name="T20" fmla="*/ 99760028 w 10000"/>
                <a:gd name="T21" fmla="*/ 2147483647 h 1030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000" h="10305">
                  <a:moveTo>
                    <a:pt x="1" y="4863"/>
                  </a:moveTo>
                  <a:cubicBezTo>
                    <a:pt x="1" y="3794"/>
                    <a:pt x="5" y="1801"/>
                    <a:pt x="686" y="991"/>
                  </a:cubicBezTo>
                  <a:cubicBezTo>
                    <a:pt x="1367" y="181"/>
                    <a:pt x="2904" y="-40"/>
                    <a:pt x="4086" y="5"/>
                  </a:cubicBezTo>
                  <a:cubicBezTo>
                    <a:pt x="5268" y="50"/>
                    <a:pt x="6836" y="553"/>
                    <a:pt x="7779" y="1264"/>
                  </a:cubicBezTo>
                  <a:cubicBezTo>
                    <a:pt x="8722" y="1975"/>
                    <a:pt x="9397" y="2830"/>
                    <a:pt x="9747" y="4270"/>
                  </a:cubicBezTo>
                  <a:cubicBezTo>
                    <a:pt x="10096" y="5710"/>
                    <a:pt x="10030" y="8980"/>
                    <a:pt x="9875" y="9905"/>
                  </a:cubicBezTo>
                  <a:cubicBezTo>
                    <a:pt x="9719" y="10828"/>
                    <a:pt x="9488" y="9873"/>
                    <a:pt x="8815" y="9814"/>
                  </a:cubicBezTo>
                  <a:cubicBezTo>
                    <a:pt x="8140" y="9757"/>
                    <a:pt x="6708" y="9565"/>
                    <a:pt x="5830" y="9554"/>
                  </a:cubicBezTo>
                  <a:cubicBezTo>
                    <a:pt x="4953" y="9543"/>
                    <a:pt x="4372" y="9985"/>
                    <a:pt x="3546" y="9748"/>
                  </a:cubicBezTo>
                  <a:cubicBezTo>
                    <a:pt x="2722" y="9508"/>
                    <a:pt x="1457" y="8935"/>
                    <a:pt x="867" y="8121"/>
                  </a:cubicBezTo>
                  <a:cubicBezTo>
                    <a:pt x="276" y="7307"/>
                    <a:pt x="-15" y="6195"/>
                    <a:pt x="1" y="4863"/>
                  </a:cubicBezTo>
                  <a:close/>
                </a:path>
              </a:pathLst>
            </a:custGeom>
            <a:solidFill>
              <a:srgbClr val="33CCCC">
                <a:alpha val="7803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2657" name="Freeform 121"/>
            <p:cNvSpPr>
              <a:spLocks/>
            </p:cNvSpPr>
            <p:nvPr/>
          </p:nvSpPr>
          <p:spPr bwMode="auto">
            <a:xfrm>
              <a:off x="3567896" y="5114617"/>
              <a:ext cx="2944812" cy="911225"/>
            </a:xfrm>
            <a:custGeom>
              <a:avLst/>
              <a:gdLst>
                <a:gd name="T0" fmla="*/ 2147483647 w 4636"/>
                <a:gd name="T1" fmla="*/ 2147483647 h 1435"/>
                <a:gd name="T2" fmla="*/ 2147483647 w 4636"/>
                <a:gd name="T3" fmla="*/ 2147483647 h 1435"/>
                <a:gd name="T4" fmla="*/ 2147483647 w 4636"/>
                <a:gd name="T5" fmla="*/ 2147483647 h 1435"/>
                <a:gd name="T6" fmla="*/ 2147483647 w 4636"/>
                <a:gd name="T7" fmla="*/ 2147483647 h 1435"/>
                <a:gd name="T8" fmla="*/ 2147483647 w 4636"/>
                <a:gd name="T9" fmla="*/ 2147483647 h 1435"/>
                <a:gd name="T10" fmla="*/ 2147483647 w 4636"/>
                <a:gd name="T11" fmla="*/ 2147483647 h 1435"/>
                <a:gd name="T12" fmla="*/ 2147483647 w 4636"/>
                <a:gd name="T13" fmla="*/ 2147483647 h 1435"/>
                <a:gd name="T14" fmla="*/ 2147483647 w 4636"/>
                <a:gd name="T15" fmla="*/ 2147483647 h 1435"/>
                <a:gd name="T16" fmla="*/ 2147483647 w 4636"/>
                <a:gd name="T17" fmla="*/ 2147483647 h 1435"/>
                <a:gd name="T18" fmla="*/ 2147483647 w 4636"/>
                <a:gd name="T19" fmla="*/ 2147483647 h 14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36" h="1435">
                  <a:moveTo>
                    <a:pt x="339" y="15"/>
                  </a:moveTo>
                  <a:cubicBezTo>
                    <a:pt x="0" y="110"/>
                    <a:pt x="112" y="438"/>
                    <a:pt x="189" y="645"/>
                  </a:cubicBezTo>
                  <a:cubicBezTo>
                    <a:pt x="266" y="852"/>
                    <a:pt x="509" y="1130"/>
                    <a:pt x="804" y="1260"/>
                  </a:cubicBezTo>
                  <a:cubicBezTo>
                    <a:pt x="1099" y="1390"/>
                    <a:pt x="1507" y="1415"/>
                    <a:pt x="1959" y="1425"/>
                  </a:cubicBezTo>
                  <a:cubicBezTo>
                    <a:pt x="2411" y="1435"/>
                    <a:pt x="3192" y="1395"/>
                    <a:pt x="3519" y="1320"/>
                  </a:cubicBezTo>
                  <a:cubicBezTo>
                    <a:pt x="3846" y="1245"/>
                    <a:pt x="3753" y="1067"/>
                    <a:pt x="3924" y="975"/>
                  </a:cubicBezTo>
                  <a:cubicBezTo>
                    <a:pt x="4095" y="883"/>
                    <a:pt x="4489" y="885"/>
                    <a:pt x="4543" y="769"/>
                  </a:cubicBezTo>
                  <a:cubicBezTo>
                    <a:pt x="4597" y="653"/>
                    <a:pt x="4636" y="393"/>
                    <a:pt x="4249" y="278"/>
                  </a:cubicBezTo>
                  <a:cubicBezTo>
                    <a:pt x="3863" y="162"/>
                    <a:pt x="2874" y="120"/>
                    <a:pt x="2222" y="76"/>
                  </a:cubicBezTo>
                  <a:cubicBezTo>
                    <a:pt x="1570" y="32"/>
                    <a:pt x="868" y="0"/>
                    <a:pt x="339" y="15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pic>
          <p:nvPicPr>
            <p:cNvPr id="51219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8627" y="5127111"/>
              <a:ext cx="782288" cy="676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112659" name="Group 122"/>
            <p:cNvGrpSpPr>
              <a:grpSpLocks/>
            </p:cNvGrpSpPr>
            <p:nvPr/>
          </p:nvGrpSpPr>
          <p:grpSpPr bwMode="auto">
            <a:xfrm>
              <a:off x="7119938" y="3325813"/>
              <a:ext cx="492125" cy="369887"/>
              <a:chOff x="4485" y="2095"/>
              <a:chExt cx="310" cy="233"/>
            </a:xfrm>
          </p:grpSpPr>
          <p:sp>
            <p:nvSpPr>
              <p:cNvPr id="51236" name="Line 123"/>
              <p:cNvSpPr>
                <a:spLocks noChangeShapeType="1"/>
              </p:cNvSpPr>
              <p:nvPr/>
            </p:nvSpPr>
            <p:spPr bwMode="auto">
              <a:xfrm flipV="1">
                <a:off x="4484" y="2107"/>
                <a:ext cx="311" cy="21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12676" name="Group 124"/>
              <p:cNvGrpSpPr>
                <a:grpSpLocks/>
              </p:cNvGrpSpPr>
              <p:nvPr/>
            </p:nvGrpSpPr>
            <p:grpSpPr bwMode="auto">
              <a:xfrm>
                <a:off x="4530" y="2095"/>
                <a:ext cx="202" cy="233"/>
                <a:chOff x="618" y="3500"/>
                <a:chExt cx="202" cy="233"/>
              </a:xfrm>
            </p:grpSpPr>
            <p:sp>
              <p:nvSpPr>
                <p:cNvPr id="51238" name="Oval 125"/>
                <p:cNvSpPr>
                  <a:spLocks noChangeArrowheads="1"/>
                </p:cNvSpPr>
                <p:nvPr/>
              </p:nvSpPr>
              <p:spPr bwMode="auto">
                <a:xfrm>
                  <a:off x="617" y="3521"/>
                  <a:ext cx="203" cy="202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51239" name="Text Box 126"/>
                <p:cNvSpPr txBox="1">
                  <a:spLocks noChangeArrowheads="1"/>
                </p:cNvSpPr>
                <p:nvPr/>
              </p:nvSpPr>
              <p:spPr bwMode="auto">
                <a:xfrm>
                  <a:off x="626" y="3500"/>
                  <a:ext cx="117" cy="2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endParaRPr lang="en-US" dirty="0" smtClean="0">
                    <a:solidFill>
                      <a:srgbClr val="FF0000"/>
                    </a:solidFill>
                    <a:cs typeface="+mn-cs"/>
                  </a:endParaRPr>
                </a:p>
              </p:txBody>
            </p:sp>
          </p:grpSp>
        </p:grpSp>
        <p:grpSp>
          <p:nvGrpSpPr>
            <p:cNvPr id="112660" name="Group 127"/>
            <p:cNvGrpSpPr>
              <a:grpSpLocks/>
            </p:cNvGrpSpPr>
            <p:nvPr/>
          </p:nvGrpSpPr>
          <p:grpSpPr bwMode="auto">
            <a:xfrm>
              <a:off x="3181350" y="3838575"/>
              <a:ext cx="3486150" cy="641350"/>
              <a:chOff x="2004" y="2418"/>
              <a:chExt cx="2196" cy="404"/>
            </a:xfrm>
          </p:grpSpPr>
          <p:sp>
            <p:nvSpPr>
              <p:cNvPr id="112671" name="Freeform 128"/>
              <p:cNvSpPr>
                <a:spLocks/>
              </p:cNvSpPr>
              <p:nvPr/>
            </p:nvSpPr>
            <p:spPr bwMode="auto">
              <a:xfrm>
                <a:off x="2004" y="2418"/>
                <a:ext cx="2196" cy="318"/>
              </a:xfrm>
              <a:custGeom>
                <a:avLst/>
                <a:gdLst>
                  <a:gd name="T0" fmla="*/ 0 w 2196"/>
                  <a:gd name="T1" fmla="*/ 0 h 318"/>
                  <a:gd name="T2" fmla="*/ 1194 w 2196"/>
                  <a:gd name="T3" fmla="*/ 306 h 318"/>
                  <a:gd name="T4" fmla="*/ 2196 w 2196"/>
                  <a:gd name="T5" fmla="*/ 30 h 31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96" h="318">
                    <a:moveTo>
                      <a:pt x="0" y="0"/>
                    </a:moveTo>
                    <a:cubicBezTo>
                      <a:pt x="199" y="51"/>
                      <a:pt x="828" y="301"/>
                      <a:pt x="1194" y="306"/>
                    </a:cubicBezTo>
                    <a:cubicBezTo>
                      <a:pt x="1536" y="318"/>
                      <a:pt x="1987" y="88"/>
                      <a:pt x="2196" y="3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grpSp>
            <p:nvGrpSpPr>
              <p:cNvPr id="112672" name="Group 129"/>
              <p:cNvGrpSpPr>
                <a:grpSpLocks/>
              </p:cNvGrpSpPr>
              <p:nvPr/>
            </p:nvGrpSpPr>
            <p:grpSpPr bwMode="auto">
              <a:xfrm>
                <a:off x="3083" y="2589"/>
                <a:ext cx="202" cy="233"/>
                <a:chOff x="618" y="3500"/>
                <a:chExt cx="202" cy="233"/>
              </a:xfrm>
            </p:grpSpPr>
            <p:sp>
              <p:nvSpPr>
                <p:cNvPr id="51234" name="Oval 130"/>
                <p:cNvSpPr>
                  <a:spLocks noChangeArrowheads="1"/>
                </p:cNvSpPr>
                <p:nvPr/>
              </p:nvSpPr>
              <p:spPr bwMode="auto">
                <a:xfrm>
                  <a:off x="619" y="3520"/>
                  <a:ext cx="200" cy="202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51235" name="Text Box 131"/>
                <p:cNvSpPr txBox="1">
                  <a:spLocks noChangeArrowheads="1"/>
                </p:cNvSpPr>
                <p:nvPr/>
              </p:nvSpPr>
              <p:spPr bwMode="auto">
                <a:xfrm>
                  <a:off x="628" y="3499"/>
                  <a:ext cx="117" cy="2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endParaRPr lang="en-US" dirty="0" smtClean="0">
                    <a:solidFill>
                      <a:srgbClr val="FF0000"/>
                    </a:solidFill>
                    <a:cs typeface="+mn-cs"/>
                  </a:endParaRPr>
                </a:p>
              </p:txBody>
            </p:sp>
          </p:grpSp>
        </p:grpSp>
        <p:grpSp>
          <p:nvGrpSpPr>
            <p:cNvPr id="112661" name="Group 132"/>
            <p:cNvGrpSpPr>
              <a:grpSpLocks/>
            </p:cNvGrpSpPr>
            <p:nvPr/>
          </p:nvGrpSpPr>
          <p:grpSpPr bwMode="auto">
            <a:xfrm>
              <a:off x="4826000" y="3424238"/>
              <a:ext cx="3103563" cy="2016125"/>
              <a:chOff x="3040" y="2157"/>
              <a:chExt cx="1955" cy="1270"/>
            </a:xfrm>
          </p:grpSpPr>
          <p:sp>
            <p:nvSpPr>
              <p:cNvPr id="112667" name="Freeform 133"/>
              <p:cNvSpPr>
                <a:spLocks/>
              </p:cNvSpPr>
              <p:nvPr/>
            </p:nvSpPr>
            <p:spPr bwMode="auto">
              <a:xfrm>
                <a:off x="3040" y="2157"/>
                <a:ext cx="1955" cy="1270"/>
              </a:xfrm>
              <a:custGeom>
                <a:avLst/>
                <a:gdLst>
                  <a:gd name="T0" fmla="*/ 1955 w 1955"/>
                  <a:gd name="T1" fmla="*/ 0 h 1270"/>
                  <a:gd name="T2" fmla="*/ 1077 w 1955"/>
                  <a:gd name="T3" fmla="*/ 765 h 1270"/>
                  <a:gd name="T4" fmla="*/ 0 w 1955"/>
                  <a:gd name="T5" fmla="*/ 1270 h 127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955" h="1270">
                    <a:moveTo>
                      <a:pt x="1955" y="0"/>
                    </a:moveTo>
                    <a:cubicBezTo>
                      <a:pt x="1809" y="127"/>
                      <a:pt x="1425" y="536"/>
                      <a:pt x="1077" y="765"/>
                    </a:cubicBezTo>
                    <a:cubicBezTo>
                      <a:pt x="729" y="994"/>
                      <a:pt x="224" y="1165"/>
                      <a:pt x="0" y="127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grpSp>
            <p:nvGrpSpPr>
              <p:cNvPr id="112668" name="Group 134"/>
              <p:cNvGrpSpPr>
                <a:grpSpLocks/>
              </p:cNvGrpSpPr>
              <p:nvPr/>
            </p:nvGrpSpPr>
            <p:grpSpPr bwMode="auto">
              <a:xfrm>
                <a:off x="3982" y="2835"/>
                <a:ext cx="202" cy="233"/>
                <a:chOff x="618" y="3500"/>
                <a:chExt cx="202" cy="233"/>
              </a:xfrm>
            </p:grpSpPr>
            <p:sp>
              <p:nvSpPr>
                <p:cNvPr id="51230" name="Oval 135"/>
                <p:cNvSpPr>
                  <a:spLocks noChangeArrowheads="1"/>
                </p:cNvSpPr>
                <p:nvPr/>
              </p:nvSpPr>
              <p:spPr bwMode="auto">
                <a:xfrm>
                  <a:off x="618" y="3521"/>
                  <a:ext cx="203" cy="199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51231" name="Text Box 136"/>
                <p:cNvSpPr txBox="1">
                  <a:spLocks noChangeArrowheads="1"/>
                </p:cNvSpPr>
                <p:nvPr/>
              </p:nvSpPr>
              <p:spPr bwMode="auto">
                <a:xfrm>
                  <a:off x="627" y="3500"/>
                  <a:ext cx="117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endParaRPr lang="en-US" dirty="0" smtClean="0">
                    <a:solidFill>
                      <a:srgbClr val="FF0000"/>
                    </a:solidFill>
                    <a:cs typeface="+mn-cs"/>
                  </a:endParaRPr>
                </a:p>
              </p:txBody>
            </p:sp>
          </p:grpSp>
        </p:grpSp>
        <p:grpSp>
          <p:nvGrpSpPr>
            <p:cNvPr id="112662" name="Group 137"/>
            <p:cNvGrpSpPr>
              <a:grpSpLocks/>
            </p:cNvGrpSpPr>
            <p:nvPr/>
          </p:nvGrpSpPr>
          <p:grpSpPr bwMode="auto">
            <a:xfrm>
              <a:off x="2986088" y="3889375"/>
              <a:ext cx="1357312" cy="1298575"/>
              <a:chOff x="1881" y="2450"/>
              <a:chExt cx="855" cy="818"/>
            </a:xfrm>
          </p:grpSpPr>
          <p:sp>
            <p:nvSpPr>
              <p:cNvPr id="51224" name="Line 138"/>
              <p:cNvSpPr>
                <a:spLocks noChangeShapeType="1"/>
              </p:cNvSpPr>
              <p:nvPr/>
            </p:nvSpPr>
            <p:spPr bwMode="auto">
              <a:xfrm flipH="1" flipV="1">
                <a:off x="1881" y="2450"/>
                <a:ext cx="855" cy="8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12664" name="Group 139"/>
              <p:cNvGrpSpPr>
                <a:grpSpLocks/>
              </p:cNvGrpSpPr>
              <p:nvPr/>
            </p:nvGrpSpPr>
            <p:grpSpPr bwMode="auto">
              <a:xfrm>
                <a:off x="2172" y="2702"/>
                <a:ext cx="202" cy="233"/>
                <a:chOff x="618" y="3500"/>
                <a:chExt cx="202" cy="233"/>
              </a:xfrm>
            </p:grpSpPr>
            <p:sp>
              <p:nvSpPr>
                <p:cNvPr id="51226" name="Oval 140"/>
                <p:cNvSpPr>
                  <a:spLocks noChangeArrowheads="1"/>
                </p:cNvSpPr>
                <p:nvPr/>
              </p:nvSpPr>
              <p:spPr bwMode="auto">
                <a:xfrm>
                  <a:off x="617" y="3521"/>
                  <a:ext cx="203" cy="202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51227" name="Text Box 141"/>
                <p:cNvSpPr txBox="1">
                  <a:spLocks noChangeArrowheads="1"/>
                </p:cNvSpPr>
                <p:nvPr/>
              </p:nvSpPr>
              <p:spPr bwMode="auto">
                <a:xfrm>
                  <a:off x="626" y="3501"/>
                  <a:ext cx="117" cy="23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endParaRPr lang="en-US" dirty="0" smtClean="0">
                    <a:solidFill>
                      <a:srgbClr val="FF0000"/>
                    </a:solidFill>
                    <a:cs typeface="+mn-cs"/>
                  </a:endParaRPr>
                </a:p>
              </p:txBody>
            </p:sp>
          </p:grpSp>
        </p:grpSp>
      </p:grpSp>
      <p:pic>
        <p:nvPicPr>
          <p:cNvPr id="112646" name="Picture 20" descr="underline_base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62013"/>
            <a:ext cx="54848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55</a:t>
            </a:fld>
            <a:endParaRPr lang="en-US" sz="1200" dirty="0">
              <a:latin typeface="Tahoma" charset="0"/>
            </a:endParaRPr>
          </a:p>
        </p:txBody>
      </p:sp>
      <p:sp>
        <p:nvSpPr>
          <p:cNvPr id="4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686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2"/>
          <p:cNvSpPr>
            <a:spLocks noGrp="1" noChangeArrowheads="1"/>
          </p:cNvSpPr>
          <p:nvPr>
            <p:ph type="title"/>
          </p:nvPr>
        </p:nvSpPr>
        <p:spPr>
          <a:xfrm>
            <a:off x="300038" y="123825"/>
            <a:ext cx="8561387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Indirect routing: moving between networks</a:t>
            </a:r>
          </a:p>
        </p:txBody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1025" y="1347788"/>
            <a:ext cx="8089900" cy="46482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suppose mobile user moves to another network</a:t>
            </a:r>
          </a:p>
          <a:p>
            <a:pPr lvl="1">
              <a:defRPr/>
            </a:pPr>
            <a:r>
              <a:rPr lang="en-US" sz="2800" dirty="0">
                <a:latin typeface="Gill Sans MT" charset="0"/>
              </a:rPr>
              <a:t>registers with new foreign agent</a:t>
            </a:r>
          </a:p>
          <a:p>
            <a:pPr lvl="1">
              <a:defRPr/>
            </a:pPr>
            <a:r>
              <a:rPr lang="en-US" sz="2800" dirty="0">
                <a:latin typeface="Gill Sans MT" charset="0"/>
              </a:rPr>
              <a:t>new foreign agent registers with home agent</a:t>
            </a:r>
          </a:p>
          <a:p>
            <a:pPr lvl="1">
              <a:defRPr/>
            </a:pPr>
            <a:r>
              <a:rPr lang="en-US" sz="2800" dirty="0">
                <a:latin typeface="Gill Sans MT" charset="0"/>
              </a:rPr>
              <a:t>home agent update care-of-address for mobile</a:t>
            </a:r>
          </a:p>
          <a:p>
            <a:pPr lvl="1">
              <a:defRPr/>
            </a:pPr>
            <a:r>
              <a:rPr lang="en-US" sz="2800" dirty="0">
                <a:latin typeface="Gill Sans MT" charset="0"/>
              </a:rPr>
              <a:t>packets continue to be forwarded to mobile (but with new care-of-address)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mobility, changing foreign networks transparent: </a:t>
            </a:r>
            <a:r>
              <a:rPr lang="en-US" i="1" dirty="0">
                <a:solidFill>
                  <a:srgbClr val="C00000"/>
                </a:solidFill>
                <a:latin typeface="Gill Sans MT" charset="0"/>
                <a:cs typeface="+mn-cs"/>
              </a:rPr>
              <a:t>on going connections can be maintained!</a:t>
            </a:r>
          </a:p>
        </p:txBody>
      </p:sp>
      <p:pic>
        <p:nvPicPr>
          <p:cNvPr id="114693" name="Picture 6" descr="underline_b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881063"/>
            <a:ext cx="8228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56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65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737" name="Group 154"/>
          <p:cNvGrpSpPr>
            <a:grpSpLocks/>
          </p:cNvGrpSpPr>
          <p:nvPr/>
        </p:nvGrpSpPr>
        <p:grpSpPr bwMode="auto">
          <a:xfrm>
            <a:off x="1128713" y="2232025"/>
            <a:ext cx="7159625" cy="3402013"/>
            <a:chOff x="641269" y="2624447"/>
            <a:chExt cx="7160820" cy="3401396"/>
          </a:xfrm>
        </p:grpSpPr>
        <p:sp>
          <p:nvSpPr>
            <p:cNvPr id="116755" name="Freeform 2"/>
            <p:cNvSpPr>
              <a:spLocks/>
            </p:cNvSpPr>
            <p:nvPr/>
          </p:nvSpPr>
          <p:spPr bwMode="auto">
            <a:xfrm>
              <a:off x="658349" y="2752138"/>
              <a:ext cx="2008857" cy="1558760"/>
            </a:xfrm>
            <a:custGeom>
              <a:avLst/>
              <a:gdLst>
                <a:gd name="T0" fmla="*/ 2147483647 w 1340"/>
                <a:gd name="T1" fmla="*/ 2147483647 h 1191"/>
                <a:gd name="T2" fmla="*/ 2147483647 w 1340"/>
                <a:gd name="T3" fmla="*/ 2147483647 h 1191"/>
                <a:gd name="T4" fmla="*/ 2147483647 w 1340"/>
                <a:gd name="T5" fmla="*/ 2147483647 h 1191"/>
                <a:gd name="T6" fmla="*/ 2147483647 w 1340"/>
                <a:gd name="T7" fmla="*/ 2147483647 h 1191"/>
                <a:gd name="T8" fmla="*/ 2147483647 w 1340"/>
                <a:gd name="T9" fmla="*/ 2147483647 h 1191"/>
                <a:gd name="T10" fmla="*/ 2147483647 w 1340"/>
                <a:gd name="T11" fmla="*/ 2147483647 h 1191"/>
                <a:gd name="T12" fmla="*/ 2147483647 w 1340"/>
                <a:gd name="T13" fmla="*/ 2147483647 h 1191"/>
                <a:gd name="T14" fmla="*/ 2147483647 w 1340"/>
                <a:gd name="T15" fmla="*/ 2147483647 h 1191"/>
                <a:gd name="T16" fmla="*/ 2147483647 w 1340"/>
                <a:gd name="T17" fmla="*/ 2147483647 h 1191"/>
                <a:gd name="T18" fmla="*/ 2147483647 w 1340"/>
                <a:gd name="T19" fmla="*/ 2147483647 h 1191"/>
                <a:gd name="T20" fmla="*/ 2147483647 w 1340"/>
                <a:gd name="T21" fmla="*/ 2147483647 h 1191"/>
                <a:gd name="T22" fmla="*/ 2147483647 w 1340"/>
                <a:gd name="T23" fmla="*/ 2147483647 h 119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40" h="1191">
                  <a:moveTo>
                    <a:pt x="550" y="42"/>
                  </a:moveTo>
                  <a:cubicBezTo>
                    <a:pt x="437" y="4"/>
                    <a:pt x="164" y="0"/>
                    <a:pt x="82" y="60"/>
                  </a:cubicBezTo>
                  <a:cubicBezTo>
                    <a:pt x="0" y="120"/>
                    <a:pt x="67" y="292"/>
                    <a:pt x="58" y="402"/>
                  </a:cubicBezTo>
                  <a:cubicBezTo>
                    <a:pt x="49" y="512"/>
                    <a:pt x="19" y="642"/>
                    <a:pt x="28" y="720"/>
                  </a:cubicBezTo>
                  <a:cubicBezTo>
                    <a:pt x="37" y="798"/>
                    <a:pt x="27" y="844"/>
                    <a:pt x="112" y="870"/>
                  </a:cubicBezTo>
                  <a:cubicBezTo>
                    <a:pt x="197" y="896"/>
                    <a:pt x="450" y="833"/>
                    <a:pt x="538" y="876"/>
                  </a:cubicBezTo>
                  <a:cubicBezTo>
                    <a:pt x="626" y="919"/>
                    <a:pt x="524" y="1091"/>
                    <a:pt x="640" y="1128"/>
                  </a:cubicBezTo>
                  <a:cubicBezTo>
                    <a:pt x="756" y="1165"/>
                    <a:pt x="1128" y="1191"/>
                    <a:pt x="1234" y="1098"/>
                  </a:cubicBezTo>
                  <a:cubicBezTo>
                    <a:pt x="1340" y="1005"/>
                    <a:pt x="1281" y="696"/>
                    <a:pt x="1276" y="570"/>
                  </a:cubicBezTo>
                  <a:cubicBezTo>
                    <a:pt x="1271" y="444"/>
                    <a:pt x="1290" y="389"/>
                    <a:pt x="1204" y="342"/>
                  </a:cubicBezTo>
                  <a:cubicBezTo>
                    <a:pt x="1118" y="295"/>
                    <a:pt x="868" y="338"/>
                    <a:pt x="760" y="288"/>
                  </a:cubicBezTo>
                  <a:cubicBezTo>
                    <a:pt x="652" y="238"/>
                    <a:pt x="663" y="80"/>
                    <a:pt x="550" y="42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6756" name="Freeform 96"/>
            <p:cNvSpPr>
              <a:spLocks/>
            </p:cNvSpPr>
            <p:nvPr/>
          </p:nvSpPr>
          <p:spPr bwMode="auto">
            <a:xfrm>
              <a:off x="5823980" y="2624447"/>
              <a:ext cx="1978109" cy="1678664"/>
            </a:xfrm>
            <a:custGeom>
              <a:avLst/>
              <a:gdLst>
                <a:gd name="T0" fmla="*/ 2147483647 w 2894"/>
                <a:gd name="T1" fmla="*/ 2147483647 h 2693"/>
                <a:gd name="T2" fmla="*/ 2147483647 w 2894"/>
                <a:gd name="T3" fmla="*/ 2147483647 h 2693"/>
                <a:gd name="T4" fmla="*/ 2147483647 w 2894"/>
                <a:gd name="T5" fmla="*/ 2147483647 h 2693"/>
                <a:gd name="T6" fmla="*/ 2147483647 w 2894"/>
                <a:gd name="T7" fmla="*/ 2147483647 h 2693"/>
                <a:gd name="T8" fmla="*/ 2147483647 w 2894"/>
                <a:gd name="T9" fmla="*/ 2147483647 h 2693"/>
                <a:gd name="T10" fmla="*/ 2147483647 w 2894"/>
                <a:gd name="T11" fmla="*/ 2147483647 h 2693"/>
                <a:gd name="T12" fmla="*/ 2147483647 w 2894"/>
                <a:gd name="T13" fmla="*/ 2147483647 h 2693"/>
                <a:gd name="T14" fmla="*/ 2147483647 w 2894"/>
                <a:gd name="T15" fmla="*/ 2147483647 h 2693"/>
                <a:gd name="T16" fmla="*/ 2147483647 w 2894"/>
                <a:gd name="T17" fmla="*/ 2147483647 h 2693"/>
                <a:gd name="T18" fmla="*/ 2147483647 w 2894"/>
                <a:gd name="T19" fmla="*/ 2147483647 h 2693"/>
                <a:gd name="T20" fmla="*/ 2147483647 w 2894"/>
                <a:gd name="T21" fmla="*/ 2147483647 h 26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94" h="2693">
                  <a:moveTo>
                    <a:pt x="4" y="1331"/>
                  </a:moveTo>
                  <a:cubicBezTo>
                    <a:pt x="4" y="1049"/>
                    <a:pt x="119" y="673"/>
                    <a:pt x="349" y="509"/>
                  </a:cubicBezTo>
                  <a:cubicBezTo>
                    <a:pt x="579" y="345"/>
                    <a:pt x="1010" y="400"/>
                    <a:pt x="1384" y="344"/>
                  </a:cubicBezTo>
                  <a:cubicBezTo>
                    <a:pt x="1758" y="288"/>
                    <a:pt x="2346" y="0"/>
                    <a:pt x="2596" y="170"/>
                  </a:cubicBezTo>
                  <a:cubicBezTo>
                    <a:pt x="2846" y="340"/>
                    <a:pt x="2874" y="1035"/>
                    <a:pt x="2884" y="1364"/>
                  </a:cubicBezTo>
                  <a:cubicBezTo>
                    <a:pt x="2894" y="1693"/>
                    <a:pt x="2789" y="1954"/>
                    <a:pt x="2659" y="2144"/>
                  </a:cubicBezTo>
                  <a:cubicBezTo>
                    <a:pt x="2529" y="2334"/>
                    <a:pt x="2274" y="2432"/>
                    <a:pt x="2104" y="2504"/>
                  </a:cubicBezTo>
                  <a:cubicBezTo>
                    <a:pt x="1934" y="2576"/>
                    <a:pt x="1816" y="2558"/>
                    <a:pt x="1639" y="2579"/>
                  </a:cubicBezTo>
                  <a:cubicBezTo>
                    <a:pt x="1462" y="2600"/>
                    <a:pt x="1259" y="2693"/>
                    <a:pt x="1044" y="2630"/>
                  </a:cubicBezTo>
                  <a:cubicBezTo>
                    <a:pt x="829" y="2567"/>
                    <a:pt x="520" y="2418"/>
                    <a:pt x="346" y="2201"/>
                  </a:cubicBezTo>
                  <a:cubicBezTo>
                    <a:pt x="173" y="1985"/>
                    <a:pt x="0" y="1682"/>
                    <a:pt x="4" y="1331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6757" name="Freeform 119"/>
            <p:cNvSpPr>
              <a:spLocks/>
            </p:cNvSpPr>
            <p:nvPr/>
          </p:nvSpPr>
          <p:spPr bwMode="auto">
            <a:xfrm>
              <a:off x="3177961" y="3552540"/>
              <a:ext cx="2270212" cy="1227075"/>
            </a:xfrm>
            <a:custGeom>
              <a:avLst/>
              <a:gdLst>
                <a:gd name="T0" fmla="*/ 2147483647 w 3324"/>
                <a:gd name="T1" fmla="*/ 2147483647 h 1971"/>
                <a:gd name="T2" fmla="*/ 2147483647 w 3324"/>
                <a:gd name="T3" fmla="*/ 2147483647 h 1971"/>
                <a:gd name="T4" fmla="*/ 2147483647 w 3324"/>
                <a:gd name="T5" fmla="*/ 2147483647 h 1971"/>
                <a:gd name="T6" fmla="*/ 2147483647 w 3324"/>
                <a:gd name="T7" fmla="*/ 2147483647 h 1971"/>
                <a:gd name="T8" fmla="*/ 2147483647 w 3324"/>
                <a:gd name="T9" fmla="*/ 2147483647 h 1971"/>
                <a:gd name="T10" fmla="*/ 2147483647 w 3324"/>
                <a:gd name="T11" fmla="*/ 2147483647 h 1971"/>
                <a:gd name="T12" fmla="*/ 2147483647 w 3324"/>
                <a:gd name="T13" fmla="*/ 2147483647 h 1971"/>
                <a:gd name="T14" fmla="*/ 2147483647 w 3324"/>
                <a:gd name="T15" fmla="*/ 2147483647 h 1971"/>
                <a:gd name="T16" fmla="*/ 2147483647 w 3324"/>
                <a:gd name="T17" fmla="*/ 2147483647 h 1971"/>
                <a:gd name="T18" fmla="*/ 2147483647 w 3324"/>
                <a:gd name="T19" fmla="*/ 2147483647 h 1971"/>
                <a:gd name="T20" fmla="*/ 2147483647 w 3324"/>
                <a:gd name="T21" fmla="*/ 2147483647 h 1971"/>
                <a:gd name="T22" fmla="*/ 2147483647 w 3324"/>
                <a:gd name="T23" fmla="*/ 2147483647 h 1971"/>
                <a:gd name="T24" fmla="*/ 2147483647 w 3324"/>
                <a:gd name="T25" fmla="*/ 2147483647 h 19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324" h="1971">
                  <a:moveTo>
                    <a:pt x="596" y="15"/>
                  </a:moveTo>
                  <a:cubicBezTo>
                    <a:pt x="335" y="29"/>
                    <a:pt x="248" y="155"/>
                    <a:pt x="149" y="330"/>
                  </a:cubicBezTo>
                  <a:cubicBezTo>
                    <a:pt x="50" y="505"/>
                    <a:pt x="0" y="853"/>
                    <a:pt x="3" y="1066"/>
                  </a:cubicBezTo>
                  <a:cubicBezTo>
                    <a:pt x="6" y="1279"/>
                    <a:pt x="67" y="1478"/>
                    <a:pt x="168" y="1606"/>
                  </a:cubicBezTo>
                  <a:cubicBezTo>
                    <a:pt x="269" y="1734"/>
                    <a:pt x="457" y="1811"/>
                    <a:pt x="609" y="1831"/>
                  </a:cubicBezTo>
                  <a:cubicBezTo>
                    <a:pt x="761" y="1851"/>
                    <a:pt x="927" y="1719"/>
                    <a:pt x="1083" y="1726"/>
                  </a:cubicBezTo>
                  <a:cubicBezTo>
                    <a:pt x="1239" y="1733"/>
                    <a:pt x="1333" y="1844"/>
                    <a:pt x="1548" y="1876"/>
                  </a:cubicBezTo>
                  <a:cubicBezTo>
                    <a:pt x="1763" y="1908"/>
                    <a:pt x="2091" y="1971"/>
                    <a:pt x="2373" y="1921"/>
                  </a:cubicBezTo>
                  <a:cubicBezTo>
                    <a:pt x="2655" y="1871"/>
                    <a:pt x="3162" y="1740"/>
                    <a:pt x="3243" y="1576"/>
                  </a:cubicBezTo>
                  <a:cubicBezTo>
                    <a:pt x="3324" y="1412"/>
                    <a:pt x="2947" y="1124"/>
                    <a:pt x="2859" y="935"/>
                  </a:cubicBezTo>
                  <a:cubicBezTo>
                    <a:pt x="2771" y="746"/>
                    <a:pt x="2905" y="559"/>
                    <a:pt x="2714" y="444"/>
                  </a:cubicBezTo>
                  <a:cubicBezTo>
                    <a:pt x="2523" y="328"/>
                    <a:pt x="2063" y="315"/>
                    <a:pt x="1714" y="242"/>
                  </a:cubicBezTo>
                  <a:cubicBezTo>
                    <a:pt x="1366" y="168"/>
                    <a:pt x="857" y="0"/>
                    <a:pt x="596" y="15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116758" name="Group 158"/>
            <p:cNvGrpSpPr>
              <a:grpSpLocks/>
            </p:cNvGrpSpPr>
            <p:nvPr/>
          </p:nvGrpSpPr>
          <p:grpSpPr bwMode="auto">
            <a:xfrm>
              <a:off x="641269" y="2869150"/>
              <a:ext cx="1174761" cy="776376"/>
              <a:chOff x="4089854" y="1363889"/>
              <a:chExt cx="1091746" cy="791482"/>
            </a:xfrm>
          </p:grpSpPr>
          <p:sp>
            <p:nvSpPr>
              <p:cNvPr id="116785" name="Oval 26"/>
              <p:cNvSpPr>
                <a:spLocks noChangeArrowheads="1"/>
              </p:cNvSpPr>
              <p:nvPr/>
            </p:nvSpPr>
            <p:spPr bwMode="auto">
              <a:xfrm>
                <a:off x="4089854" y="1363889"/>
                <a:ext cx="1091746" cy="791482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pic>
            <p:nvPicPr>
              <p:cNvPr id="116786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45429" y="1550204"/>
                <a:ext cx="629104" cy="4232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3272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2843" y="3687879"/>
              <a:ext cx="736723" cy="241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16760" name="Line 111"/>
            <p:cNvSpPr>
              <a:spLocks noChangeShapeType="1"/>
            </p:cNvSpPr>
            <p:nvPr/>
          </p:nvSpPr>
          <p:spPr bwMode="auto">
            <a:xfrm>
              <a:off x="1309667" y="3393260"/>
              <a:ext cx="541502" cy="3056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53274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8337" y="3827554"/>
              <a:ext cx="736723" cy="241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16762" name="Line 111"/>
            <p:cNvSpPr>
              <a:spLocks noChangeShapeType="1"/>
            </p:cNvSpPr>
            <p:nvPr/>
          </p:nvSpPr>
          <p:spPr bwMode="auto">
            <a:xfrm flipH="1">
              <a:off x="6759104" y="3500040"/>
              <a:ext cx="372147" cy="3163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16763" name="Group 163"/>
            <p:cNvGrpSpPr>
              <a:grpSpLocks/>
            </p:cNvGrpSpPr>
            <p:nvPr/>
          </p:nvGrpSpPr>
          <p:grpSpPr bwMode="auto">
            <a:xfrm>
              <a:off x="6509707" y="2943896"/>
              <a:ext cx="1174761" cy="776376"/>
              <a:chOff x="4089854" y="1363889"/>
              <a:chExt cx="1091746" cy="791482"/>
            </a:xfrm>
          </p:grpSpPr>
          <p:sp>
            <p:nvSpPr>
              <p:cNvPr id="116781" name="Oval 26"/>
              <p:cNvSpPr>
                <a:spLocks noChangeArrowheads="1"/>
              </p:cNvSpPr>
              <p:nvPr/>
            </p:nvSpPr>
            <p:spPr bwMode="auto">
              <a:xfrm>
                <a:off x="4089854" y="1363889"/>
                <a:ext cx="1091746" cy="791482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16782" name="Group 356"/>
              <p:cNvGrpSpPr>
                <a:grpSpLocks/>
              </p:cNvGrpSpPr>
              <p:nvPr/>
            </p:nvGrpSpPr>
            <p:grpSpPr bwMode="auto">
              <a:xfrm>
                <a:off x="4245429" y="1426027"/>
                <a:ext cx="629104" cy="547461"/>
                <a:chOff x="313" y="1497"/>
                <a:chExt cx="1152" cy="1014"/>
              </a:xfrm>
            </p:grpSpPr>
            <p:pic>
              <p:nvPicPr>
                <p:cNvPr id="116783" name="Picture 354" descr="laptop_stylized_small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" y="1727"/>
                  <a:ext cx="1152" cy="7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6784" name="Picture 355" descr="antenna_stylized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4" y="1497"/>
                  <a:ext cx="1113" cy="6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116764" name="Freeform 96"/>
            <p:cNvSpPr>
              <a:spLocks/>
            </p:cNvSpPr>
            <p:nvPr/>
          </p:nvSpPr>
          <p:spPr bwMode="auto">
            <a:xfrm>
              <a:off x="776350" y="2915275"/>
              <a:ext cx="1075177" cy="808704"/>
            </a:xfrm>
            <a:custGeom>
              <a:avLst/>
              <a:gdLst>
                <a:gd name="T0" fmla="*/ 134235418 w 10000"/>
                <a:gd name="T1" fmla="*/ 2147483647 h 10305"/>
                <a:gd name="T2" fmla="*/ 2147483647 w 10000"/>
                <a:gd name="T3" fmla="*/ 2147483647 h 10305"/>
                <a:gd name="T4" fmla="*/ 2147483647 w 10000"/>
                <a:gd name="T5" fmla="*/ 189457570 h 10305"/>
                <a:gd name="T6" fmla="*/ 2147483647 w 10000"/>
                <a:gd name="T7" fmla="*/ 2147483647 h 10305"/>
                <a:gd name="T8" fmla="*/ 2147483647 w 10000"/>
                <a:gd name="T9" fmla="*/ 2147483647 h 10305"/>
                <a:gd name="T10" fmla="*/ 2147483647 w 10000"/>
                <a:gd name="T11" fmla="*/ 2147483647 h 10305"/>
                <a:gd name="T12" fmla="*/ 2147483647 w 10000"/>
                <a:gd name="T13" fmla="*/ 2147483647 h 10305"/>
                <a:gd name="T14" fmla="*/ 2147483647 w 10000"/>
                <a:gd name="T15" fmla="*/ 2147483647 h 10305"/>
                <a:gd name="T16" fmla="*/ 2147483647 w 10000"/>
                <a:gd name="T17" fmla="*/ 2147483647 h 10305"/>
                <a:gd name="T18" fmla="*/ 2147483647 w 10000"/>
                <a:gd name="T19" fmla="*/ 2147483647 h 10305"/>
                <a:gd name="T20" fmla="*/ 134235418 w 10000"/>
                <a:gd name="T21" fmla="*/ 2147483647 h 1030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000" h="10305">
                  <a:moveTo>
                    <a:pt x="1" y="4863"/>
                  </a:moveTo>
                  <a:cubicBezTo>
                    <a:pt x="1" y="3794"/>
                    <a:pt x="5" y="1801"/>
                    <a:pt x="686" y="991"/>
                  </a:cubicBezTo>
                  <a:cubicBezTo>
                    <a:pt x="1367" y="181"/>
                    <a:pt x="2904" y="-40"/>
                    <a:pt x="4086" y="5"/>
                  </a:cubicBezTo>
                  <a:cubicBezTo>
                    <a:pt x="5268" y="50"/>
                    <a:pt x="6836" y="553"/>
                    <a:pt x="7779" y="1264"/>
                  </a:cubicBezTo>
                  <a:cubicBezTo>
                    <a:pt x="8722" y="1975"/>
                    <a:pt x="9397" y="2830"/>
                    <a:pt x="9747" y="4270"/>
                  </a:cubicBezTo>
                  <a:cubicBezTo>
                    <a:pt x="10096" y="5710"/>
                    <a:pt x="10030" y="8980"/>
                    <a:pt x="9875" y="9905"/>
                  </a:cubicBezTo>
                  <a:cubicBezTo>
                    <a:pt x="9719" y="10828"/>
                    <a:pt x="9488" y="9873"/>
                    <a:pt x="8815" y="9814"/>
                  </a:cubicBezTo>
                  <a:cubicBezTo>
                    <a:pt x="8140" y="9757"/>
                    <a:pt x="6708" y="9565"/>
                    <a:pt x="5830" y="9554"/>
                  </a:cubicBezTo>
                  <a:cubicBezTo>
                    <a:pt x="4953" y="9543"/>
                    <a:pt x="4372" y="9985"/>
                    <a:pt x="3546" y="9748"/>
                  </a:cubicBezTo>
                  <a:cubicBezTo>
                    <a:pt x="2722" y="9508"/>
                    <a:pt x="1457" y="8935"/>
                    <a:pt x="867" y="8121"/>
                  </a:cubicBezTo>
                  <a:cubicBezTo>
                    <a:pt x="276" y="7307"/>
                    <a:pt x="-15" y="6195"/>
                    <a:pt x="1" y="4863"/>
                  </a:cubicBezTo>
                  <a:close/>
                </a:path>
              </a:pathLst>
            </a:custGeom>
            <a:solidFill>
              <a:srgbClr val="33CCCC">
                <a:alpha val="7803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6765" name="Freeform 121"/>
            <p:cNvSpPr>
              <a:spLocks/>
            </p:cNvSpPr>
            <p:nvPr/>
          </p:nvSpPr>
          <p:spPr bwMode="auto">
            <a:xfrm>
              <a:off x="2813114" y="5132009"/>
              <a:ext cx="3168732" cy="893834"/>
            </a:xfrm>
            <a:custGeom>
              <a:avLst/>
              <a:gdLst>
                <a:gd name="T0" fmla="*/ 2147483647 w 4636"/>
                <a:gd name="T1" fmla="*/ 2147483647 h 1435"/>
                <a:gd name="T2" fmla="*/ 2147483647 w 4636"/>
                <a:gd name="T3" fmla="*/ 2147483647 h 1435"/>
                <a:gd name="T4" fmla="*/ 2147483647 w 4636"/>
                <a:gd name="T5" fmla="*/ 2147483647 h 1435"/>
                <a:gd name="T6" fmla="*/ 2147483647 w 4636"/>
                <a:gd name="T7" fmla="*/ 2147483647 h 1435"/>
                <a:gd name="T8" fmla="*/ 2147483647 w 4636"/>
                <a:gd name="T9" fmla="*/ 2147483647 h 1435"/>
                <a:gd name="T10" fmla="*/ 2147483647 w 4636"/>
                <a:gd name="T11" fmla="*/ 2147483647 h 1435"/>
                <a:gd name="T12" fmla="*/ 2147483647 w 4636"/>
                <a:gd name="T13" fmla="*/ 2147483647 h 1435"/>
                <a:gd name="T14" fmla="*/ 2147483647 w 4636"/>
                <a:gd name="T15" fmla="*/ 2147483647 h 1435"/>
                <a:gd name="T16" fmla="*/ 2147483647 w 4636"/>
                <a:gd name="T17" fmla="*/ 2147483647 h 1435"/>
                <a:gd name="T18" fmla="*/ 2147483647 w 4636"/>
                <a:gd name="T19" fmla="*/ 2147483647 h 14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36" h="1435">
                  <a:moveTo>
                    <a:pt x="339" y="15"/>
                  </a:moveTo>
                  <a:cubicBezTo>
                    <a:pt x="0" y="110"/>
                    <a:pt x="112" y="438"/>
                    <a:pt x="189" y="645"/>
                  </a:cubicBezTo>
                  <a:cubicBezTo>
                    <a:pt x="266" y="852"/>
                    <a:pt x="509" y="1130"/>
                    <a:pt x="804" y="1260"/>
                  </a:cubicBezTo>
                  <a:cubicBezTo>
                    <a:pt x="1099" y="1390"/>
                    <a:pt x="1507" y="1415"/>
                    <a:pt x="1959" y="1425"/>
                  </a:cubicBezTo>
                  <a:cubicBezTo>
                    <a:pt x="2411" y="1435"/>
                    <a:pt x="3192" y="1395"/>
                    <a:pt x="3519" y="1320"/>
                  </a:cubicBezTo>
                  <a:cubicBezTo>
                    <a:pt x="3846" y="1245"/>
                    <a:pt x="3753" y="1067"/>
                    <a:pt x="3924" y="975"/>
                  </a:cubicBezTo>
                  <a:cubicBezTo>
                    <a:pt x="4095" y="883"/>
                    <a:pt x="4489" y="885"/>
                    <a:pt x="4543" y="769"/>
                  </a:cubicBezTo>
                  <a:cubicBezTo>
                    <a:pt x="4597" y="653"/>
                    <a:pt x="4636" y="393"/>
                    <a:pt x="4249" y="278"/>
                  </a:cubicBezTo>
                  <a:cubicBezTo>
                    <a:pt x="3863" y="162"/>
                    <a:pt x="2874" y="120"/>
                    <a:pt x="2222" y="76"/>
                  </a:cubicBezTo>
                  <a:cubicBezTo>
                    <a:pt x="1570" y="32"/>
                    <a:pt x="868" y="0"/>
                    <a:pt x="339" y="15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pic>
          <p:nvPicPr>
            <p:cNvPr id="53279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0586" y="5143353"/>
              <a:ext cx="839927" cy="6650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116767" name="Group 137"/>
            <p:cNvGrpSpPr>
              <a:grpSpLocks/>
            </p:cNvGrpSpPr>
            <p:nvPr/>
          </p:nvGrpSpPr>
          <p:grpSpPr bwMode="auto">
            <a:xfrm>
              <a:off x="1949560" y="3989527"/>
              <a:ext cx="1460520" cy="1273792"/>
              <a:chOff x="1881" y="2450"/>
              <a:chExt cx="855" cy="818"/>
            </a:xfrm>
          </p:grpSpPr>
          <p:sp>
            <p:nvSpPr>
              <p:cNvPr id="53290" name="Line 138"/>
              <p:cNvSpPr>
                <a:spLocks noChangeShapeType="1"/>
              </p:cNvSpPr>
              <p:nvPr/>
            </p:nvSpPr>
            <p:spPr bwMode="auto">
              <a:xfrm flipH="1" flipV="1">
                <a:off x="1881" y="2450"/>
                <a:ext cx="855" cy="8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16778" name="Group 139"/>
              <p:cNvGrpSpPr>
                <a:grpSpLocks/>
              </p:cNvGrpSpPr>
              <p:nvPr/>
            </p:nvGrpSpPr>
            <p:grpSpPr bwMode="auto">
              <a:xfrm>
                <a:off x="2172" y="2702"/>
                <a:ext cx="202" cy="237"/>
                <a:chOff x="618" y="3500"/>
                <a:chExt cx="202" cy="237"/>
              </a:xfrm>
            </p:grpSpPr>
            <p:sp>
              <p:nvSpPr>
                <p:cNvPr id="53292" name="Oval 140"/>
                <p:cNvSpPr>
                  <a:spLocks noChangeArrowheads="1"/>
                </p:cNvSpPr>
                <p:nvPr/>
              </p:nvSpPr>
              <p:spPr bwMode="auto">
                <a:xfrm>
                  <a:off x="618" y="3520"/>
                  <a:ext cx="202" cy="201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53293" name="Text Box 141"/>
                <p:cNvSpPr txBox="1">
                  <a:spLocks noChangeArrowheads="1"/>
                </p:cNvSpPr>
                <p:nvPr/>
              </p:nvSpPr>
              <p:spPr bwMode="auto">
                <a:xfrm>
                  <a:off x="628" y="3500"/>
                  <a:ext cx="182" cy="2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</p:grpSp>
        </p:grpSp>
        <p:sp>
          <p:nvSpPr>
            <p:cNvPr id="53281" name="Line 138"/>
            <p:cNvSpPr>
              <a:spLocks noChangeShapeType="1"/>
            </p:cNvSpPr>
            <p:nvPr/>
          </p:nvSpPr>
          <p:spPr bwMode="auto">
            <a:xfrm rot="10800000" flipH="1" flipV="1">
              <a:off x="2363993" y="3951356"/>
              <a:ext cx="1459157" cy="127453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3282" name="Oval 140"/>
            <p:cNvSpPr>
              <a:spLocks noChangeArrowheads="1"/>
            </p:cNvSpPr>
            <p:nvPr/>
          </p:nvSpPr>
          <p:spPr bwMode="auto">
            <a:xfrm rot="261078">
              <a:off x="2884780" y="4360857"/>
              <a:ext cx="344545" cy="31268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3283" name="Text Box 141"/>
            <p:cNvSpPr txBox="1">
              <a:spLocks noChangeArrowheads="1"/>
            </p:cNvSpPr>
            <p:nvPr/>
          </p:nvSpPr>
          <p:spPr bwMode="auto">
            <a:xfrm>
              <a:off x="2892720" y="4310066"/>
              <a:ext cx="312789" cy="3698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53284" name="Line 138"/>
            <p:cNvSpPr>
              <a:spLocks noChangeShapeType="1"/>
            </p:cNvSpPr>
            <p:nvPr/>
          </p:nvSpPr>
          <p:spPr bwMode="auto">
            <a:xfrm rot="10800000" flipH="1">
              <a:off x="4596391" y="3491065"/>
              <a:ext cx="2184765" cy="167450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3285" name="Oval 140"/>
            <p:cNvSpPr>
              <a:spLocks noChangeArrowheads="1"/>
            </p:cNvSpPr>
            <p:nvPr/>
          </p:nvSpPr>
          <p:spPr bwMode="auto">
            <a:xfrm rot="261078">
              <a:off x="5566516" y="4097380"/>
              <a:ext cx="344544" cy="31268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3286" name="Text Box 141"/>
            <p:cNvSpPr txBox="1">
              <a:spLocks noChangeArrowheads="1"/>
            </p:cNvSpPr>
            <p:nvPr/>
          </p:nvSpPr>
          <p:spPr bwMode="auto">
            <a:xfrm>
              <a:off x="5574454" y="4046589"/>
              <a:ext cx="314377" cy="3698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53287" name="Line 138"/>
            <p:cNvSpPr>
              <a:spLocks noChangeShapeType="1"/>
            </p:cNvSpPr>
            <p:nvPr/>
          </p:nvSpPr>
          <p:spPr bwMode="auto">
            <a:xfrm rot="10800000" flipH="1">
              <a:off x="4748816" y="3643437"/>
              <a:ext cx="2184765" cy="167450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3288" name="Oval 140"/>
            <p:cNvSpPr>
              <a:spLocks noChangeArrowheads="1"/>
            </p:cNvSpPr>
            <p:nvPr/>
          </p:nvSpPr>
          <p:spPr bwMode="auto">
            <a:xfrm rot="261078">
              <a:off x="5326763" y="4630683"/>
              <a:ext cx="344545" cy="31268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3289" name="Text Box 141"/>
            <p:cNvSpPr txBox="1">
              <a:spLocks noChangeArrowheads="1"/>
            </p:cNvSpPr>
            <p:nvPr/>
          </p:nvSpPr>
          <p:spPr bwMode="auto">
            <a:xfrm>
              <a:off x="5336290" y="4579892"/>
              <a:ext cx="312790" cy="368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4</a:t>
              </a:r>
            </a:p>
          </p:txBody>
        </p:sp>
      </p:grpSp>
      <p:sp>
        <p:nvSpPr>
          <p:cNvPr id="53253" name="Rectangle 21"/>
          <p:cNvSpPr>
            <a:spLocks noGrp="1" noChangeArrowheads="1"/>
          </p:cNvSpPr>
          <p:nvPr>
            <p:ph type="title"/>
          </p:nvPr>
        </p:nvSpPr>
        <p:spPr>
          <a:xfrm>
            <a:off x="390525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Mobility via direct routing</a:t>
            </a:r>
          </a:p>
        </p:txBody>
      </p:sp>
      <p:sp>
        <p:nvSpPr>
          <p:cNvPr id="53254" name="Text Box 120"/>
          <p:cNvSpPr txBox="1">
            <a:spLocks noChangeArrowheads="1"/>
          </p:cNvSpPr>
          <p:nvPr/>
        </p:nvSpPr>
        <p:spPr bwMode="auto">
          <a:xfrm>
            <a:off x="473075" y="2852738"/>
            <a:ext cx="18875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latin typeface="Arial" charset="0"/>
                <a:cs typeface="Arial" charset="0"/>
              </a:rPr>
              <a:t>home</a:t>
            </a:r>
          </a:p>
          <a:p>
            <a:pPr>
              <a:defRPr/>
            </a:pPr>
            <a:r>
              <a:rPr lang="en-US" sz="2000" dirty="0" smtClean="0">
                <a:latin typeface="Arial" charset="0"/>
                <a:cs typeface="Arial" charset="0"/>
              </a:rPr>
              <a:t>network</a:t>
            </a:r>
          </a:p>
        </p:txBody>
      </p:sp>
      <p:sp>
        <p:nvSpPr>
          <p:cNvPr id="53255" name="Text Box 121"/>
          <p:cNvSpPr txBox="1">
            <a:spLocks noChangeArrowheads="1"/>
          </p:cNvSpPr>
          <p:nvPr/>
        </p:nvSpPr>
        <p:spPr bwMode="auto">
          <a:xfrm>
            <a:off x="7874000" y="2174875"/>
            <a:ext cx="1270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000" dirty="0" smtClean="0">
                <a:latin typeface="Arial" charset="0"/>
                <a:cs typeface="Arial" charset="0"/>
              </a:rPr>
              <a:t>visited</a:t>
            </a:r>
          </a:p>
          <a:p>
            <a:pPr>
              <a:defRPr/>
            </a:pPr>
            <a:r>
              <a:rPr lang="en-US" sz="2000" dirty="0" smtClean="0">
                <a:latin typeface="Arial" charset="0"/>
                <a:cs typeface="Arial" charset="0"/>
              </a:rPr>
              <a:t>network</a:t>
            </a:r>
          </a:p>
        </p:txBody>
      </p:sp>
      <p:sp>
        <p:nvSpPr>
          <p:cNvPr id="53256" name="Text Box 138"/>
          <p:cNvSpPr txBox="1">
            <a:spLocks noChangeArrowheads="1"/>
          </p:cNvSpPr>
          <p:nvPr/>
        </p:nvSpPr>
        <p:spPr bwMode="auto">
          <a:xfrm>
            <a:off x="908050" y="4606925"/>
            <a:ext cx="253523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correspondent requests, receives foreign address of mobile</a:t>
            </a:r>
          </a:p>
        </p:txBody>
      </p:sp>
      <p:sp>
        <p:nvSpPr>
          <p:cNvPr id="53257" name="Line 139"/>
          <p:cNvSpPr>
            <a:spLocks noChangeShapeType="1"/>
          </p:cNvSpPr>
          <p:nvPr/>
        </p:nvSpPr>
        <p:spPr bwMode="auto">
          <a:xfrm flipV="1">
            <a:off x="2703513" y="4598988"/>
            <a:ext cx="738187" cy="228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3258" name="Text Box 140"/>
          <p:cNvSpPr txBox="1">
            <a:spLocks noChangeArrowheads="1"/>
          </p:cNvSpPr>
          <p:nvPr/>
        </p:nvSpPr>
        <p:spPr bwMode="auto">
          <a:xfrm>
            <a:off x="2506663" y="1882775"/>
            <a:ext cx="2794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correspondent forwards to foreign agent</a:t>
            </a:r>
          </a:p>
        </p:txBody>
      </p:sp>
      <p:sp>
        <p:nvSpPr>
          <p:cNvPr id="53259" name="Line 141"/>
          <p:cNvSpPr>
            <a:spLocks noChangeShapeType="1"/>
          </p:cNvSpPr>
          <p:nvPr/>
        </p:nvSpPr>
        <p:spPr bwMode="auto">
          <a:xfrm>
            <a:off x="4541838" y="2232025"/>
            <a:ext cx="1408112" cy="1460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16747" name="Group 142"/>
          <p:cNvGrpSpPr>
            <a:grpSpLocks/>
          </p:cNvGrpSpPr>
          <p:nvPr/>
        </p:nvGrpSpPr>
        <p:grpSpPr bwMode="auto">
          <a:xfrm>
            <a:off x="5432425" y="1387475"/>
            <a:ext cx="2338388" cy="2020888"/>
            <a:chOff x="3422" y="874"/>
            <a:chExt cx="1473" cy="1273"/>
          </a:xfrm>
        </p:grpSpPr>
        <p:sp>
          <p:nvSpPr>
            <p:cNvPr id="53266" name="Text Box 143"/>
            <p:cNvSpPr txBox="1">
              <a:spLocks noChangeArrowheads="1"/>
            </p:cNvSpPr>
            <p:nvPr/>
          </p:nvSpPr>
          <p:spPr bwMode="auto">
            <a:xfrm>
              <a:off x="3422" y="874"/>
              <a:ext cx="1473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foreign agent receives packets, forwards to mobile</a:t>
              </a:r>
            </a:p>
          </p:txBody>
        </p:sp>
        <p:sp>
          <p:nvSpPr>
            <p:cNvPr id="53267" name="Line 144"/>
            <p:cNvSpPr>
              <a:spLocks noChangeShapeType="1"/>
            </p:cNvSpPr>
            <p:nvPr/>
          </p:nvSpPr>
          <p:spPr bwMode="auto">
            <a:xfrm>
              <a:off x="4211" y="1420"/>
              <a:ext cx="240" cy="7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116748" name="Group 145"/>
          <p:cNvGrpSpPr>
            <a:grpSpLocks/>
          </p:cNvGrpSpPr>
          <p:nvPr/>
        </p:nvGrpSpPr>
        <p:grpSpPr bwMode="auto">
          <a:xfrm>
            <a:off x="6308725" y="4230688"/>
            <a:ext cx="2247900" cy="1165225"/>
            <a:chOff x="4191" y="3009"/>
            <a:chExt cx="1416" cy="734"/>
          </a:xfrm>
        </p:grpSpPr>
        <p:sp>
          <p:nvSpPr>
            <p:cNvPr id="53264" name="Text Box 146"/>
            <p:cNvSpPr txBox="1">
              <a:spLocks noChangeArrowheads="1"/>
            </p:cNvSpPr>
            <p:nvPr/>
          </p:nvSpPr>
          <p:spPr bwMode="auto">
            <a:xfrm>
              <a:off x="4332" y="3166"/>
              <a:ext cx="1275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mobile replies directly to correspondent</a:t>
              </a:r>
            </a:p>
          </p:txBody>
        </p:sp>
        <p:sp>
          <p:nvSpPr>
            <p:cNvPr id="53265" name="Line 147"/>
            <p:cNvSpPr>
              <a:spLocks noChangeShapeType="1"/>
            </p:cNvSpPr>
            <p:nvPr/>
          </p:nvSpPr>
          <p:spPr bwMode="auto">
            <a:xfrm flipH="1" flipV="1">
              <a:off x="4191" y="3009"/>
              <a:ext cx="248" cy="17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53262" name="Line 148"/>
          <p:cNvSpPr>
            <a:spLocks noChangeShapeType="1"/>
          </p:cNvSpPr>
          <p:nvPr/>
        </p:nvSpPr>
        <p:spPr bwMode="auto">
          <a:xfrm flipV="1">
            <a:off x="2730500" y="4262438"/>
            <a:ext cx="769938" cy="576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116750" name="Picture 21" descr="underline_base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765175"/>
            <a:ext cx="50276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57</a:t>
            </a:fld>
            <a:endParaRPr lang="en-US" sz="1200" dirty="0">
              <a:latin typeface="Tahoma" charset="0"/>
            </a:endParaRPr>
          </a:p>
        </p:txBody>
      </p:sp>
      <p:sp>
        <p:nvSpPr>
          <p:cNvPr id="5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00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09538"/>
            <a:ext cx="8383588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Mobility via direct routing: comments</a:t>
            </a:r>
          </a:p>
        </p:txBody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1025" y="1347788"/>
            <a:ext cx="8089900" cy="46482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overcome triangle routing problem</a:t>
            </a:r>
          </a:p>
          <a:p>
            <a:pPr>
              <a:defRPr/>
            </a:pPr>
            <a:r>
              <a:rPr lang="en-US" i="1" dirty="0">
                <a:solidFill>
                  <a:srgbClr val="C00000"/>
                </a:solidFill>
                <a:latin typeface="Gill Sans MT" charset="0"/>
                <a:cs typeface="+mn-cs"/>
              </a:rPr>
              <a:t>non-transparent to correspondent: </a:t>
            </a:r>
            <a:r>
              <a:rPr lang="en-US" dirty="0">
                <a:latin typeface="Gill Sans MT" charset="0"/>
                <a:cs typeface="+mn-cs"/>
              </a:rPr>
              <a:t>correspondent must get care-of-address from home agent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what if mobile changes visited network?</a:t>
            </a:r>
          </a:p>
        </p:txBody>
      </p:sp>
      <p:grpSp>
        <p:nvGrpSpPr>
          <p:cNvPr id="118789" name="Group 128"/>
          <p:cNvGrpSpPr>
            <a:grpSpLocks/>
          </p:cNvGrpSpPr>
          <p:nvPr/>
        </p:nvGrpSpPr>
        <p:grpSpPr bwMode="auto">
          <a:xfrm>
            <a:off x="2046288" y="3649663"/>
            <a:ext cx="4618037" cy="1987550"/>
            <a:chOff x="641269" y="2624447"/>
            <a:chExt cx="7160820" cy="3401396"/>
          </a:xfrm>
        </p:grpSpPr>
        <p:sp>
          <p:nvSpPr>
            <p:cNvPr id="118791" name="Freeform 2"/>
            <p:cNvSpPr>
              <a:spLocks/>
            </p:cNvSpPr>
            <p:nvPr/>
          </p:nvSpPr>
          <p:spPr bwMode="auto">
            <a:xfrm>
              <a:off x="658349" y="2752138"/>
              <a:ext cx="2008857" cy="1558760"/>
            </a:xfrm>
            <a:custGeom>
              <a:avLst/>
              <a:gdLst>
                <a:gd name="T0" fmla="*/ 2147483647 w 1340"/>
                <a:gd name="T1" fmla="*/ 2147483647 h 1191"/>
                <a:gd name="T2" fmla="*/ 2147483647 w 1340"/>
                <a:gd name="T3" fmla="*/ 2147483647 h 1191"/>
                <a:gd name="T4" fmla="*/ 2147483647 w 1340"/>
                <a:gd name="T5" fmla="*/ 2147483647 h 1191"/>
                <a:gd name="T6" fmla="*/ 2147483647 w 1340"/>
                <a:gd name="T7" fmla="*/ 2147483647 h 1191"/>
                <a:gd name="T8" fmla="*/ 2147483647 w 1340"/>
                <a:gd name="T9" fmla="*/ 2147483647 h 1191"/>
                <a:gd name="T10" fmla="*/ 2147483647 w 1340"/>
                <a:gd name="T11" fmla="*/ 2147483647 h 1191"/>
                <a:gd name="T12" fmla="*/ 2147483647 w 1340"/>
                <a:gd name="T13" fmla="*/ 2147483647 h 1191"/>
                <a:gd name="T14" fmla="*/ 2147483647 w 1340"/>
                <a:gd name="T15" fmla="*/ 2147483647 h 1191"/>
                <a:gd name="T16" fmla="*/ 2147483647 w 1340"/>
                <a:gd name="T17" fmla="*/ 2147483647 h 1191"/>
                <a:gd name="T18" fmla="*/ 2147483647 w 1340"/>
                <a:gd name="T19" fmla="*/ 2147483647 h 1191"/>
                <a:gd name="T20" fmla="*/ 2147483647 w 1340"/>
                <a:gd name="T21" fmla="*/ 2147483647 h 1191"/>
                <a:gd name="T22" fmla="*/ 2147483647 w 1340"/>
                <a:gd name="T23" fmla="*/ 2147483647 h 119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40" h="1191">
                  <a:moveTo>
                    <a:pt x="550" y="42"/>
                  </a:moveTo>
                  <a:cubicBezTo>
                    <a:pt x="437" y="4"/>
                    <a:pt x="164" y="0"/>
                    <a:pt x="82" y="60"/>
                  </a:cubicBezTo>
                  <a:cubicBezTo>
                    <a:pt x="0" y="120"/>
                    <a:pt x="67" y="292"/>
                    <a:pt x="58" y="402"/>
                  </a:cubicBezTo>
                  <a:cubicBezTo>
                    <a:pt x="49" y="512"/>
                    <a:pt x="19" y="642"/>
                    <a:pt x="28" y="720"/>
                  </a:cubicBezTo>
                  <a:cubicBezTo>
                    <a:pt x="37" y="798"/>
                    <a:pt x="27" y="844"/>
                    <a:pt x="112" y="870"/>
                  </a:cubicBezTo>
                  <a:cubicBezTo>
                    <a:pt x="197" y="896"/>
                    <a:pt x="450" y="833"/>
                    <a:pt x="538" y="876"/>
                  </a:cubicBezTo>
                  <a:cubicBezTo>
                    <a:pt x="626" y="919"/>
                    <a:pt x="524" y="1091"/>
                    <a:pt x="640" y="1128"/>
                  </a:cubicBezTo>
                  <a:cubicBezTo>
                    <a:pt x="756" y="1165"/>
                    <a:pt x="1128" y="1191"/>
                    <a:pt x="1234" y="1098"/>
                  </a:cubicBezTo>
                  <a:cubicBezTo>
                    <a:pt x="1340" y="1005"/>
                    <a:pt x="1281" y="696"/>
                    <a:pt x="1276" y="570"/>
                  </a:cubicBezTo>
                  <a:cubicBezTo>
                    <a:pt x="1271" y="444"/>
                    <a:pt x="1290" y="389"/>
                    <a:pt x="1204" y="342"/>
                  </a:cubicBezTo>
                  <a:cubicBezTo>
                    <a:pt x="1118" y="295"/>
                    <a:pt x="868" y="338"/>
                    <a:pt x="760" y="288"/>
                  </a:cubicBezTo>
                  <a:cubicBezTo>
                    <a:pt x="652" y="238"/>
                    <a:pt x="663" y="80"/>
                    <a:pt x="550" y="42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8792" name="Freeform 96"/>
            <p:cNvSpPr>
              <a:spLocks/>
            </p:cNvSpPr>
            <p:nvPr/>
          </p:nvSpPr>
          <p:spPr bwMode="auto">
            <a:xfrm>
              <a:off x="5823980" y="2624447"/>
              <a:ext cx="1978109" cy="1678664"/>
            </a:xfrm>
            <a:custGeom>
              <a:avLst/>
              <a:gdLst>
                <a:gd name="T0" fmla="*/ 2147483647 w 2894"/>
                <a:gd name="T1" fmla="*/ 2147483647 h 2693"/>
                <a:gd name="T2" fmla="*/ 2147483647 w 2894"/>
                <a:gd name="T3" fmla="*/ 2147483647 h 2693"/>
                <a:gd name="T4" fmla="*/ 2147483647 w 2894"/>
                <a:gd name="T5" fmla="*/ 2147483647 h 2693"/>
                <a:gd name="T6" fmla="*/ 2147483647 w 2894"/>
                <a:gd name="T7" fmla="*/ 2147483647 h 2693"/>
                <a:gd name="T8" fmla="*/ 2147483647 w 2894"/>
                <a:gd name="T9" fmla="*/ 2147483647 h 2693"/>
                <a:gd name="T10" fmla="*/ 2147483647 w 2894"/>
                <a:gd name="T11" fmla="*/ 2147483647 h 2693"/>
                <a:gd name="T12" fmla="*/ 2147483647 w 2894"/>
                <a:gd name="T13" fmla="*/ 2147483647 h 2693"/>
                <a:gd name="T14" fmla="*/ 2147483647 w 2894"/>
                <a:gd name="T15" fmla="*/ 2147483647 h 2693"/>
                <a:gd name="T16" fmla="*/ 2147483647 w 2894"/>
                <a:gd name="T17" fmla="*/ 2147483647 h 2693"/>
                <a:gd name="T18" fmla="*/ 2147483647 w 2894"/>
                <a:gd name="T19" fmla="*/ 2147483647 h 2693"/>
                <a:gd name="T20" fmla="*/ 2147483647 w 2894"/>
                <a:gd name="T21" fmla="*/ 2147483647 h 26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94" h="2693">
                  <a:moveTo>
                    <a:pt x="4" y="1331"/>
                  </a:moveTo>
                  <a:cubicBezTo>
                    <a:pt x="4" y="1049"/>
                    <a:pt x="119" y="673"/>
                    <a:pt x="349" y="509"/>
                  </a:cubicBezTo>
                  <a:cubicBezTo>
                    <a:pt x="579" y="345"/>
                    <a:pt x="1010" y="400"/>
                    <a:pt x="1384" y="344"/>
                  </a:cubicBezTo>
                  <a:cubicBezTo>
                    <a:pt x="1758" y="288"/>
                    <a:pt x="2346" y="0"/>
                    <a:pt x="2596" y="170"/>
                  </a:cubicBezTo>
                  <a:cubicBezTo>
                    <a:pt x="2846" y="340"/>
                    <a:pt x="2874" y="1035"/>
                    <a:pt x="2884" y="1364"/>
                  </a:cubicBezTo>
                  <a:cubicBezTo>
                    <a:pt x="2894" y="1693"/>
                    <a:pt x="2789" y="1954"/>
                    <a:pt x="2659" y="2144"/>
                  </a:cubicBezTo>
                  <a:cubicBezTo>
                    <a:pt x="2529" y="2334"/>
                    <a:pt x="2274" y="2432"/>
                    <a:pt x="2104" y="2504"/>
                  </a:cubicBezTo>
                  <a:cubicBezTo>
                    <a:pt x="1934" y="2576"/>
                    <a:pt x="1816" y="2558"/>
                    <a:pt x="1639" y="2579"/>
                  </a:cubicBezTo>
                  <a:cubicBezTo>
                    <a:pt x="1462" y="2600"/>
                    <a:pt x="1259" y="2693"/>
                    <a:pt x="1044" y="2630"/>
                  </a:cubicBezTo>
                  <a:cubicBezTo>
                    <a:pt x="829" y="2567"/>
                    <a:pt x="520" y="2418"/>
                    <a:pt x="346" y="2201"/>
                  </a:cubicBezTo>
                  <a:cubicBezTo>
                    <a:pt x="173" y="1985"/>
                    <a:pt x="0" y="1682"/>
                    <a:pt x="4" y="1331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8793" name="Freeform 119"/>
            <p:cNvSpPr>
              <a:spLocks/>
            </p:cNvSpPr>
            <p:nvPr/>
          </p:nvSpPr>
          <p:spPr bwMode="auto">
            <a:xfrm>
              <a:off x="3177961" y="3552540"/>
              <a:ext cx="2270212" cy="1227075"/>
            </a:xfrm>
            <a:custGeom>
              <a:avLst/>
              <a:gdLst>
                <a:gd name="T0" fmla="*/ 2147483647 w 3324"/>
                <a:gd name="T1" fmla="*/ 2147483647 h 1971"/>
                <a:gd name="T2" fmla="*/ 2147483647 w 3324"/>
                <a:gd name="T3" fmla="*/ 2147483647 h 1971"/>
                <a:gd name="T4" fmla="*/ 2147483647 w 3324"/>
                <a:gd name="T5" fmla="*/ 2147483647 h 1971"/>
                <a:gd name="T6" fmla="*/ 2147483647 w 3324"/>
                <a:gd name="T7" fmla="*/ 2147483647 h 1971"/>
                <a:gd name="T8" fmla="*/ 2147483647 w 3324"/>
                <a:gd name="T9" fmla="*/ 2147483647 h 1971"/>
                <a:gd name="T10" fmla="*/ 2147483647 w 3324"/>
                <a:gd name="T11" fmla="*/ 2147483647 h 1971"/>
                <a:gd name="T12" fmla="*/ 2147483647 w 3324"/>
                <a:gd name="T13" fmla="*/ 2147483647 h 1971"/>
                <a:gd name="T14" fmla="*/ 2147483647 w 3324"/>
                <a:gd name="T15" fmla="*/ 2147483647 h 1971"/>
                <a:gd name="T16" fmla="*/ 2147483647 w 3324"/>
                <a:gd name="T17" fmla="*/ 2147483647 h 1971"/>
                <a:gd name="T18" fmla="*/ 2147483647 w 3324"/>
                <a:gd name="T19" fmla="*/ 2147483647 h 1971"/>
                <a:gd name="T20" fmla="*/ 2147483647 w 3324"/>
                <a:gd name="T21" fmla="*/ 2147483647 h 1971"/>
                <a:gd name="T22" fmla="*/ 2147483647 w 3324"/>
                <a:gd name="T23" fmla="*/ 2147483647 h 1971"/>
                <a:gd name="T24" fmla="*/ 2147483647 w 3324"/>
                <a:gd name="T25" fmla="*/ 2147483647 h 19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324" h="1971">
                  <a:moveTo>
                    <a:pt x="596" y="15"/>
                  </a:moveTo>
                  <a:cubicBezTo>
                    <a:pt x="335" y="29"/>
                    <a:pt x="248" y="155"/>
                    <a:pt x="149" y="330"/>
                  </a:cubicBezTo>
                  <a:cubicBezTo>
                    <a:pt x="50" y="505"/>
                    <a:pt x="0" y="853"/>
                    <a:pt x="3" y="1066"/>
                  </a:cubicBezTo>
                  <a:cubicBezTo>
                    <a:pt x="6" y="1279"/>
                    <a:pt x="67" y="1478"/>
                    <a:pt x="168" y="1606"/>
                  </a:cubicBezTo>
                  <a:cubicBezTo>
                    <a:pt x="269" y="1734"/>
                    <a:pt x="457" y="1811"/>
                    <a:pt x="609" y="1831"/>
                  </a:cubicBezTo>
                  <a:cubicBezTo>
                    <a:pt x="761" y="1851"/>
                    <a:pt x="927" y="1719"/>
                    <a:pt x="1083" y="1726"/>
                  </a:cubicBezTo>
                  <a:cubicBezTo>
                    <a:pt x="1239" y="1733"/>
                    <a:pt x="1333" y="1844"/>
                    <a:pt x="1548" y="1876"/>
                  </a:cubicBezTo>
                  <a:cubicBezTo>
                    <a:pt x="1763" y="1908"/>
                    <a:pt x="2091" y="1971"/>
                    <a:pt x="2373" y="1921"/>
                  </a:cubicBezTo>
                  <a:cubicBezTo>
                    <a:pt x="2655" y="1871"/>
                    <a:pt x="3162" y="1740"/>
                    <a:pt x="3243" y="1576"/>
                  </a:cubicBezTo>
                  <a:cubicBezTo>
                    <a:pt x="3324" y="1412"/>
                    <a:pt x="2947" y="1124"/>
                    <a:pt x="2859" y="935"/>
                  </a:cubicBezTo>
                  <a:cubicBezTo>
                    <a:pt x="2771" y="746"/>
                    <a:pt x="2905" y="559"/>
                    <a:pt x="2714" y="444"/>
                  </a:cubicBezTo>
                  <a:cubicBezTo>
                    <a:pt x="2523" y="328"/>
                    <a:pt x="2063" y="315"/>
                    <a:pt x="1714" y="242"/>
                  </a:cubicBezTo>
                  <a:cubicBezTo>
                    <a:pt x="1366" y="168"/>
                    <a:pt x="857" y="0"/>
                    <a:pt x="596" y="15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118794" name="Group 132"/>
            <p:cNvGrpSpPr>
              <a:grpSpLocks/>
            </p:cNvGrpSpPr>
            <p:nvPr/>
          </p:nvGrpSpPr>
          <p:grpSpPr bwMode="auto">
            <a:xfrm>
              <a:off x="641269" y="2869150"/>
              <a:ext cx="1174761" cy="776376"/>
              <a:chOff x="4089854" y="1363889"/>
              <a:chExt cx="1091746" cy="791482"/>
            </a:xfrm>
          </p:grpSpPr>
          <p:sp>
            <p:nvSpPr>
              <p:cNvPr id="118821" name="Oval 26"/>
              <p:cNvSpPr>
                <a:spLocks noChangeArrowheads="1"/>
              </p:cNvSpPr>
              <p:nvPr/>
            </p:nvSpPr>
            <p:spPr bwMode="auto">
              <a:xfrm>
                <a:off x="4089854" y="1363889"/>
                <a:ext cx="1091746" cy="791482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100" dirty="0">
                  <a:latin typeface="Arial" charset="0"/>
                  <a:cs typeface="Arial" charset="0"/>
                </a:endParaRPr>
              </a:p>
            </p:txBody>
          </p:sp>
          <p:pic>
            <p:nvPicPr>
              <p:cNvPr id="118822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45429" y="1550204"/>
                <a:ext cx="629104" cy="4232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4284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2529" y="3689421"/>
              <a:ext cx="736022" cy="2390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18796" name="Line 111"/>
            <p:cNvSpPr>
              <a:spLocks noChangeShapeType="1"/>
            </p:cNvSpPr>
            <p:nvPr/>
          </p:nvSpPr>
          <p:spPr bwMode="auto">
            <a:xfrm>
              <a:off x="1309667" y="3393260"/>
              <a:ext cx="541502" cy="3056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pic>
          <p:nvPicPr>
            <p:cNvPr id="54286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9433" y="3827975"/>
              <a:ext cx="736022" cy="2390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18798" name="Line 111"/>
            <p:cNvSpPr>
              <a:spLocks noChangeShapeType="1"/>
            </p:cNvSpPr>
            <p:nvPr/>
          </p:nvSpPr>
          <p:spPr bwMode="auto">
            <a:xfrm flipH="1">
              <a:off x="6759104" y="3500040"/>
              <a:ext cx="372147" cy="3163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18799" name="Group 137"/>
            <p:cNvGrpSpPr>
              <a:grpSpLocks/>
            </p:cNvGrpSpPr>
            <p:nvPr/>
          </p:nvGrpSpPr>
          <p:grpSpPr bwMode="auto">
            <a:xfrm>
              <a:off x="6509707" y="2943896"/>
              <a:ext cx="1174761" cy="776376"/>
              <a:chOff x="4089854" y="1363889"/>
              <a:chExt cx="1091746" cy="791482"/>
            </a:xfrm>
          </p:grpSpPr>
          <p:sp>
            <p:nvSpPr>
              <p:cNvPr id="118817" name="Oval 26"/>
              <p:cNvSpPr>
                <a:spLocks noChangeArrowheads="1"/>
              </p:cNvSpPr>
              <p:nvPr/>
            </p:nvSpPr>
            <p:spPr bwMode="auto">
              <a:xfrm>
                <a:off x="4089854" y="1363889"/>
                <a:ext cx="1091746" cy="791482"/>
              </a:xfrm>
              <a:prstGeom prst="ellipse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100" dirty="0"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18818" name="Group 356"/>
              <p:cNvGrpSpPr>
                <a:grpSpLocks/>
              </p:cNvGrpSpPr>
              <p:nvPr/>
            </p:nvGrpSpPr>
            <p:grpSpPr bwMode="auto">
              <a:xfrm>
                <a:off x="4245429" y="1426027"/>
                <a:ext cx="629104" cy="547461"/>
                <a:chOff x="313" y="1497"/>
                <a:chExt cx="1152" cy="1014"/>
              </a:xfrm>
            </p:grpSpPr>
            <p:pic>
              <p:nvPicPr>
                <p:cNvPr id="118819" name="Picture 354" descr="laptop_stylized_small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" y="1727"/>
                  <a:ext cx="1152" cy="7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8820" name="Picture 355" descr="antenna_stylized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34" y="1497"/>
                  <a:ext cx="1113" cy="6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118800" name="Freeform 96"/>
            <p:cNvSpPr>
              <a:spLocks/>
            </p:cNvSpPr>
            <p:nvPr/>
          </p:nvSpPr>
          <p:spPr bwMode="auto">
            <a:xfrm>
              <a:off x="776350" y="2915275"/>
              <a:ext cx="1075177" cy="808704"/>
            </a:xfrm>
            <a:custGeom>
              <a:avLst/>
              <a:gdLst>
                <a:gd name="T0" fmla="*/ 134235418 w 10000"/>
                <a:gd name="T1" fmla="*/ 2147483647 h 10305"/>
                <a:gd name="T2" fmla="*/ 2147483647 w 10000"/>
                <a:gd name="T3" fmla="*/ 2147483647 h 10305"/>
                <a:gd name="T4" fmla="*/ 2147483647 w 10000"/>
                <a:gd name="T5" fmla="*/ 189457570 h 10305"/>
                <a:gd name="T6" fmla="*/ 2147483647 w 10000"/>
                <a:gd name="T7" fmla="*/ 2147483647 h 10305"/>
                <a:gd name="T8" fmla="*/ 2147483647 w 10000"/>
                <a:gd name="T9" fmla="*/ 2147483647 h 10305"/>
                <a:gd name="T10" fmla="*/ 2147483647 w 10000"/>
                <a:gd name="T11" fmla="*/ 2147483647 h 10305"/>
                <a:gd name="T12" fmla="*/ 2147483647 w 10000"/>
                <a:gd name="T13" fmla="*/ 2147483647 h 10305"/>
                <a:gd name="T14" fmla="*/ 2147483647 w 10000"/>
                <a:gd name="T15" fmla="*/ 2147483647 h 10305"/>
                <a:gd name="T16" fmla="*/ 2147483647 w 10000"/>
                <a:gd name="T17" fmla="*/ 2147483647 h 10305"/>
                <a:gd name="T18" fmla="*/ 2147483647 w 10000"/>
                <a:gd name="T19" fmla="*/ 2147483647 h 10305"/>
                <a:gd name="T20" fmla="*/ 134235418 w 10000"/>
                <a:gd name="T21" fmla="*/ 2147483647 h 1030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000" h="10305">
                  <a:moveTo>
                    <a:pt x="1" y="4863"/>
                  </a:moveTo>
                  <a:cubicBezTo>
                    <a:pt x="1" y="3794"/>
                    <a:pt x="5" y="1801"/>
                    <a:pt x="686" y="991"/>
                  </a:cubicBezTo>
                  <a:cubicBezTo>
                    <a:pt x="1367" y="181"/>
                    <a:pt x="2904" y="-40"/>
                    <a:pt x="4086" y="5"/>
                  </a:cubicBezTo>
                  <a:cubicBezTo>
                    <a:pt x="5268" y="50"/>
                    <a:pt x="6836" y="553"/>
                    <a:pt x="7779" y="1264"/>
                  </a:cubicBezTo>
                  <a:cubicBezTo>
                    <a:pt x="8722" y="1975"/>
                    <a:pt x="9397" y="2830"/>
                    <a:pt x="9747" y="4270"/>
                  </a:cubicBezTo>
                  <a:cubicBezTo>
                    <a:pt x="10096" y="5710"/>
                    <a:pt x="10030" y="8980"/>
                    <a:pt x="9875" y="9905"/>
                  </a:cubicBezTo>
                  <a:cubicBezTo>
                    <a:pt x="9719" y="10828"/>
                    <a:pt x="9488" y="9873"/>
                    <a:pt x="8815" y="9814"/>
                  </a:cubicBezTo>
                  <a:cubicBezTo>
                    <a:pt x="8140" y="9757"/>
                    <a:pt x="6708" y="9565"/>
                    <a:pt x="5830" y="9554"/>
                  </a:cubicBezTo>
                  <a:cubicBezTo>
                    <a:pt x="4953" y="9543"/>
                    <a:pt x="4372" y="9985"/>
                    <a:pt x="3546" y="9748"/>
                  </a:cubicBezTo>
                  <a:cubicBezTo>
                    <a:pt x="2722" y="9508"/>
                    <a:pt x="1457" y="8935"/>
                    <a:pt x="867" y="8121"/>
                  </a:cubicBezTo>
                  <a:cubicBezTo>
                    <a:pt x="276" y="7307"/>
                    <a:pt x="-15" y="6195"/>
                    <a:pt x="1" y="4863"/>
                  </a:cubicBezTo>
                  <a:close/>
                </a:path>
              </a:pathLst>
            </a:custGeom>
            <a:solidFill>
              <a:srgbClr val="33CCCC">
                <a:alpha val="78038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8801" name="Freeform 121"/>
            <p:cNvSpPr>
              <a:spLocks/>
            </p:cNvSpPr>
            <p:nvPr/>
          </p:nvSpPr>
          <p:spPr bwMode="auto">
            <a:xfrm>
              <a:off x="2813114" y="5132009"/>
              <a:ext cx="3168732" cy="893834"/>
            </a:xfrm>
            <a:custGeom>
              <a:avLst/>
              <a:gdLst>
                <a:gd name="T0" fmla="*/ 2147483647 w 4636"/>
                <a:gd name="T1" fmla="*/ 2147483647 h 1435"/>
                <a:gd name="T2" fmla="*/ 2147483647 w 4636"/>
                <a:gd name="T3" fmla="*/ 2147483647 h 1435"/>
                <a:gd name="T4" fmla="*/ 2147483647 w 4636"/>
                <a:gd name="T5" fmla="*/ 2147483647 h 1435"/>
                <a:gd name="T6" fmla="*/ 2147483647 w 4636"/>
                <a:gd name="T7" fmla="*/ 2147483647 h 1435"/>
                <a:gd name="T8" fmla="*/ 2147483647 w 4636"/>
                <a:gd name="T9" fmla="*/ 2147483647 h 1435"/>
                <a:gd name="T10" fmla="*/ 2147483647 w 4636"/>
                <a:gd name="T11" fmla="*/ 2147483647 h 1435"/>
                <a:gd name="T12" fmla="*/ 2147483647 w 4636"/>
                <a:gd name="T13" fmla="*/ 2147483647 h 1435"/>
                <a:gd name="T14" fmla="*/ 2147483647 w 4636"/>
                <a:gd name="T15" fmla="*/ 2147483647 h 1435"/>
                <a:gd name="T16" fmla="*/ 2147483647 w 4636"/>
                <a:gd name="T17" fmla="*/ 2147483647 h 1435"/>
                <a:gd name="T18" fmla="*/ 2147483647 w 4636"/>
                <a:gd name="T19" fmla="*/ 2147483647 h 14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36" h="1435">
                  <a:moveTo>
                    <a:pt x="339" y="15"/>
                  </a:moveTo>
                  <a:cubicBezTo>
                    <a:pt x="0" y="110"/>
                    <a:pt x="112" y="438"/>
                    <a:pt x="189" y="645"/>
                  </a:cubicBezTo>
                  <a:cubicBezTo>
                    <a:pt x="266" y="852"/>
                    <a:pt x="509" y="1130"/>
                    <a:pt x="804" y="1260"/>
                  </a:cubicBezTo>
                  <a:cubicBezTo>
                    <a:pt x="1099" y="1390"/>
                    <a:pt x="1507" y="1415"/>
                    <a:pt x="1959" y="1425"/>
                  </a:cubicBezTo>
                  <a:cubicBezTo>
                    <a:pt x="2411" y="1435"/>
                    <a:pt x="3192" y="1395"/>
                    <a:pt x="3519" y="1320"/>
                  </a:cubicBezTo>
                  <a:cubicBezTo>
                    <a:pt x="3846" y="1245"/>
                    <a:pt x="3753" y="1067"/>
                    <a:pt x="3924" y="975"/>
                  </a:cubicBezTo>
                  <a:cubicBezTo>
                    <a:pt x="4095" y="883"/>
                    <a:pt x="4489" y="885"/>
                    <a:pt x="4543" y="769"/>
                  </a:cubicBezTo>
                  <a:cubicBezTo>
                    <a:pt x="4597" y="653"/>
                    <a:pt x="4636" y="393"/>
                    <a:pt x="4249" y="278"/>
                  </a:cubicBezTo>
                  <a:cubicBezTo>
                    <a:pt x="3863" y="162"/>
                    <a:pt x="2874" y="120"/>
                    <a:pt x="2222" y="76"/>
                  </a:cubicBezTo>
                  <a:cubicBezTo>
                    <a:pt x="1570" y="32"/>
                    <a:pt x="868" y="0"/>
                    <a:pt x="339" y="15"/>
                  </a:cubicBez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pic>
          <p:nvPicPr>
            <p:cNvPr id="54291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0434" y="5142892"/>
              <a:ext cx="839409" cy="6656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grpSp>
          <p:nvGrpSpPr>
            <p:cNvPr id="118803" name="Group 137"/>
            <p:cNvGrpSpPr>
              <a:grpSpLocks/>
            </p:cNvGrpSpPr>
            <p:nvPr/>
          </p:nvGrpSpPr>
          <p:grpSpPr bwMode="auto">
            <a:xfrm>
              <a:off x="1949560" y="3989527"/>
              <a:ext cx="1460520" cy="1273792"/>
              <a:chOff x="1881" y="2450"/>
              <a:chExt cx="855" cy="818"/>
            </a:xfrm>
          </p:grpSpPr>
          <p:sp>
            <p:nvSpPr>
              <p:cNvPr id="54302" name="Line 138"/>
              <p:cNvSpPr>
                <a:spLocks noChangeShapeType="1"/>
              </p:cNvSpPr>
              <p:nvPr/>
            </p:nvSpPr>
            <p:spPr bwMode="auto">
              <a:xfrm flipH="1" flipV="1">
                <a:off x="1880" y="2449"/>
                <a:ext cx="856" cy="81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18814" name="Group 139"/>
              <p:cNvGrpSpPr>
                <a:grpSpLocks/>
              </p:cNvGrpSpPr>
              <p:nvPr/>
            </p:nvGrpSpPr>
            <p:grpSpPr bwMode="auto">
              <a:xfrm>
                <a:off x="2172" y="2702"/>
                <a:ext cx="249" cy="288"/>
                <a:chOff x="618" y="3500"/>
                <a:chExt cx="249" cy="288"/>
              </a:xfrm>
            </p:grpSpPr>
            <p:sp>
              <p:nvSpPr>
                <p:cNvPr id="54304" name="Oval 140"/>
                <p:cNvSpPr>
                  <a:spLocks noChangeArrowheads="1"/>
                </p:cNvSpPr>
                <p:nvPr/>
              </p:nvSpPr>
              <p:spPr bwMode="auto">
                <a:xfrm>
                  <a:off x="617" y="3519"/>
                  <a:ext cx="202" cy="201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1100" dirty="0">
                    <a:cs typeface="+mn-cs"/>
                  </a:endParaRPr>
                </a:p>
              </p:txBody>
            </p:sp>
            <p:sp>
              <p:nvSpPr>
                <p:cNvPr id="54305" name="Text Box 141"/>
                <p:cNvSpPr txBox="1">
                  <a:spLocks noChangeArrowheads="1"/>
                </p:cNvSpPr>
                <p:nvPr/>
              </p:nvSpPr>
              <p:spPr bwMode="auto">
                <a:xfrm>
                  <a:off x="627" y="3498"/>
                  <a:ext cx="239" cy="29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100" dirty="0" smtClean="0">
                      <a:latin typeface="Arial" charset="0"/>
                      <a:cs typeface="Arial" charset="0"/>
                    </a:rPr>
                    <a:t>1</a:t>
                  </a:r>
                </a:p>
              </p:txBody>
            </p:sp>
          </p:grpSp>
        </p:grpSp>
        <p:sp>
          <p:nvSpPr>
            <p:cNvPr id="54293" name="Line 138"/>
            <p:cNvSpPr>
              <a:spLocks noChangeShapeType="1"/>
            </p:cNvSpPr>
            <p:nvPr/>
          </p:nvSpPr>
          <p:spPr bwMode="auto">
            <a:xfrm rot="10800000" flipH="1" flipV="1">
              <a:off x="2364395" y="3952947"/>
              <a:ext cx="1459733" cy="127144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4294" name="Oval 140"/>
            <p:cNvSpPr>
              <a:spLocks noChangeArrowheads="1"/>
            </p:cNvSpPr>
            <p:nvPr/>
          </p:nvSpPr>
          <p:spPr bwMode="auto">
            <a:xfrm rot="261078">
              <a:off x="2883794" y="4360462"/>
              <a:ext cx="347088" cy="31242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100" dirty="0">
                <a:cs typeface="+mn-cs"/>
              </a:endParaRPr>
            </a:p>
          </p:txBody>
        </p:sp>
        <p:sp>
          <p:nvSpPr>
            <p:cNvPr id="54295" name="Text Box 141"/>
            <p:cNvSpPr txBox="1">
              <a:spLocks noChangeArrowheads="1"/>
            </p:cNvSpPr>
            <p:nvPr/>
          </p:nvSpPr>
          <p:spPr bwMode="auto">
            <a:xfrm>
              <a:off x="2893641" y="4311560"/>
              <a:ext cx="408627" cy="445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100" dirty="0" smtClean="0">
                  <a:latin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54296" name="Line 138"/>
            <p:cNvSpPr>
              <a:spLocks noChangeShapeType="1"/>
            </p:cNvSpPr>
            <p:nvPr/>
          </p:nvSpPr>
          <p:spPr bwMode="auto">
            <a:xfrm rot="10800000" flipH="1">
              <a:off x="4594613" y="3491096"/>
              <a:ext cx="2185909" cy="167353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4297" name="Oval 140"/>
            <p:cNvSpPr>
              <a:spLocks noChangeArrowheads="1"/>
            </p:cNvSpPr>
            <p:nvPr/>
          </p:nvSpPr>
          <p:spPr bwMode="auto">
            <a:xfrm rot="261078">
              <a:off x="5566948" y="4096936"/>
              <a:ext cx="344625" cy="31242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100" dirty="0">
                <a:cs typeface="+mn-cs"/>
              </a:endParaRPr>
            </a:p>
          </p:txBody>
        </p:sp>
        <p:sp>
          <p:nvSpPr>
            <p:cNvPr id="54298" name="Text Box 141"/>
            <p:cNvSpPr txBox="1">
              <a:spLocks noChangeArrowheads="1"/>
            </p:cNvSpPr>
            <p:nvPr/>
          </p:nvSpPr>
          <p:spPr bwMode="auto">
            <a:xfrm>
              <a:off x="5574334" y="4048034"/>
              <a:ext cx="408627" cy="448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100" dirty="0" smtClean="0">
                  <a:latin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54299" name="Line 138"/>
            <p:cNvSpPr>
              <a:spLocks noChangeShapeType="1"/>
            </p:cNvSpPr>
            <p:nvPr/>
          </p:nvSpPr>
          <p:spPr bwMode="auto">
            <a:xfrm rot="10800000" flipH="1">
              <a:off x="4747233" y="3643235"/>
              <a:ext cx="2185909" cy="167624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4300" name="Oval 140"/>
            <p:cNvSpPr>
              <a:spLocks noChangeArrowheads="1"/>
            </p:cNvSpPr>
            <p:nvPr/>
          </p:nvSpPr>
          <p:spPr bwMode="auto">
            <a:xfrm rot="261078">
              <a:off x="5328173" y="4629423"/>
              <a:ext cx="344625" cy="31242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100" dirty="0">
                <a:cs typeface="+mn-cs"/>
              </a:endParaRPr>
            </a:p>
          </p:txBody>
        </p:sp>
        <p:sp>
          <p:nvSpPr>
            <p:cNvPr id="54301" name="Text Box 141"/>
            <p:cNvSpPr txBox="1">
              <a:spLocks noChangeArrowheads="1"/>
            </p:cNvSpPr>
            <p:nvPr/>
          </p:nvSpPr>
          <p:spPr bwMode="auto">
            <a:xfrm>
              <a:off x="5335557" y="4580521"/>
              <a:ext cx="408627" cy="448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100" dirty="0" smtClean="0">
                  <a:latin typeface="Arial" charset="0"/>
                  <a:cs typeface="Arial" charset="0"/>
                </a:rPr>
                <a:t>4</a:t>
              </a:r>
            </a:p>
          </p:txBody>
        </p:sp>
      </p:grpSp>
      <p:pic>
        <p:nvPicPr>
          <p:cNvPr id="118790" name="Picture 15" descr="underline_base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3" y="896938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58</a:t>
            </a:fld>
            <a:endParaRPr lang="en-US" sz="1200" dirty="0">
              <a:latin typeface="Tahoma" charset="0"/>
            </a:endParaRPr>
          </a:p>
        </p:txBody>
      </p:sp>
      <p:sp>
        <p:nvSpPr>
          <p:cNvPr id="4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897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Freeform 92"/>
          <p:cNvSpPr>
            <a:spLocks/>
          </p:cNvSpPr>
          <p:nvPr/>
        </p:nvSpPr>
        <p:spPr bwMode="auto">
          <a:xfrm>
            <a:off x="4219575" y="3071813"/>
            <a:ext cx="1838325" cy="1406525"/>
          </a:xfrm>
          <a:custGeom>
            <a:avLst/>
            <a:gdLst>
              <a:gd name="T0" fmla="*/ 2147483647 w 2894"/>
              <a:gd name="T1" fmla="*/ 2147483647 h 2693"/>
              <a:gd name="T2" fmla="*/ 2147483647 w 2894"/>
              <a:gd name="T3" fmla="*/ 2147483647 h 2693"/>
              <a:gd name="T4" fmla="*/ 2147483647 w 2894"/>
              <a:gd name="T5" fmla="*/ 2147483647 h 2693"/>
              <a:gd name="T6" fmla="*/ 2147483647 w 2894"/>
              <a:gd name="T7" fmla="*/ 2147483647 h 2693"/>
              <a:gd name="T8" fmla="*/ 2147483647 w 2894"/>
              <a:gd name="T9" fmla="*/ 2147483647 h 2693"/>
              <a:gd name="T10" fmla="*/ 2147483647 w 2894"/>
              <a:gd name="T11" fmla="*/ 2147483647 h 2693"/>
              <a:gd name="T12" fmla="*/ 2147483647 w 2894"/>
              <a:gd name="T13" fmla="*/ 2147483647 h 2693"/>
              <a:gd name="T14" fmla="*/ 2147483647 w 2894"/>
              <a:gd name="T15" fmla="*/ 2147483647 h 2693"/>
              <a:gd name="T16" fmla="*/ 2147483647 w 2894"/>
              <a:gd name="T17" fmla="*/ 2147483647 h 2693"/>
              <a:gd name="T18" fmla="*/ 2147483647 w 2894"/>
              <a:gd name="T19" fmla="*/ 2147483647 h 2693"/>
              <a:gd name="T20" fmla="*/ 2147483647 w 2894"/>
              <a:gd name="T21" fmla="*/ 2147483647 h 26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894" h="2693">
                <a:moveTo>
                  <a:pt x="4" y="1331"/>
                </a:moveTo>
                <a:cubicBezTo>
                  <a:pt x="4" y="1049"/>
                  <a:pt x="119" y="673"/>
                  <a:pt x="349" y="509"/>
                </a:cubicBezTo>
                <a:cubicBezTo>
                  <a:pt x="579" y="345"/>
                  <a:pt x="1010" y="400"/>
                  <a:pt x="1384" y="344"/>
                </a:cubicBezTo>
                <a:cubicBezTo>
                  <a:pt x="1758" y="288"/>
                  <a:pt x="2346" y="0"/>
                  <a:pt x="2596" y="170"/>
                </a:cubicBezTo>
                <a:cubicBezTo>
                  <a:pt x="2846" y="340"/>
                  <a:pt x="2874" y="1035"/>
                  <a:pt x="2884" y="1364"/>
                </a:cubicBezTo>
                <a:cubicBezTo>
                  <a:pt x="2894" y="1693"/>
                  <a:pt x="2789" y="1954"/>
                  <a:pt x="2659" y="2144"/>
                </a:cubicBezTo>
                <a:cubicBezTo>
                  <a:pt x="2529" y="2334"/>
                  <a:pt x="2274" y="2432"/>
                  <a:pt x="2104" y="2504"/>
                </a:cubicBezTo>
                <a:cubicBezTo>
                  <a:pt x="1934" y="2576"/>
                  <a:pt x="1816" y="2558"/>
                  <a:pt x="1639" y="2579"/>
                </a:cubicBezTo>
                <a:cubicBezTo>
                  <a:pt x="1462" y="2600"/>
                  <a:pt x="1259" y="2693"/>
                  <a:pt x="1044" y="2630"/>
                </a:cubicBezTo>
                <a:cubicBezTo>
                  <a:pt x="829" y="2567"/>
                  <a:pt x="520" y="2418"/>
                  <a:pt x="346" y="2201"/>
                </a:cubicBezTo>
                <a:cubicBezTo>
                  <a:pt x="173" y="1985"/>
                  <a:pt x="0" y="1682"/>
                  <a:pt x="4" y="1331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0836" name="Freeform 110"/>
          <p:cNvSpPr>
            <a:spLocks/>
          </p:cNvSpPr>
          <p:nvPr/>
        </p:nvSpPr>
        <p:spPr bwMode="auto">
          <a:xfrm>
            <a:off x="1760538" y="3802063"/>
            <a:ext cx="2109787" cy="1250950"/>
          </a:xfrm>
          <a:custGeom>
            <a:avLst/>
            <a:gdLst>
              <a:gd name="T0" fmla="*/ 2147483647 w 3324"/>
              <a:gd name="T1" fmla="*/ 2147483647 h 1971"/>
              <a:gd name="T2" fmla="*/ 2147483647 w 3324"/>
              <a:gd name="T3" fmla="*/ 2147483647 h 1971"/>
              <a:gd name="T4" fmla="*/ 2147483647 w 3324"/>
              <a:gd name="T5" fmla="*/ 2147483647 h 1971"/>
              <a:gd name="T6" fmla="*/ 2147483647 w 3324"/>
              <a:gd name="T7" fmla="*/ 2147483647 h 1971"/>
              <a:gd name="T8" fmla="*/ 2147483647 w 3324"/>
              <a:gd name="T9" fmla="*/ 2147483647 h 1971"/>
              <a:gd name="T10" fmla="*/ 2147483647 w 3324"/>
              <a:gd name="T11" fmla="*/ 2147483647 h 1971"/>
              <a:gd name="T12" fmla="*/ 2147483647 w 3324"/>
              <a:gd name="T13" fmla="*/ 2147483647 h 1971"/>
              <a:gd name="T14" fmla="*/ 2147483647 w 3324"/>
              <a:gd name="T15" fmla="*/ 2147483647 h 1971"/>
              <a:gd name="T16" fmla="*/ 2147483647 w 3324"/>
              <a:gd name="T17" fmla="*/ 2147483647 h 1971"/>
              <a:gd name="T18" fmla="*/ 2147483647 w 3324"/>
              <a:gd name="T19" fmla="*/ 2147483647 h 1971"/>
              <a:gd name="T20" fmla="*/ 2147483647 w 3324"/>
              <a:gd name="T21" fmla="*/ 2147483647 h 1971"/>
              <a:gd name="T22" fmla="*/ 2147483647 w 3324"/>
              <a:gd name="T23" fmla="*/ 2147483647 h 1971"/>
              <a:gd name="T24" fmla="*/ 2147483647 w 3324"/>
              <a:gd name="T25" fmla="*/ 2147483647 h 197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324" h="1971">
                <a:moveTo>
                  <a:pt x="596" y="15"/>
                </a:moveTo>
                <a:cubicBezTo>
                  <a:pt x="335" y="29"/>
                  <a:pt x="248" y="155"/>
                  <a:pt x="149" y="330"/>
                </a:cubicBezTo>
                <a:cubicBezTo>
                  <a:pt x="50" y="505"/>
                  <a:pt x="0" y="853"/>
                  <a:pt x="3" y="1066"/>
                </a:cubicBezTo>
                <a:cubicBezTo>
                  <a:pt x="6" y="1279"/>
                  <a:pt x="67" y="1478"/>
                  <a:pt x="168" y="1606"/>
                </a:cubicBezTo>
                <a:cubicBezTo>
                  <a:pt x="269" y="1734"/>
                  <a:pt x="457" y="1811"/>
                  <a:pt x="609" y="1831"/>
                </a:cubicBezTo>
                <a:cubicBezTo>
                  <a:pt x="761" y="1851"/>
                  <a:pt x="927" y="1719"/>
                  <a:pt x="1083" y="1726"/>
                </a:cubicBezTo>
                <a:cubicBezTo>
                  <a:pt x="1239" y="1733"/>
                  <a:pt x="1333" y="1844"/>
                  <a:pt x="1548" y="1876"/>
                </a:cubicBezTo>
                <a:cubicBezTo>
                  <a:pt x="1763" y="1908"/>
                  <a:pt x="2091" y="1971"/>
                  <a:pt x="2373" y="1921"/>
                </a:cubicBezTo>
                <a:cubicBezTo>
                  <a:pt x="2655" y="1871"/>
                  <a:pt x="3162" y="1740"/>
                  <a:pt x="3243" y="1576"/>
                </a:cubicBezTo>
                <a:cubicBezTo>
                  <a:pt x="3324" y="1412"/>
                  <a:pt x="2947" y="1124"/>
                  <a:pt x="2859" y="935"/>
                </a:cubicBezTo>
                <a:cubicBezTo>
                  <a:pt x="2771" y="746"/>
                  <a:pt x="2905" y="559"/>
                  <a:pt x="2714" y="444"/>
                </a:cubicBezTo>
                <a:cubicBezTo>
                  <a:pt x="2523" y="328"/>
                  <a:pt x="2063" y="315"/>
                  <a:pt x="1714" y="242"/>
                </a:cubicBezTo>
                <a:cubicBezTo>
                  <a:pt x="1366" y="168"/>
                  <a:pt x="857" y="0"/>
                  <a:pt x="596" y="15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0837" name="Text Box 111"/>
          <p:cNvSpPr txBox="1">
            <a:spLocks noChangeArrowheads="1"/>
          </p:cNvSpPr>
          <p:nvPr/>
        </p:nvSpPr>
        <p:spPr bwMode="auto">
          <a:xfrm>
            <a:off x="1935163" y="4098925"/>
            <a:ext cx="1447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>
                <a:solidFill>
                  <a:schemeClr val="bg1"/>
                </a:solidFill>
                <a:latin typeface="Arial" charset="0"/>
                <a:cs typeface="Arial" charset="0"/>
              </a:rPr>
              <a:t>wide area network</a:t>
            </a:r>
          </a:p>
        </p:txBody>
      </p:sp>
      <p:sp>
        <p:nvSpPr>
          <p:cNvPr id="120838" name="Freeform 112"/>
          <p:cNvSpPr>
            <a:spLocks/>
          </p:cNvSpPr>
          <p:nvPr/>
        </p:nvSpPr>
        <p:spPr bwMode="auto">
          <a:xfrm>
            <a:off x="1065213" y="5365750"/>
            <a:ext cx="2944812" cy="911225"/>
          </a:xfrm>
          <a:custGeom>
            <a:avLst/>
            <a:gdLst>
              <a:gd name="T0" fmla="*/ 2147483647 w 4636"/>
              <a:gd name="T1" fmla="*/ 2147483647 h 1435"/>
              <a:gd name="T2" fmla="*/ 2147483647 w 4636"/>
              <a:gd name="T3" fmla="*/ 2147483647 h 1435"/>
              <a:gd name="T4" fmla="*/ 2147483647 w 4636"/>
              <a:gd name="T5" fmla="*/ 2147483647 h 1435"/>
              <a:gd name="T6" fmla="*/ 2147483647 w 4636"/>
              <a:gd name="T7" fmla="*/ 2147483647 h 1435"/>
              <a:gd name="T8" fmla="*/ 2147483647 w 4636"/>
              <a:gd name="T9" fmla="*/ 2147483647 h 1435"/>
              <a:gd name="T10" fmla="*/ 2147483647 w 4636"/>
              <a:gd name="T11" fmla="*/ 2147483647 h 1435"/>
              <a:gd name="T12" fmla="*/ 2147483647 w 4636"/>
              <a:gd name="T13" fmla="*/ 2147483647 h 1435"/>
              <a:gd name="T14" fmla="*/ 2147483647 w 4636"/>
              <a:gd name="T15" fmla="*/ 2147483647 h 1435"/>
              <a:gd name="T16" fmla="*/ 2147483647 w 4636"/>
              <a:gd name="T17" fmla="*/ 2147483647 h 1435"/>
              <a:gd name="T18" fmla="*/ 2147483647 w 4636"/>
              <a:gd name="T19" fmla="*/ 2147483647 h 143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36" h="1435">
                <a:moveTo>
                  <a:pt x="339" y="15"/>
                </a:moveTo>
                <a:cubicBezTo>
                  <a:pt x="0" y="110"/>
                  <a:pt x="112" y="438"/>
                  <a:pt x="189" y="645"/>
                </a:cubicBezTo>
                <a:cubicBezTo>
                  <a:pt x="266" y="852"/>
                  <a:pt x="509" y="1130"/>
                  <a:pt x="804" y="1260"/>
                </a:cubicBezTo>
                <a:cubicBezTo>
                  <a:pt x="1099" y="1390"/>
                  <a:pt x="1507" y="1415"/>
                  <a:pt x="1959" y="1425"/>
                </a:cubicBezTo>
                <a:cubicBezTo>
                  <a:pt x="2411" y="1435"/>
                  <a:pt x="3192" y="1395"/>
                  <a:pt x="3519" y="1320"/>
                </a:cubicBezTo>
                <a:cubicBezTo>
                  <a:pt x="3846" y="1245"/>
                  <a:pt x="3753" y="1067"/>
                  <a:pt x="3924" y="975"/>
                </a:cubicBezTo>
                <a:cubicBezTo>
                  <a:pt x="4095" y="883"/>
                  <a:pt x="4489" y="885"/>
                  <a:pt x="4543" y="769"/>
                </a:cubicBezTo>
                <a:cubicBezTo>
                  <a:pt x="4597" y="653"/>
                  <a:pt x="4636" y="393"/>
                  <a:pt x="4249" y="278"/>
                </a:cubicBezTo>
                <a:cubicBezTo>
                  <a:pt x="3863" y="162"/>
                  <a:pt x="2874" y="120"/>
                  <a:pt x="2222" y="76"/>
                </a:cubicBezTo>
                <a:cubicBezTo>
                  <a:pt x="1570" y="32"/>
                  <a:pt x="868" y="0"/>
                  <a:pt x="339" y="15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0839" name="Freeform 115"/>
          <p:cNvSpPr>
            <a:spLocks/>
          </p:cNvSpPr>
          <p:nvPr/>
        </p:nvSpPr>
        <p:spPr bwMode="auto">
          <a:xfrm>
            <a:off x="5045075" y="3789363"/>
            <a:ext cx="512763" cy="301625"/>
          </a:xfrm>
          <a:custGeom>
            <a:avLst/>
            <a:gdLst>
              <a:gd name="T0" fmla="*/ 0 w 235"/>
              <a:gd name="T1" fmla="*/ 2147483647 h 238"/>
              <a:gd name="T2" fmla="*/ 2147483647 w 235"/>
              <a:gd name="T3" fmla="*/ 0 h 23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35" h="238">
                <a:moveTo>
                  <a:pt x="0" y="238"/>
                </a:moveTo>
                <a:lnTo>
                  <a:pt x="235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120840" name="Freeform 116"/>
          <p:cNvSpPr>
            <a:spLocks/>
          </p:cNvSpPr>
          <p:nvPr/>
        </p:nvSpPr>
        <p:spPr bwMode="auto">
          <a:xfrm>
            <a:off x="2501900" y="4319588"/>
            <a:ext cx="2047875" cy="1296987"/>
          </a:xfrm>
          <a:custGeom>
            <a:avLst/>
            <a:gdLst>
              <a:gd name="T0" fmla="*/ 0 w 1290"/>
              <a:gd name="T1" fmla="*/ 2147483647 h 817"/>
              <a:gd name="T2" fmla="*/ 2147483647 w 1290"/>
              <a:gd name="T3" fmla="*/ 2147483647 h 817"/>
              <a:gd name="T4" fmla="*/ 2147483647 w 1290"/>
              <a:gd name="T5" fmla="*/ 0 h 81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90" h="817">
                <a:moveTo>
                  <a:pt x="0" y="817"/>
                </a:moveTo>
                <a:cubicBezTo>
                  <a:pt x="91" y="728"/>
                  <a:pt x="333" y="419"/>
                  <a:pt x="548" y="283"/>
                </a:cubicBezTo>
                <a:cubicBezTo>
                  <a:pt x="816" y="127"/>
                  <a:pt x="1136" y="59"/>
                  <a:pt x="1290" y="0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grpSp>
        <p:nvGrpSpPr>
          <p:cNvPr id="120841" name="Group 117"/>
          <p:cNvGrpSpPr>
            <a:grpSpLocks/>
          </p:cNvGrpSpPr>
          <p:nvPr/>
        </p:nvGrpSpPr>
        <p:grpSpPr bwMode="auto">
          <a:xfrm>
            <a:off x="3162300" y="4557713"/>
            <a:ext cx="320675" cy="366712"/>
            <a:chOff x="618" y="3500"/>
            <a:chExt cx="202" cy="231"/>
          </a:xfrm>
        </p:grpSpPr>
        <p:sp>
          <p:nvSpPr>
            <p:cNvPr id="55431" name="Oval 118"/>
            <p:cNvSpPr>
              <a:spLocks noChangeArrowheads="1"/>
            </p:cNvSpPr>
            <p:nvPr/>
          </p:nvSpPr>
          <p:spPr bwMode="auto">
            <a:xfrm>
              <a:off x="618" y="3520"/>
              <a:ext cx="202" cy="20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5432" name="Text Box 119"/>
            <p:cNvSpPr txBox="1">
              <a:spLocks noChangeArrowheads="1"/>
            </p:cNvSpPr>
            <p:nvPr/>
          </p:nvSpPr>
          <p:spPr bwMode="auto">
            <a:xfrm>
              <a:off x="628" y="3500"/>
              <a:ext cx="18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solidFill>
                    <a:srgbClr val="FF0000"/>
                  </a:solidFill>
                  <a:cs typeface="+mn-cs"/>
                </a:rPr>
                <a:t>1</a:t>
              </a:r>
            </a:p>
          </p:txBody>
        </p:sp>
      </p:grpSp>
      <p:sp>
        <p:nvSpPr>
          <p:cNvPr id="55307" name="Text Box 121"/>
          <p:cNvSpPr txBox="1">
            <a:spLocks noChangeArrowheads="1"/>
          </p:cNvSpPr>
          <p:nvPr/>
        </p:nvSpPr>
        <p:spPr bwMode="auto">
          <a:xfrm>
            <a:off x="6056313" y="3221038"/>
            <a:ext cx="16478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dirty="0" smtClean="0">
                <a:latin typeface="Arial" charset="0"/>
                <a:cs typeface="+mn-cs"/>
              </a:rPr>
              <a:t>foreign net  visited </a:t>
            </a:r>
          </a:p>
          <a:p>
            <a:pPr>
              <a:defRPr/>
            </a:pPr>
            <a:r>
              <a:rPr lang="en-US" sz="1400" dirty="0" smtClean="0">
                <a:latin typeface="Arial" charset="0"/>
                <a:cs typeface="+mn-cs"/>
              </a:rPr>
              <a:t>at session start</a:t>
            </a:r>
          </a:p>
        </p:txBody>
      </p:sp>
      <p:sp>
        <p:nvSpPr>
          <p:cNvPr id="55308" name="Text Box 122"/>
          <p:cNvSpPr txBox="1">
            <a:spLocks noChangeArrowheads="1"/>
          </p:cNvSpPr>
          <p:nvPr/>
        </p:nvSpPr>
        <p:spPr bwMode="auto">
          <a:xfrm>
            <a:off x="3867150" y="3641725"/>
            <a:ext cx="985838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dirty="0" smtClean="0">
                <a:latin typeface="Arial" charset="0"/>
                <a:cs typeface="+mn-cs"/>
              </a:rPr>
              <a:t>anchor</a:t>
            </a:r>
          </a:p>
          <a:p>
            <a:pPr>
              <a:defRPr/>
            </a:pPr>
            <a:r>
              <a:rPr lang="en-US" sz="1400" dirty="0" smtClean="0">
                <a:latin typeface="Arial" charset="0"/>
                <a:cs typeface="+mn-cs"/>
              </a:rPr>
              <a:t>foreign</a:t>
            </a:r>
          </a:p>
          <a:p>
            <a:pPr>
              <a:defRPr/>
            </a:pPr>
            <a:r>
              <a:rPr lang="en-US" sz="1400" dirty="0" smtClean="0">
                <a:latin typeface="Arial" charset="0"/>
                <a:cs typeface="+mn-cs"/>
              </a:rPr>
              <a:t>agent</a:t>
            </a:r>
          </a:p>
        </p:txBody>
      </p:sp>
      <p:sp>
        <p:nvSpPr>
          <p:cNvPr id="120844" name="Freeform 123"/>
          <p:cNvSpPr>
            <a:spLocks/>
          </p:cNvSpPr>
          <p:nvPr/>
        </p:nvSpPr>
        <p:spPr bwMode="auto">
          <a:xfrm>
            <a:off x="5146675" y="4430713"/>
            <a:ext cx="1838325" cy="1406525"/>
          </a:xfrm>
          <a:custGeom>
            <a:avLst/>
            <a:gdLst>
              <a:gd name="T0" fmla="*/ 2147483647 w 2894"/>
              <a:gd name="T1" fmla="*/ 2147483647 h 2693"/>
              <a:gd name="T2" fmla="*/ 2147483647 w 2894"/>
              <a:gd name="T3" fmla="*/ 2147483647 h 2693"/>
              <a:gd name="T4" fmla="*/ 2147483647 w 2894"/>
              <a:gd name="T5" fmla="*/ 2147483647 h 2693"/>
              <a:gd name="T6" fmla="*/ 2147483647 w 2894"/>
              <a:gd name="T7" fmla="*/ 2147483647 h 2693"/>
              <a:gd name="T8" fmla="*/ 2147483647 w 2894"/>
              <a:gd name="T9" fmla="*/ 2147483647 h 2693"/>
              <a:gd name="T10" fmla="*/ 2147483647 w 2894"/>
              <a:gd name="T11" fmla="*/ 2147483647 h 2693"/>
              <a:gd name="T12" fmla="*/ 2147483647 w 2894"/>
              <a:gd name="T13" fmla="*/ 2147483647 h 2693"/>
              <a:gd name="T14" fmla="*/ 2147483647 w 2894"/>
              <a:gd name="T15" fmla="*/ 2147483647 h 2693"/>
              <a:gd name="T16" fmla="*/ 2147483647 w 2894"/>
              <a:gd name="T17" fmla="*/ 2147483647 h 2693"/>
              <a:gd name="T18" fmla="*/ 2147483647 w 2894"/>
              <a:gd name="T19" fmla="*/ 2147483647 h 2693"/>
              <a:gd name="T20" fmla="*/ 2147483647 w 2894"/>
              <a:gd name="T21" fmla="*/ 2147483647 h 26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894" h="2693">
                <a:moveTo>
                  <a:pt x="4" y="1331"/>
                </a:moveTo>
                <a:cubicBezTo>
                  <a:pt x="4" y="1049"/>
                  <a:pt x="119" y="673"/>
                  <a:pt x="349" y="509"/>
                </a:cubicBezTo>
                <a:cubicBezTo>
                  <a:pt x="579" y="345"/>
                  <a:pt x="1010" y="400"/>
                  <a:pt x="1384" y="344"/>
                </a:cubicBezTo>
                <a:cubicBezTo>
                  <a:pt x="1758" y="288"/>
                  <a:pt x="2346" y="0"/>
                  <a:pt x="2596" y="170"/>
                </a:cubicBezTo>
                <a:cubicBezTo>
                  <a:pt x="2846" y="340"/>
                  <a:pt x="2874" y="1035"/>
                  <a:pt x="2884" y="1364"/>
                </a:cubicBezTo>
                <a:cubicBezTo>
                  <a:pt x="2894" y="1693"/>
                  <a:pt x="2789" y="1954"/>
                  <a:pt x="2659" y="2144"/>
                </a:cubicBezTo>
                <a:cubicBezTo>
                  <a:pt x="2529" y="2334"/>
                  <a:pt x="2274" y="2432"/>
                  <a:pt x="2104" y="2504"/>
                </a:cubicBezTo>
                <a:cubicBezTo>
                  <a:pt x="1934" y="2576"/>
                  <a:pt x="1816" y="2558"/>
                  <a:pt x="1639" y="2579"/>
                </a:cubicBezTo>
                <a:cubicBezTo>
                  <a:pt x="1462" y="2600"/>
                  <a:pt x="1259" y="2693"/>
                  <a:pt x="1044" y="2630"/>
                </a:cubicBezTo>
                <a:cubicBezTo>
                  <a:pt x="829" y="2567"/>
                  <a:pt x="520" y="2418"/>
                  <a:pt x="346" y="2201"/>
                </a:cubicBezTo>
                <a:cubicBezTo>
                  <a:pt x="173" y="1985"/>
                  <a:pt x="0" y="1682"/>
                  <a:pt x="4" y="1331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0845" name="Line 138"/>
          <p:cNvSpPr>
            <a:spLocks noChangeShapeType="1"/>
          </p:cNvSpPr>
          <p:nvPr/>
        </p:nvSpPr>
        <p:spPr bwMode="auto">
          <a:xfrm flipV="1">
            <a:off x="5889625" y="5070475"/>
            <a:ext cx="603250" cy="3540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0846" name="Freeform 146"/>
          <p:cNvSpPr>
            <a:spLocks/>
          </p:cNvSpPr>
          <p:nvPr/>
        </p:nvSpPr>
        <p:spPr bwMode="auto">
          <a:xfrm>
            <a:off x="4892675" y="4332288"/>
            <a:ext cx="596900" cy="1054100"/>
          </a:xfrm>
          <a:custGeom>
            <a:avLst/>
            <a:gdLst>
              <a:gd name="T0" fmla="*/ 2147483647 w 376"/>
              <a:gd name="T1" fmla="*/ 2147483647 h 664"/>
              <a:gd name="T2" fmla="*/ 0 w 376"/>
              <a:gd name="T3" fmla="*/ 0 h 66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76" h="664">
                <a:moveTo>
                  <a:pt x="376" y="664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grpSp>
        <p:nvGrpSpPr>
          <p:cNvPr id="120847" name="Group 147"/>
          <p:cNvGrpSpPr>
            <a:grpSpLocks/>
          </p:cNvGrpSpPr>
          <p:nvPr/>
        </p:nvGrpSpPr>
        <p:grpSpPr bwMode="auto">
          <a:xfrm>
            <a:off x="5562600" y="3649663"/>
            <a:ext cx="914400" cy="590550"/>
            <a:chOff x="10665" y="3225"/>
            <a:chExt cx="1440" cy="930"/>
          </a:xfrm>
        </p:grpSpPr>
        <p:sp>
          <p:nvSpPr>
            <p:cNvPr id="120896" name="Oval 148"/>
            <p:cNvSpPr>
              <a:spLocks noChangeArrowheads="1"/>
            </p:cNvSpPr>
            <p:nvPr/>
          </p:nvSpPr>
          <p:spPr bwMode="auto">
            <a:xfrm>
              <a:off x="10665" y="3225"/>
              <a:ext cx="1440" cy="930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20897" name="Group 149"/>
            <p:cNvGrpSpPr>
              <a:grpSpLocks/>
            </p:cNvGrpSpPr>
            <p:nvPr/>
          </p:nvGrpSpPr>
          <p:grpSpPr bwMode="auto">
            <a:xfrm>
              <a:off x="11038" y="3281"/>
              <a:ext cx="618" cy="667"/>
              <a:chOff x="8023" y="4451"/>
              <a:chExt cx="618" cy="667"/>
            </a:xfrm>
          </p:grpSpPr>
          <p:sp>
            <p:nvSpPr>
              <p:cNvPr id="120898" name="Freeform 150"/>
              <p:cNvSpPr>
                <a:spLocks/>
              </p:cNvSpPr>
              <p:nvPr/>
            </p:nvSpPr>
            <p:spPr bwMode="auto">
              <a:xfrm>
                <a:off x="8279" y="4653"/>
                <a:ext cx="263" cy="380"/>
              </a:xfrm>
              <a:custGeom>
                <a:avLst/>
                <a:gdLst>
                  <a:gd name="T0" fmla="*/ 0 w 788"/>
                  <a:gd name="T1" fmla="*/ 0 h 1138"/>
                  <a:gd name="T2" fmla="*/ 0 w 788"/>
                  <a:gd name="T3" fmla="*/ 0 h 1138"/>
                  <a:gd name="T4" fmla="*/ 0 w 788"/>
                  <a:gd name="T5" fmla="*/ 0 h 1138"/>
                  <a:gd name="T6" fmla="*/ 0 w 788"/>
                  <a:gd name="T7" fmla="*/ 0 h 1138"/>
                  <a:gd name="T8" fmla="*/ 0 w 788"/>
                  <a:gd name="T9" fmla="*/ 0 h 1138"/>
                  <a:gd name="T10" fmla="*/ 0 w 788"/>
                  <a:gd name="T11" fmla="*/ 0 h 1138"/>
                  <a:gd name="T12" fmla="*/ 0 w 788"/>
                  <a:gd name="T13" fmla="*/ 0 h 1138"/>
                  <a:gd name="T14" fmla="*/ 0 w 788"/>
                  <a:gd name="T15" fmla="*/ 0 h 1138"/>
                  <a:gd name="T16" fmla="*/ 0 w 788"/>
                  <a:gd name="T17" fmla="*/ 0 h 1138"/>
                  <a:gd name="T18" fmla="*/ 0 w 788"/>
                  <a:gd name="T19" fmla="*/ 0 h 1138"/>
                  <a:gd name="T20" fmla="*/ 0 w 788"/>
                  <a:gd name="T21" fmla="*/ 0 h 1138"/>
                  <a:gd name="T22" fmla="*/ 0 w 788"/>
                  <a:gd name="T23" fmla="*/ 0 h 1138"/>
                  <a:gd name="T24" fmla="*/ 0 w 788"/>
                  <a:gd name="T25" fmla="*/ 1 h 1138"/>
                  <a:gd name="T26" fmla="*/ 0 w 788"/>
                  <a:gd name="T27" fmla="*/ 1 h 1138"/>
                  <a:gd name="T28" fmla="*/ 0 w 788"/>
                  <a:gd name="T29" fmla="*/ 1 h 1138"/>
                  <a:gd name="T30" fmla="*/ 0 w 788"/>
                  <a:gd name="T31" fmla="*/ 1 h 1138"/>
                  <a:gd name="T32" fmla="*/ 0 w 788"/>
                  <a:gd name="T33" fmla="*/ 1 h 1138"/>
                  <a:gd name="T34" fmla="*/ 0 w 788"/>
                  <a:gd name="T35" fmla="*/ 1 h 1138"/>
                  <a:gd name="T36" fmla="*/ 1 w 788"/>
                  <a:gd name="T37" fmla="*/ 2 h 1138"/>
                  <a:gd name="T38" fmla="*/ 1 w 788"/>
                  <a:gd name="T39" fmla="*/ 2 h 1138"/>
                  <a:gd name="T40" fmla="*/ 1 w 788"/>
                  <a:gd name="T41" fmla="*/ 2 h 1138"/>
                  <a:gd name="T42" fmla="*/ 1 w 788"/>
                  <a:gd name="T43" fmla="*/ 2 h 1138"/>
                  <a:gd name="T44" fmla="*/ 1 w 788"/>
                  <a:gd name="T45" fmla="*/ 1 h 1138"/>
                  <a:gd name="T46" fmla="*/ 1 w 788"/>
                  <a:gd name="T47" fmla="*/ 1 h 1138"/>
                  <a:gd name="T48" fmla="*/ 1 w 788"/>
                  <a:gd name="T49" fmla="*/ 1 h 1138"/>
                  <a:gd name="T50" fmla="*/ 1 w 788"/>
                  <a:gd name="T51" fmla="*/ 1 h 1138"/>
                  <a:gd name="T52" fmla="*/ 1 w 788"/>
                  <a:gd name="T53" fmla="*/ 1 h 1138"/>
                  <a:gd name="T54" fmla="*/ 1 w 788"/>
                  <a:gd name="T55" fmla="*/ 1 h 1138"/>
                  <a:gd name="T56" fmla="*/ 1 w 788"/>
                  <a:gd name="T57" fmla="*/ 1 h 1138"/>
                  <a:gd name="T58" fmla="*/ 1 w 788"/>
                  <a:gd name="T59" fmla="*/ 1 h 1138"/>
                  <a:gd name="T60" fmla="*/ 1 w 788"/>
                  <a:gd name="T61" fmla="*/ 1 h 1138"/>
                  <a:gd name="T62" fmla="*/ 1 w 788"/>
                  <a:gd name="T63" fmla="*/ 1 h 1138"/>
                  <a:gd name="T64" fmla="*/ 1 w 788"/>
                  <a:gd name="T65" fmla="*/ 1 h 1138"/>
                  <a:gd name="T66" fmla="*/ 1 w 788"/>
                  <a:gd name="T67" fmla="*/ 0 h 1138"/>
                  <a:gd name="T68" fmla="*/ 0 w 788"/>
                  <a:gd name="T69" fmla="*/ 0 h 1138"/>
                  <a:gd name="T70" fmla="*/ 0 w 788"/>
                  <a:gd name="T71" fmla="*/ 0 h 113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88" h="1138">
                    <a:moveTo>
                      <a:pt x="310" y="2"/>
                    </a:moveTo>
                    <a:lnTo>
                      <a:pt x="298" y="0"/>
                    </a:lnTo>
                    <a:lnTo>
                      <a:pt x="282" y="0"/>
                    </a:lnTo>
                    <a:lnTo>
                      <a:pt x="263" y="0"/>
                    </a:lnTo>
                    <a:lnTo>
                      <a:pt x="242" y="2"/>
                    </a:lnTo>
                    <a:lnTo>
                      <a:pt x="219" y="4"/>
                    </a:lnTo>
                    <a:lnTo>
                      <a:pt x="192" y="7"/>
                    </a:lnTo>
                    <a:lnTo>
                      <a:pt x="167" y="12"/>
                    </a:lnTo>
                    <a:lnTo>
                      <a:pt x="141" y="17"/>
                    </a:lnTo>
                    <a:lnTo>
                      <a:pt x="116" y="25"/>
                    </a:lnTo>
                    <a:lnTo>
                      <a:pt x="91" y="35"/>
                    </a:lnTo>
                    <a:lnTo>
                      <a:pt x="67" y="45"/>
                    </a:lnTo>
                    <a:lnTo>
                      <a:pt x="47" y="58"/>
                    </a:lnTo>
                    <a:lnTo>
                      <a:pt x="29" y="73"/>
                    </a:lnTo>
                    <a:lnTo>
                      <a:pt x="16" y="91"/>
                    </a:lnTo>
                    <a:lnTo>
                      <a:pt x="6" y="109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1" y="144"/>
                    </a:lnTo>
                    <a:lnTo>
                      <a:pt x="3" y="152"/>
                    </a:lnTo>
                    <a:lnTo>
                      <a:pt x="4" y="162"/>
                    </a:lnTo>
                    <a:lnTo>
                      <a:pt x="13" y="197"/>
                    </a:lnTo>
                    <a:lnTo>
                      <a:pt x="25" y="240"/>
                    </a:lnTo>
                    <a:lnTo>
                      <a:pt x="39" y="290"/>
                    </a:lnTo>
                    <a:lnTo>
                      <a:pt x="57" y="348"/>
                    </a:lnTo>
                    <a:lnTo>
                      <a:pt x="76" y="410"/>
                    </a:lnTo>
                    <a:lnTo>
                      <a:pt x="100" y="474"/>
                    </a:lnTo>
                    <a:lnTo>
                      <a:pt x="123" y="543"/>
                    </a:lnTo>
                    <a:lnTo>
                      <a:pt x="150" y="612"/>
                    </a:lnTo>
                    <a:lnTo>
                      <a:pt x="176" y="684"/>
                    </a:lnTo>
                    <a:lnTo>
                      <a:pt x="205" y="753"/>
                    </a:lnTo>
                    <a:lnTo>
                      <a:pt x="235" y="822"/>
                    </a:lnTo>
                    <a:lnTo>
                      <a:pt x="264" y="887"/>
                    </a:lnTo>
                    <a:lnTo>
                      <a:pt x="293" y="949"/>
                    </a:lnTo>
                    <a:lnTo>
                      <a:pt x="323" y="1005"/>
                    </a:lnTo>
                    <a:lnTo>
                      <a:pt x="352" y="1055"/>
                    </a:lnTo>
                    <a:lnTo>
                      <a:pt x="381" y="1098"/>
                    </a:lnTo>
                    <a:lnTo>
                      <a:pt x="389" y="1109"/>
                    </a:lnTo>
                    <a:lnTo>
                      <a:pt x="398" y="1120"/>
                    </a:lnTo>
                    <a:lnTo>
                      <a:pt x="406" y="1130"/>
                    </a:lnTo>
                    <a:lnTo>
                      <a:pt x="414" y="1138"/>
                    </a:lnTo>
                    <a:lnTo>
                      <a:pt x="436" y="1130"/>
                    </a:lnTo>
                    <a:lnTo>
                      <a:pt x="461" y="1121"/>
                    </a:lnTo>
                    <a:lnTo>
                      <a:pt x="487" y="1111"/>
                    </a:lnTo>
                    <a:lnTo>
                      <a:pt x="517" y="1099"/>
                    </a:lnTo>
                    <a:lnTo>
                      <a:pt x="547" y="1088"/>
                    </a:lnTo>
                    <a:lnTo>
                      <a:pt x="578" y="1075"/>
                    </a:lnTo>
                    <a:lnTo>
                      <a:pt x="609" y="1062"/>
                    </a:lnTo>
                    <a:lnTo>
                      <a:pt x="640" y="1049"/>
                    </a:lnTo>
                    <a:lnTo>
                      <a:pt x="669" y="1036"/>
                    </a:lnTo>
                    <a:lnTo>
                      <a:pt x="697" y="1023"/>
                    </a:lnTo>
                    <a:lnTo>
                      <a:pt x="722" y="1012"/>
                    </a:lnTo>
                    <a:lnTo>
                      <a:pt x="744" y="999"/>
                    </a:lnTo>
                    <a:lnTo>
                      <a:pt x="762" y="987"/>
                    </a:lnTo>
                    <a:lnTo>
                      <a:pt x="775" y="977"/>
                    </a:lnTo>
                    <a:lnTo>
                      <a:pt x="785" y="967"/>
                    </a:lnTo>
                    <a:lnTo>
                      <a:pt x="788" y="959"/>
                    </a:lnTo>
                    <a:lnTo>
                      <a:pt x="756" y="915"/>
                    </a:lnTo>
                    <a:lnTo>
                      <a:pt x="722" y="868"/>
                    </a:lnTo>
                    <a:lnTo>
                      <a:pt x="687" y="813"/>
                    </a:lnTo>
                    <a:lnTo>
                      <a:pt x="650" y="755"/>
                    </a:lnTo>
                    <a:lnTo>
                      <a:pt x="612" y="693"/>
                    </a:lnTo>
                    <a:lnTo>
                      <a:pt x="575" y="627"/>
                    </a:lnTo>
                    <a:lnTo>
                      <a:pt x="537" y="561"/>
                    </a:lnTo>
                    <a:lnTo>
                      <a:pt x="500" y="492"/>
                    </a:lnTo>
                    <a:lnTo>
                      <a:pt x="467" y="423"/>
                    </a:lnTo>
                    <a:lnTo>
                      <a:pt x="433" y="354"/>
                    </a:lnTo>
                    <a:lnTo>
                      <a:pt x="404" y="287"/>
                    </a:lnTo>
                    <a:lnTo>
                      <a:pt x="376" y="223"/>
                    </a:lnTo>
                    <a:lnTo>
                      <a:pt x="352" y="161"/>
                    </a:lnTo>
                    <a:lnTo>
                      <a:pt x="333" y="102"/>
                    </a:lnTo>
                    <a:lnTo>
                      <a:pt x="318" y="49"/>
                    </a:lnTo>
                    <a:lnTo>
                      <a:pt x="310" y="2"/>
                    </a:lnTo>
                    <a:close/>
                  </a:path>
                </a:pathLst>
              </a:custGeom>
              <a:solidFill>
                <a:srgbClr val="F4FCEA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899" name="Freeform 151"/>
              <p:cNvSpPr>
                <a:spLocks/>
              </p:cNvSpPr>
              <p:nvPr/>
            </p:nvSpPr>
            <p:spPr bwMode="auto">
              <a:xfrm>
                <a:off x="8264" y="4707"/>
                <a:ext cx="142" cy="312"/>
              </a:xfrm>
              <a:custGeom>
                <a:avLst/>
                <a:gdLst>
                  <a:gd name="T0" fmla="*/ 0 w 425"/>
                  <a:gd name="T1" fmla="*/ 0 h 936"/>
                  <a:gd name="T2" fmla="*/ 0 w 425"/>
                  <a:gd name="T3" fmla="*/ 0 h 936"/>
                  <a:gd name="T4" fmla="*/ 0 w 425"/>
                  <a:gd name="T5" fmla="*/ 0 h 936"/>
                  <a:gd name="T6" fmla="*/ 0 w 425"/>
                  <a:gd name="T7" fmla="*/ 0 h 936"/>
                  <a:gd name="T8" fmla="*/ 0 w 425"/>
                  <a:gd name="T9" fmla="*/ 0 h 936"/>
                  <a:gd name="T10" fmla="*/ 0 w 425"/>
                  <a:gd name="T11" fmla="*/ 0 h 936"/>
                  <a:gd name="T12" fmla="*/ 0 w 425"/>
                  <a:gd name="T13" fmla="*/ 0 h 936"/>
                  <a:gd name="T14" fmla="*/ 0 w 425"/>
                  <a:gd name="T15" fmla="*/ 0 h 936"/>
                  <a:gd name="T16" fmla="*/ 0 w 425"/>
                  <a:gd name="T17" fmla="*/ 0 h 936"/>
                  <a:gd name="T18" fmla="*/ 0 w 425"/>
                  <a:gd name="T19" fmla="*/ 0 h 936"/>
                  <a:gd name="T20" fmla="*/ 0 w 425"/>
                  <a:gd name="T21" fmla="*/ 0 h 936"/>
                  <a:gd name="T22" fmla="*/ 0 w 425"/>
                  <a:gd name="T23" fmla="*/ 0 h 936"/>
                  <a:gd name="T24" fmla="*/ 0 w 425"/>
                  <a:gd name="T25" fmla="*/ 0 h 936"/>
                  <a:gd name="T26" fmla="*/ 0 w 425"/>
                  <a:gd name="T27" fmla="*/ 0 h 936"/>
                  <a:gd name="T28" fmla="*/ 0 w 425"/>
                  <a:gd name="T29" fmla="*/ 1 h 936"/>
                  <a:gd name="T30" fmla="*/ 0 w 425"/>
                  <a:gd name="T31" fmla="*/ 1 h 936"/>
                  <a:gd name="T32" fmla="*/ 0 w 425"/>
                  <a:gd name="T33" fmla="*/ 1 h 936"/>
                  <a:gd name="T34" fmla="*/ 0 w 425"/>
                  <a:gd name="T35" fmla="*/ 1 h 936"/>
                  <a:gd name="T36" fmla="*/ 0 w 425"/>
                  <a:gd name="T37" fmla="*/ 1 h 936"/>
                  <a:gd name="T38" fmla="*/ 0 w 425"/>
                  <a:gd name="T39" fmla="*/ 1 h 936"/>
                  <a:gd name="T40" fmla="*/ 0 w 425"/>
                  <a:gd name="T41" fmla="*/ 1 h 936"/>
                  <a:gd name="T42" fmla="*/ 0 w 425"/>
                  <a:gd name="T43" fmla="*/ 1 h 936"/>
                  <a:gd name="T44" fmla="*/ 0 w 425"/>
                  <a:gd name="T45" fmla="*/ 1 h 936"/>
                  <a:gd name="T46" fmla="*/ 0 w 425"/>
                  <a:gd name="T47" fmla="*/ 1 h 936"/>
                  <a:gd name="T48" fmla="*/ 0 w 425"/>
                  <a:gd name="T49" fmla="*/ 1 h 936"/>
                  <a:gd name="T50" fmla="*/ 0 w 425"/>
                  <a:gd name="T51" fmla="*/ 1 h 936"/>
                  <a:gd name="T52" fmla="*/ 0 w 425"/>
                  <a:gd name="T53" fmla="*/ 1 h 936"/>
                  <a:gd name="T54" fmla="*/ 0 w 425"/>
                  <a:gd name="T55" fmla="*/ 1 h 936"/>
                  <a:gd name="T56" fmla="*/ 0 w 425"/>
                  <a:gd name="T57" fmla="*/ 1 h 936"/>
                  <a:gd name="T58" fmla="*/ 0 w 425"/>
                  <a:gd name="T59" fmla="*/ 1 h 936"/>
                  <a:gd name="T60" fmla="*/ 0 w 425"/>
                  <a:gd name="T61" fmla="*/ 1 h 936"/>
                  <a:gd name="T62" fmla="*/ 1 w 425"/>
                  <a:gd name="T63" fmla="*/ 1 h 936"/>
                  <a:gd name="T64" fmla="*/ 1 w 425"/>
                  <a:gd name="T65" fmla="*/ 1 h 936"/>
                  <a:gd name="T66" fmla="*/ 1 w 425"/>
                  <a:gd name="T67" fmla="*/ 1 h 936"/>
                  <a:gd name="T68" fmla="*/ 1 w 425"/>
                  <a:gd name="T69" fmla="*/ 1 h 936"/>
                  <a:gd name="T70" fmla="*/ 0 w 425"/>
                  <a:gd name="T71" fmla="*/ 1 h 936"/>
                  <a:gd name="T72" fmla="*/ 0 w 425"/>
                  <a:gd name="T73" fmla="*/ 1 h 936"/>
                  <a:gd name="T74" fmla="*/ 0 w 425"/>
                  <a:gd name="T75" fmla="*/ 1 h 936"/>
                  <a:gd name="T76" fmla="*/ 0 w 425"/>
                  <a:gd name="T77" fmla="*/ 1 h 936"/>
                  <a:gd name="T78" fmla="*/ 0 w 425"/>
                  <a:gd name="T79" fmla="*/ 1 h 936"/>
                  <a:gd name="T80" fmla="*/ 0 w 425"/>
                  <a:gd name="T81" fmla="*/ 1 h 936"/>
                  <a:gd name="T82" fmla="*/ 0 w 425"/>
                  <a:gd name="T83" fmla="*/ 1 h 936"/>
                  <a:gd name="T84" fmla="*/ 0 w 425"/>
                  <a:gd name="T85" fmla="*/ 0 h 936"/>
                  <a:gd name="T86" fmla="*/ 0 w 425"/>
                  <a:gd name="T87" fmla="*/ 0 h 936"/>
                  <a:gd name="T88" fmla="*/ 0 w 425"/>
                  <a:gd name="T89" fmla="*/ 0 h 936"/>
                  <a:gd name="T90" fmla="*/ 0 w 425"/>
                  <a:gd name="T91" fmla="*/ 0 h 936"/>
                  <a:gd name="T92" fmla="*/ 0 w 425"/>
                  <a:gd name="T93" fmla="*/ 0 h 936"/>
                  <a:gd name="T94" fmla="*/ 0 w 425"/>
                  <a:gd name="T95" fmla="*/ 0 h 936"/>
                  <a:gd name="T96" fmla="*/ 0 w 425"/>
                  <a:gd name="T97" fmla="*/ 0 h 9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425" h="936">
                    <a:moveTo>
                      <a:pt x="48" y="0"/>
                    </a:moveTo>
                    <a:lnTo>
                      <a:pt x="48" y="2"/>
                    </a:lnTo>
                    <a:lnTo>
                      <a:pt x="48" y="5"/>
                    </a:lnTo>
                    <a:lnTo>
                      <a:pt x="47" y="11"/>
                    </a:lnTo>
                    <a:lnTo>
                      <a:pt x="44" y="19"/>
                    </a:lnTo>
                    <a:lnTo>
                      <a:pt x="39" y="35"/>
                    </a:lnTo>
                    <a:lnTo>
                      <a:pt x="32" y="55"/>
                    </a:lnTo>
                    <a:lnTo>
                      <a:pt x="20" y="82"/>
                    </a:lnTo>
                    <a:lnTo>
                      <a:pt x="6" y="117"/>
                    </a:lnTo>
                    <a:lnTo>
                      <a:pt x="0" y="141"/>
                    </a:lnTo>
                    <a:lnTo>
                      <a:pt x="0" y="177"/>
                    </a:lnTo>
                    <a:lnTo>
                      <a:pt x="4" y="220"/>
                    </a:lnTo>
                    <a:lnTo>
                      <a:pt x="13" y="271"/>
                    </a:lnTo>
                    <a:lnTo>
                      <a:pt x="26" y="325"/>
                    </a:lnTo>
                    <a:lnTo>
                      <a:pt x="41" y="386"/>
                    </a:lnTo>
                    <a:lnTo>
                      <a:pt x="58" y="446"/>
                    </a:lnTo>
                    <a:lnTo>
                      <a:pt x="78" y="509"/>
                    </a:lnTo>
                    <a:lnTo>
                      <a:pt x="98" y="570"/>
                    </a:lnTo>
                    <a:lnTo>
                      <a:pt x="119" y="628"/>
                    </a:lnTo>
                    <a:lnTo>
                      <a:pt x="138" y="683"/>
                    </a:lnTo>
                    <a:lnTo>
                      <a:pt x="157" y="733"/>
                    </a:lnTo>
                    <a:lnTo>
                      <a:pt x="174" y="775"/>
                    </a:lnTo>
                    <a:lnTo>
                      <a:pt x="189" y="808"/>
                    </a:lnTo>
                    <a:lnTo>
                      <a:pt x="201" y="831"/>
                    </a:lnTo>
                    <a:lnTo>
                      <a:pt x="210" y="843"/>
                    </a:lnTo>
                    <a:lnTo>
                      <a:pt x="223" y="853"/>
                    </a:lnTo>
                    <a:lnTo>
                      <a:pt x="239" y="861"/>
                    </a:lnTo>
                    <a:lnTo>
                      <a:pt x="258" y="873"/>
                    </a:lnTo>
                    <a:lnTo>
                      <a:pt x="282" y="883"/>
                    </a:lnTo>
                    <a:lnTo>
                      <a:pt x="310" y="896"/>
                    </a:lnTo>
                    <a:lnTo>
                      <a:pt x="342" y="907"/>
                    </a:lnTo>
                    <a:lnTo>
                      <a:pt x="380" y="922"/>
                    </a:lnTo>
                    <a:lnTo>
                      <a:pt x="425" y="936"/>
                    </a:lnTo>
                    <a:lnTo>
                      <a:pt x="396" y="893"/>
                    </a:lnTo>
                    <a:lnTo>
                      <a:pt x="367" y="843"/>
                    </a:lnTo>
                    <a:lnTo>
                      <a:pt x="337" y="787"/>
                    </a:lnTo>
                    <a:lnTo>
                      <a:pt x="308" y="725"/>
                    </a:lnTo>
                    <a:lnTo>
                      <a:pt x="279" y="660"/>
                    </a:lnTo>
                    <a:lnTo>
                      <a:pt x="249" y="591"/>
                    </a:lnTo>
                    <a:lnTo>
                      <a:pt x="220" y="522"/>
                    </a:lnTo>
                    <a:lnTo>
                      <a:pt x="194" y="450"/>
                    </a:lnTo>
                    <a:lnTo>
                      <a:pt x="167" y="381"/>
                    </a:lnTo>
                    <a:lnTo>
                      <a:pt x="144" y="312"/>
                    </a:lnTo>
                    <a:lnTo>
                      <a:pt x="120" y="248"/>
                    </a:lnTo>
                    <a:lnTo>
                      <a:pt x="101" y="186"/>
                    </a:lnTo>
                    <a:lnTo>
                      <a:pt x="83" y="128"/>
                    </a:lnTo>
                    <a:lnTo>
                      <a:pt x="69" y="78"/>
                    </a:lnTo>
                    <a:lnTo>
                      <a:pt x="57" y="35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CCEF72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00" name="Freeform 152"/>
              <p:cNvSpPr>
                <a:spLocks/>
              </p:cNvSpPr>
              <p:nvPr/>
            </p:nvSpPr>
            <p:spPr bwMode="auto">
              <a:xfrm>
                <a:off x="8310" y="4696"/>
                <a:ext cx="64" cy="69"/>
              </a:xfrm>
              <a:custGeom>
                <a:avLst/>
                <a:gdLst>
                  <a:gd name="T0" fmla="*/ 0 w 192"/>
                  <a:gd name="T1" fmla="*/ 0 h 208"/>
                  <a:gd name="T2" fmla="*/ 0 w 192"/>
                  <a:gd name="T3" fmla="*/ 0 h 208"/>
                  <a:gd name="T4" fmla="*/ 0 w 192"/>
                  <a:gd name="T5" fmla="*/ 0 h 208"/>
                  <a:gd name="T6" fmla="*/ 0 w 192"/>
                  <a:gd name="T7" fmla="*/ 0 h 208"/>
                  <a:gd name="T8" fmla="*/ 0 w 192"/>
                  <a:gd name="T9" fmla="*/ 0 h 208"/>
                  <a:gd name="T10" fmla="*/ 0 w 192"/>
                  <a:gd name="T11" fmla="*/ 0 h 208"/>
                  <a:gd name="T12" fmla="*/ 0 w 192"/>
                  <a:gd name="T13" fmla="*/ 0 h 208"/>
                  <a:gd name="T14" fmla="*/ 0 w 192"/>
                  <a:gd name="T15" fmla="*/ 0 h 208"/>
                  <a:gd name="T16" fmla="*/ 0 w 192"/>
                  <a:gd name="T17" fmla="*/ 0 h 208"/>
                  <a:gd name="T18" fmla="*/ 0 w 192"/>
                  <a:gd name="T19" fmla="*/ 0 h 208"/>
                  <a:gd name="T20" fmla="*/ 0 w 192"/>
                  <a:gd name="T21" fmla="*/ 0 h 208"/>
                  <a:gd name="T22" fmla="*/ 0 w 192"/>
                  <a:gd name="T23" fmla="*/ 0 h 208"/>
                  <a:gd name="T24" fmla="*/ 0 w 192"/>
                  <a:gd name="T25" fmla="*/ 0 h 208"/>
                  <a:gd name="T26" fmla="*/ 0 w 192"/>
                  <a:gd name="T27" fmla="*/ 0 h 208"/>
                  <a:gd name="T28" fmla="*/ 0 w 192"/>
                  <a:gd name="T29" fmla="*/ 0 h 208"/>
                  <a:gd name="T30" fmla="*/ 0 w 192"/>
                  <a:gd name="T31" fmla="*/ 0 h 208"/>
                  <a:gd name="T32" fmla="*/ 0 w 192"/>
                  <a:gd name="T33" fmla="*/ 0 h 208"/>
                  <a:gd name="T34" fmla="*/ 0 w 192"/>
                  <a:gd name="T35" fmla="*/ 0 h 208"/>
                  <a:gd name="T36" fmla="*/ 0 w 192"/>
                  <a:gd name="T37" fmla="*/ 0 h 208"/>
                  <a:gd name="T38" fmla="*/ 0 w 192"/>
                  <a:gd name="T39" fmla="*/ 0 h 208"/>
                  <a:gd name="T40" fmla="*/ 0 w 192"/>
                  <a:gd name="T41" fmla="*/ 0 h 208"/>
                  <a:gd name="T42" fmla="*/ 0 w 192"/>
                  <a:gd name="T43" fmla="*/ 0 h 208"/>
                  <a:gd name="T44" fmla="*/ 0 w 192"/>
                  <a:gd name="T45" fmla="*/ 0 h 208"/>
                  <a:gd name="T46" fmla="*/ 0 w 192"/>
                  <a:gd name="T47" fmla="*/ 0 h 208"/>
                  <a:gd name="T48" fmla="*/ 0 w 192"/>
                  <a:gd name="T49" fmla="*/ 0 h 208"/>
                  <a:gd name="T50" fmla="*/ 0 w 192"/>
                  <a:gd name="T51" fmla="*/ 0 h 208"/>
                  <a:gd name="T52" fmla="*/ 0 w 192"/>
                  <a:gd name="T53" fmla="*/ 0 h 208"/>
                  <a:gd name="T54" fmla="*/ 0 w 192"/>
                  <a:gd name="T55" fmla="*/ 0 h 208"/>
                  <a:gd name="T56" fmla="*/ 0 w 192"/>
                  <a:gd name="T57" fmla="*/ 0 h 20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192" h="208">
                    <a:moveTo>
                      <a:pt x="26" y="11"/>
                    </a:moveTo>
                    <a:lnTo>
                      <a:pt x="13" y="24"/>
                    </a:lnTo>
                    <a:lnTo>
                      <a:pt x="4" y="43"/>
                    </a:lnTo>
                    <a:lnTo>
                      <a:pt x="0" y="67"/>
                    </a:lnTo>
                    <a:lnTo>
                      <a:pt x="0" y="93"/>
                    </a:lnTo>
                    <a:lnTo>
                      <a:pt x="3" y="120"/>
                    </a:lnTo>
                    <a:lnTo>
                      <a:pt x="10" y="148"/>
                    </a:lnTo>
                    <a:lnTo>
                      <a:pt x="20" y="171"/>
                    </a:lnTo>
                    <a:lnTo>
                      <a:pt x="35" y="189"/>
                    </a:lnTo>
                    <a:lnTo>
                      <a:pt x="51" y="201"/>
                    </a:lnTo>
                    <a:lnTo>
                      <a:pt x="70" y="206"/>
                    </a:lnTo>
                    <a:lnTo>
                      <a:pt x="91" y="208"/>
                    </a:lnTo>
                    <a:lnTo>
                      <a:pt x="111" y="204"/>
                    </a:lnTo>
                    <a:lnTo>
                      <a:pt x="130" y="196"/>
                    </a:lnTo>
                    <a:lnTo>
                      <a:pt x="148" y="186"/>
                    </a:lnTo>
                    <a:lnTo>
                      <a:pt x="163" y="176"/>
                    </a:lnTo>
                    <a:lnTo>
                      <a:pt x="174" y="163"/>
                    </a:lnTo>
                    <a:lnTo>
                      <a:pt x="189" y="130"/>
                    </a:lnTo>
                    <a:lnTo>
                      <a:pt x="192" y="89"/>
                    </a:lnTo>
                    <a:lnTo>
                      <a:pt x="185" y="50"/>
                    </a:lnTo>
                    <a:lnTo>
                      <a:pt x="166" y="27"/>
                    </a:lnTo>
                    <a:lnTo>
                      <a:pt x="152" y="21"/>
                    </a:lnTo>
                    <a:lnTo>
                      <a:pt x="138" y="14"/>
                    </a:lnTo>
                    <a:lnTo>
                      <a:pt x="122" y="8"/>
                    </a:lnTo>
                    <a:lnTo>
                      <a:pt x="104" y="2"/>
                    </a:lnTo>
                    <a:lnTo>
                      <a:pt x="85" y="0"/>
                    </a:lnTo>
                    <a:lnTo>
                      <a:pt x="66" y="0"/>
                    </a:lnTo>
                    <a:lnTo>
                      <a:pt x="47" y="2"/>
                    </a:lnTo>
                    <a:lnTo>
                      <a:pt x="26" y="11"/>
                    </a:lnTo>
                    <a:close/>
                  </a:path>
                </a:pathLst>
              </a:custGeom>
              <a:solidFill>
                <a:srgbClr val="CCEF72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01" name="Freeform 153"/>
              <p:cNvSpPr>
                <a:spLocks/>
              </p:cNvSpPr>
              <p:nvPr/>
            </p:nvSpPr>
            <p:spPr bwMode="auto">
              <a:xfrm>
                <a:off x="8406" y="4895"/>
                <a:ext cx="82" cy="84"/>
              </a:xfrm>
              <a:custGeom>
                <a:avLst/>
                <a:gdLst>
                  <a:gd name="T0" fmla="*/ 0 w 247"/>
                  <a:gd name="T1" fmla="*/ 0 h 251"/>
                  <a:gd name="T2" fmla="*/ 0 w 247"/>
                  <a:gd name="T3" fmla="*/ 0 h 251"/>
                  <a:gd name="T4" fmla="*/ 0 w 247"/>
                  <a:gd name="T5" fmla="*/ 0 h 251"/>
                  <a:gd name="T6" fmla="*/ 0 w 247"/>
                  <a:gd name="T7" fmla="*/ 0 h 251"/>
                  <a:gd name="T8" fmla="*/ 0 w 247"/>
                  <a:gd name="T9" fmla="*/ 0 h 251"/>
                  <a:gd name="T10" fmla="*/ 0 w 247"/>
                  <a:gd name="T11" fmla="*/ 0 h 251"/>
                  <a:gd name="T12" fmla="*/ 0 w 247"/>
                  <a:gd name="T13" fmla="*/ 0 h 251"/>
                  <a:gd name="T14" fmla="*/ 0 w 247"/>
                  <a:gd name="T15" fmla="*/ 0 h 251"/>
                  <a:gd name="T16" fmla="*/ 0 w 247"/>
                  <a:gd name="T17" fmla="*/ 0 h 251"/>
                  <a:gd name="T18" fmla="*/ 0 w 247"/>
                  <a:gd name="T19" fmla="*/ 0 h 251"/>
                  <a:gd name="T20" fmla="*/ 0 w 247"/>
                  <a:gd name="T21" fmla="*/ 0 h 251"/>
                  <a:gd name="T22" fmla="*/ 0 w 247"/>
                  <a:gd name="T23" fmla="*/ 0 h 251"/>
                  <a:gd name="T24" fmla="*/ 0 w 247"/>
                  <a:gd name="T25" fmla="*/ 0 h 251"/>
                  <a:gd name="T26" fmla="*/ 0 w 247"/>
                  <a:gd name="T27" fmla="*/ 0 h 251"/>
                  <a:gd name="T28" fmla="*/ 0 w 247"/>
                  <a:gd name="T29" fmla="*/ 0 h 251"/>
                  <a:gd name="T30" fmla="*/ 0 w 247"/>
                  <a:gd name="T31" fmla="*/ 0 h 251"/>
                  <a:gd name="T32" fmla="*/ 0 w 247"/>
                  <a:gd name="T33" fmla="*/ 0 h 251"/>
                  <a:gd name="T34" fmla="*/ 0 w 247"/>
                  <a:gd name="T35" fmla="*/ 0 h 251"/>
                  <a:gd name="T36" fmla="*/ 0 w 247"/>
                  <a:gd name="T37" fmla="*/ 0 h 251"/>
                  <a:gd name="T38" fmla="*/ 0 w 247"/>
                  <a:gd name="T39" fmla="*/ 0 h 251"/>
                  <a:gd name="T40" fmla="*/ 0 w 247"/>
                  <a:gd name="T41" fmla="*/ 0 h 251"/>
                  <a:gd name="T42" fmla="*/ 0 w 247"/>
                  <a:gd name="T43" fmla="*/ 0 h 251"/>
                  <a:gd name="T44" fmla="*/ 0 w 247"/>
                  <a:gd name="T45" fmla="*/ 0 h 251"/>
                  <a:gd name="T46" fmla="*/ 0 w 247"/>
                  <a:gd name="T47" fmla="*/ 0 h 251"/>
                  <a:gd name="T48" fmla="*/ 0 w 247"/>
                  <a:gd name="T49" fmla="*/ 0 h 251"/>
                  <a:gd name="T50" fmla="*/ 0 w 247"/>
                  <a:gd name="T51" fmla="*/ 0 h 251"/>
                  <a:gd name="T52" fmla="*/ 0 w 247"/>
                  <a:gd name="T53" fmla="*/ 0 h 251"/>
                  <a:gd name="T54" fmla="*/ 0 w 247"/>
                  <a:gd name="T55" fmla="*/ 0 h 251"/>
                  <a:gd name="T56" fmla="*/ 0 w 247"/>
                  <a:gd name="T57" fmla="*/ 0 h 251"/>
                  <a:gd name="T58" fmla="*/ 0 w 247"/>
                  <a:gd name="T59" fmla="*/ 0 h 251"/>
                  <a:gd name="T60" fmla="*/ 0 w 247"/>
                  <a:gd name="T61" fmla="*/ 0 h 251"/>
                  <a:gd name="T62" fmla="*/ 0 w 247"/>
                  <a:gd name="T63" fmla="*/ 0 h 251"/>
                  <a:gd name="T64" fmla="*/ 0 w 247"/>
                  <a:gd name="T65" fmla="*/ 0 h 251"/>
                  <a:gd name="T66" fmla="*/ 0 w 247"/>
                  <a:gd name="T67" fmla="*/ 0 h 251"/>
                  <a:gd name="T68" fmla="*/ 0 w 247"/>
                  <a:gd name="T69" fmla="*/ 0 h 251"/>
                  <a:gd name="T70" fmla="*/ 0 w 247"/>
                  <a:gd name="T71" fmla="*/ 0 h 251"/>
                  <a:gd name="T72" fmla="*/ 0 w 247"/>
                  <a:gd name="T73" fmla="*/ 0 h 251"/>
                  <a:gd name="T74" fmla="*/ 0 w 247"/>
                  <a:gd name="T75" fmla="*/ 0 h 251"/>
                  <a:gd name="T76" fmla="*/ 0 w 247"/>
                  <a:gd name="T77" fmla="*/ 0 h 251"/>
                  <a:gd name="T78" fmla="*/ 0 w 247"/>
                  <a:gd name="T79" fmla="*/ 0 h 251"/>
                  <a:gd name="T80" fmla="*/ 0 w 247"/>
                  <a:gd name="T81" fmla="*/ 0 h 25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247" h="251">
                    <a:moveTo>
                      <a:pt x="33" y="29"/>
                    </a:moveTo>
                    <a:lnTo>
                      <a:pt x="21" y="44"/>
                    </a:lnTo>
                    <a:lnTo>
                      <a:pt x="12" y="60"/>
                    </a:lnTo>
                    <a:lnTo>
                      <a:pt x="5" y="79"/>
                    </a:lnTo>
                    <a:lnTo>
                      <a:pt x="0" y="97"/>
                    </a:lnTo>
                    <a:lnTo>
                      <a:pt x="0" y="116"/>
                    </a:lnTo>
                    <a:lnTo>
                      <a:pt x="5" y="135"/>
                    </a:lnTo>
                    <a:lnTo>
                      <a:pt x="12" y="152"/>
                    </a:lnTo>
                    <a:lnTo>
                      <a:pt x="25" y="169"/>
                    </a:lnTo>
                    <a:lnTo>
                      <a:pt x="42" y="187"/>
                    </a:lnTo>
                    <a:lnTo>
                      <a:pt x="58" y="202"/>
                    </a:lnTo>
                    <a:lnTo>
                      <a:pt x="77" y="220"/>
                    </a:lnTo>
                    <a:lnTo>
                      <a:pt x="96" y="233"/>
                    </a:lnTo>
                    <a:lnTo>
                      <a:pt x="114" y="244"/>
                    </a:lnTo>
                    <a:lnTo>
                      <a:pt x="133" y="251"/>
                    </a:lnTo>
                    <a:lnTo>
                      <a:pt x="149" y="251"/>
                    </a:lnTo>
                    <a:lnTo>
                      <a:pt x="165" y="246"/>
                    </a:lnTo>
                    <a:lnTo>
                      <a:pt x="180" y="237"/>
                    </a:lnTo>
                    <a:lnTo>
                      <a:pt x="196" y="228"/>
                    </a:lnTo>
                    <a:lnTo>
                      <a:pt x="209" y="220"/>
                    </a:lnTo>
                    <a:lnTo>
                      <a:pt x="222" y="212"/>
                    </a:lnTo>
                    <a:lnTo>
                      <a:pt x="232" y="202"/>
                    </a:lnTo>
                    <a:lnTo>
                      <a:pt x="240" y="191"/>
                    </a:lnTo>
                    <a:lnTo>
                      <a:pt x="246" y="178"/>
                    </a:lnTo>
                    <a:lnTo>
                      <a:pt x="247" y="162"/>
                    </a:lnTo>
                    <a:lnTo>
                      <a:pt x="244" y="142"/>
                    </a:lnTo>
                    <a:lnTo>
                      <a:pt x="238" y="120"/>
                    </a:lnTo>
                    <a:lnTo>
                      <a:pt x="228" y="96"/>
                    </a:lnTo>
                    <a:lnTo>
                      <a:pt x="215" y="72"/>
                    </a:lnTo>
                    <a:lnTo>
                      <a:pt x="200" y="50"/>
                    </a:lnTo>
                    <a:lnTo>
                      <a:pt x="184" y="30"/>
                    </a:lnTo>
                    <a:lnTo>
                      <a:pt x="165" y="16"/>
                    </a:lnTo>
                    <a:lnTo>
                      <a:pt x="147" y="7"/>
                    </a:lnTo>
                    <a:lnTo>
                      <a:pt x="130" y="3"/>
                    </a:lnTo>
                    <a:lnTo>
                      <a:pt x="112" y="0"/>
                    </a:lnTo>
                    <a:lnTo>
                      <a:pt x="94" y="1"/>
                    </a:lnTo>
                    <a:lnTo>
                      <a:pt x="80" y="3"/>
                    </a:lnTo>
                    <a:lnTo>
                      <a:pt x="65" y="7"/>
                    </a:lnTo>
                    <a:lnTo>
                      <a:pt x="52" y="13"/>
                    </a:lnTo>
                    <a:lnTo>
                      <a:pt x="42" y="20"/>
                    </a:lnTo>
                    <a:lnTo>
                      <a:pt x="33" y="29"/>
                    </a:lnTo>
                    <a:close/>
                  </a:path>
                </a:pathLst>
              </a:custGeom>
              <a:solidFill>
                <a:srgbClr val="CCEF72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02" name="Freeform 154"/>
              <p:cNvSpPr>
                <a:spLocks/>
              </p:cNvSpPr>
              <p:nvPr/>
            </p:nvSpPr>
            <p:spPr bwMode="auto">
              <a:xfrm>
                <a:off x="8313" y="4687"/>
                <a:ext cx="75" cy="80"/>
              </a:xfrm>
              <a:custGeom>
                <a:avLst/>
                <a:gdLst>
                  <a:gd name="T0" fmla="*/ 0 w 226"/>
                  <a:gd name="T1" fmla="*/ 0 h 240"/>
                  <a:gd name="T2" fmla="*/ 0 w 226"/>
                  <a:gd name="T3" fmla="*/ 0 h 240"/>
                  <a:gd name="T4" fmla="*/ 0 w 226"/>
                  <a:gd name="T5" fmla="*/ 0 h 240"/>
                  <a:gd name="T6" fmla="*/ 0 w 226"/>
                  <a:gd name="T7" fmla="*/ 0 h 240"/>
                  <a:gd name="T8" fmla="*/ 0 w 226"/>
                  <a:gd name="T9" fmla="*/ 0 h 240"/>
                  <a:gd name="T10" fmla="*/ 0 w 226"/>
                  <a:gd name="T11" fmla="*/ 0 h 240"/>
                  <a:gd name="T12" fmla="*/ 0 w 226"/>
                  <a:gd name="T13" fmla="*/ 0 h 240"/>
                  <a:gd name="T14" fmla="*/ 0 w 226"/>
                  <a:gd name="T15" fmla="*/ 0 h 240"/>
                  <a:gd name="T16" fmla="*/ 0 w 226"/>
                  <a:gd name="T17" fmla="*/ 0 h 240"/>
                  <a:gd name="T18" fmla="*/ 0 w 226"/>
                  <a:gd name="T19" fmla="*/ 0 h 240"/>
                  <a:gd name="T20" fmla="*/ 0 w 226"/>
                  <a:gd name="T21" fmla="*/ 0 h 240"/>
                  <a:gd name="T22" fmla="*/ 0 w 226"/>
                  <a:gd name="T23" fmla="*/ 0 h 240"/>
                  <a:gd name="T24" fmla="*/ 0 w 226"/>
                  <a:gd name="T25" fmla="*/ 0 h 240"/>
                  <a:gd name="T26" fmla="*/ 0 w 226"/>
                  <a:gd name="T27" fmla="*/ 0 h 240"/>
                  <a:gd name="T28" fmla="*/ 0 w 226"/>
                  <a:gd name="T29" fmla="*/ 0 h 240"/>
                  <a:gd name="T30" fmla="*/ 0 w 226"/>
                  <a:gd name="T31" fmla="*/ 0 h 240"/>
                  <a:gd name="T32" fmla="*/ 0 w 226"/>
                  <a:gd name="T33" fmla="*/ 0 h 240"/>
                  <a:gd name="T34" fmla="*/ 0 w 226"/>
                  <a:gd name="T35" fmla="*/ 0 h 240"/>
                  <a:gd name="T36" fmla="*/ 0 w 226"/>
                  <a:gd name="T37" fmla="*/ 0 h 240"/>
                  <a:gd name="T38" fmla="*/ 0 w 226"/>
                  <a:gd name="T39" fmla="*/ 0 h 240"/>
                  <a:gd name="T40" fmla="*/ 0 w 226"/>
                  <a:gd name="T41" fmla="*/ 0 h 240"/>
                  <a:gd name="T42" fmla="*/ 0 w 226"/>
                  <a:gd name="T43" fmla="*/ 0 h 240"/>
                  <a:gd name="T44" fmla="*/ 0 w 226"/>
                  <a:gd name="T45" fmla="*/ 0 h 240"/>
                  <a:gd name="T46" fmla="*/ 0 w 226"/>
                  <a:gd name="T47" fmla="*/ 0 h 240"/>
                  <a:gd name="T48" fmla="*/ 0 w 226"/>
                  <a:gd name="T49" fmla="*/ 0 h 240"/>
                  <a:gd name="T50" fmla="*/ 0 w 226"/>
                  <a:gd name="T51" fmla="*/ 0 h 240"/>
                  <a:gd name="T52" fmla="*/ 0 w 226"/>
                  <a:gd name="T53" fmla="*/ 0 h 240"/>
                  <a:gd name="T54" fmla="*/ 0 w 226"/>
                  <a:gd name="T55" fmla="*/ 0 h 240"/>
                  <a:gd name="T56" fmla="*/ 0 w 226"/>
                  <a:gd name="T57" fmla="*/ 0 h 240"/>
                  <a:gd name="T58" fmla="*/ 0 w 226"/>
                  <a:gd name="T59" fmla="*/ 0 h 240"/>
                  <a:gd name="T60" fmla="*/ 0 w 226"/>
                  <a:gd name="T61" fmla="*/ 0 h 240"/>
                  <a:gd name="T62" fmla="*/ 0 w 226"/>
                  <a:gd name="T63" fmla="*/ 0 h 240"/>
                  <a:gd name="T64" fmla="*/ 0 w 226"/>
                  <a:gd name="T65" fmla="*/ 0 h 240"/>
                  <a:gd name="T66" fmla="*/ 0 w 226"/>
                  <a:gd name="T67" fmla="*/ 0 h 240"/>
                  <a:gd name="T68" fmla="*/ 0 w 226"/>
                  <a:gd name="T69" fmla="*/ 0 h 240"/>
                  <a:gd name="T70" fmla="*/ 0 w 226"/>
                  <a:gd name="T71" fmla="*/ 0 h 24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226" h="240">
                    <a:moveTo>
                      <a:pt x="125" y="6"/>
                    </a:moveTo>
                    <a:lnTo>
                      <a:pt x="115" y="3"/>
                    </a:lnTo>
                    <a:lnTo>
                      <a:pt x="104" y="0"/>
                    </a:lnTo>
                    <a:lnTo>
                      <a:pt x="93" y="0"/>
                    </a:lnTo>
                    <a:lnTo>
                      <a:pt x="79" y="0"/>
                    </a:lnTo>
                    <a:lnTo>
                      <a:pt x="66" y="2"/>
                    </a:lnTo>
                    <a:lnTo>
                      <a:pt x="54" y="6"/>
                    </a:lnTo>
                    <a:lnTo>
                      <a:pt x="43" y="12"/>
                    </a:lnTo>
                    <a:lnTo>
                      <a:pt x="32" y="19"/>
                    </a:lnTo>
                    <a:lnTo>
                      <a:pt x="16" y="37"/>
                    </a:lnTo>
                    <a:lnTo>
                      <a:pt x="6" y="58"/>
                    </a:lnTo>
                    <a:lnTo>
                      <a:pt x="0" y="79"/>
                    </a:lnTo>
                    <a:lnTo>
                      <a:pt x="0" y="101"/>
                    </a:lnTo>
                    <a:lnTo>
                      <a:pt x="2" y="124"/>
                    </a:lnTo>
                    <a:lnTo>
                      <a:pt x="7" y="145"/>
                    </a:lnTo>
                    <a:lnTo>
                      <a:pt x="15" y="168"/>
                    </a:lnTo>
                    <a:lnTo>
                      <a:pt x="24" y="188"/>
                    </a:lnTo>
                    <a:lnTo>
                      <a:pt x="32" y="201"/>
                    </a:lnTo>
                    <a:lnTo>
                      <a:pt x="43" y="213"/>
                    </a:lnTo>
                    <a:lnTo>
                      <a:pt x="56" y="223"/>
                    </a:lnTo>
                    <a:lnTo>
                      <a:pt x="69" y="231"/>
                    </a:lnTo>
                    <a:lnTo>
                      <a:pt x="84" y="237"/>
                    </a:lnTo>
                    <a:lnTo>
                      <a:pt x="98" y="240"/>
                    </a:lnTo>
                    <a:lnTo>
                      <a:pt x="113" y="240"/>
                    </a:lnTo>
                    <a:lnTo>
                      <a:pt x="129" y="237"/>
                    </a:lnTo>
                    <a:lnTo>
                      <a:pt x="151" y="229"/>
                    </a:lnTo>
                    <a:lnTo>
                      <a:pt x="172" y="219"/>
                    </a:lnTo>
                    <a:lnTo>
                      <a:pt x="189" y="204"/>
                    </a:lnTo>
                    <a:lnTo>
                      <a:pt x="206" y="188"/>
                    </a:lnTo>
                    <a:lnTo>
                      <a:pt x="216" y="171"/>
                    </a:lnTo>
                    <a:lnTo>
                      <a:pt x="223" y="152"/>
                    </a:lnTo>
                    <a:lnTo>
                      <a:pt x="226" y="131"/>
                    </a:lnTo>
                    <a:lnTo>
                      <a:pt x="223" y="109"/>
                    </a:lnTo>
                    <a:lnTo>
                      <a:pt x="222" y="104"/>
                    </a:lnTo>
                    <a:lnTo>
                      <a:pt x="219" y="98"/>
                    </a:lnTo>
                    <a:lnTo>
                      <a:pt x="213" y="95"/>
                    </a:lnTo>
                    <a:lnTo>
                      <a:pt x="207" y="95"/>
                    </a:lnTo>
                    <a:lnTo>
                      <a:pt x="201" y="96"/>
                    </a:lnTo>
                    <a:lnTo>
                      <a:pt x="197" y="99"/>
                    </a:lnTo>
                    <a:lnTo>
                      <a:pt x="194" y="105"/>
                    </a:lnTo>
                    <a:lnTo>
                      <a:pt x="192" y="111"/>
                    </a:lnTo>
                    <a:lnTo>
                      <a:pt x="191" y="127"/>
                    </a:lnTo>
                    <a:lnTo>
                      <a:pt x="188" y="142"/>
                    </a:lnTo>
                    <a:lnTo>
                      <a:pt x="182" y="158"/>
                    </a:lnTo>
                    <a:lnTo>
                      <a:pt x="173" y="171"/>
                    </a:lnTo>
                    <a:lnTo>
                      <a:pt x="162" y="183"/>
                    </a:lnTo>
                    <a:lnTo>
                      <a:pt x="147" y="191"/>
                    </a:lnTo>
                    <a:lnTo>
                      <a:pt x="131" y="197"/>
                    </a:lnTo>
                    <a:lnTo>
                      <a:pt x="110" y="200"/>
                    </a:lnTo>
                    <a:lnTo>
                      <a:pt x="90" y="197"/>
                    </a:lnTo>
                    <a:lnTo>
                      <a:pt x="74" y="190"/>
                    </a:lnTo>
                    <a:lnTo>
                      <a:pt x="60" y="177"/>
                    </a:lnTo>
                    <a:lnTo>
                      <a:pt x="51" y="161"/>
                    </a:lnTo>
                    <a:lnTo>
                      <a:pt x="44" y="144"/>
                    </a:lnTo>
                    <a:lnTo>
                      <a:pt x="38" y="124"/>
                    </a:lnTo>
                    <a:lnTo>
                      <a:pt x="34" y="105"/>
                    </a:lnTo>
                    <a:lnTo>
                      <a:pt x="32" y="86"/>
                    </a:lnTo>
                    <a:lnTo>
                      <a:pt x="32" y="76"/>
                    </a:lnTo>
                    <a:lnTo>
                      <a:pt x="35" y="66"/>
                    </a:lnTo>
                    <a:lnTo>
                      <a:pt x="41" y="56"/>
                    </a:lnTo>
                    <a:lnTo>
                      <a:pt x="47" y="46"/>
                    </a:lnTo>
                    <a:lnTo>
                      <a:pt x="54" y="39"/>
                    </a:lnTo>
                    <a:lnTo>
                      <a:pt x="63" y="32"/>
                    </a:lnTo>
                    <a:lnTo>
                      <a:pt x="74" y="26"/>
                    </a:lnTo>
                    <a:lnTo>
                      <a:pt x="84" y="25"/>
                    </a:lnTo>
                    <a:lnTo>
                      <a:pt x="87" y="25"/>
                    </a:lnTo>
                    <a:lnTo>
                      <a:pt x="94" y="23"/>
                    </a:lnTo>
                    <a:lnTo>
                      <a:pt x="106" y="25"/>
                    </a:lnTo>
                    <a:lnTo>
                      <a:pt x="119" y="26"/>
                    </a:lnTo>
                    <a:lnTo>
                      <a:pt x="126" y="25"/>
                    </a:lnTo>
                    <a:lnTo>
                      <a:pt x="131" y="19"/>
                    </a:lnTo>
                    <a:lnTo>
                      <a:pt x="129" y="12"/>
                    </a:lnTo>
                    <a:lnTo>
                      <a:pt x="125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03" name="Freeform 155"/>
              <p:cNvSpPr>
                <a:spLocks/>
              </p:cNvSpPr>
              <p:nvPr/>
            </p:nvSpPr>
            <p:spPr bwMode="auto">
              <a:xfrm>
                <a:off x="8412" y="4892"/>
                <a:ext cx="93" cy="90"/>
              </a:xfrm>
              <a:custGeom>
                <a:avLst/>
                <a:gdLst>
                  <a:gd name="T0" fmla="*/ 0 w 279"/>
                  <a:gd name="T1" fmla="*/ 0 h 270"/>
                  <a:gd name="T2" fmla="*/ 0 w 279"/>
                  <a:gd name="T3" fmla="*/ 0 h 270"/>
                  <a:gd name="T4" fmla="*/ 0 w 279"/>
                  <a:gd name="T5" fmla="*/ 0 h 270"/>
                  <a:gd name="T6" fmla="*/ 0 w 279"/>
                  <a:gd name="T7" fmla="*/ 0 h 270"/>
                  <a:gd name="T8" fmla="*/ 0 w 279"/>
                  <a:gd name="T9" fmla="*/ 0 h 270"/>
                  <a:gd name="T10" fmla="*/ 0 w 279"/>
                  <a:gd name="T11" fmla="*/ 0 h 270"/>
                  <a:gd name="T12" fmla="*/ 0 w 279"/>
                  <a:gd name="T13" fmla="*/ 0 h 270"/>
                  <a:gd name="T14" fmla="*/ 0 w 279"/>
                  <a:gd name="T15" fmla="*/ 0 h 270"/>
                  <a:gd name="T16" fmla="*/ 0 w 279"/>
                  <a:gd name="T17" fmla="*/ 0 h 270"/>
                  <a:gd name="T18" fmla="*/ 0 w 279"/>
                  <a:gd name="T19" fmla="*/ 0 h 270"/>
                  <a:gd name="T20" fmla="*/ 0 w 279"/>
                  <a:gd name="T21" fmla="*/ 0 h 270"/>
                  <a:gd name="T22" fmla="*/ 0 w 279"/>
                  <a:gd name="T23" fmla="*/ 0 h 270"/>
                  <a:gd name="T24" fmla="*/ 0 w 279"/>
                  <a:gd name="T25" fmla="*/ 0 h 270"/>
                  <a:gd name="T26" fmla="*/ 0 w 279"/>
                  <a:gd name="T27" fmla="*/ 0 h 270"/>
                  <a:gd name="T28" fmla="*/ 0 w 279"/>
                  <a:gd name="T29" fmla="*/ 0 h 270"/>
                  <a:gd name="T30" fmla="*/ 0 w 279"/>
                  <a:gd name="T31" fmla="*/ 0 h 270"/>
                  <a:gd name="T32" fmla="*/ 0 w 279"/>
                  <a:gd name="T33" fmla="*/ 0 h 270"/>
                  <a:gd name="T34" fmla="*/ 0 w 279"/>
                  <a:gd name="T35" fmla="*/ 0 h 270"/>
                  <a:gd name="T36" fmla="*/ 0 w 279"/>
                  <a:gd name="T37" fmla="*/ 0 h 270"/>
                  <a:gd name="T38" fmla="*/ 0 w 279"/>
                  <a:gd name="T39" fmla="*/ 0 h 270"/>
                  <a:gd name="T40" fmla="*/ 0 w 279"/>
                  <a:gd name="T41" fmla="*/ 0 h 270"/>
                  <a:gd name="T42" fmla="*/ 0 w 279"/>
                  <a:gd name="T43" fmla="*/ 0 h 270"/>
                  <a:gd name="T44" fmla="*/ 0 w 279"/>
                  <a:gd name="T45" fmla="*/ 0 h 270"/>
                  <a:gd name="T46" fmla="*/ 0 w 279"/>
                  <a:gd name="T47" fmla="*/ 0 h 270"/>
                  <a:gd name="T48" fmla="*/ 0 w 279"/>
                  <a:gd name="T49" fmla="*/ 0 h 270"/>
                  <a:gd name="T50" fmla="*/ 0 w 279"/>
                  <a:gd name="T51" fmla="*/ 0 h 270"/>
                  <a:gd name="T52" fmla="*/ 0 w 279"/>
                  <a:gd name="T53" fmla="*/ 0 h 270"/>
                  <a:gd name="T54" fmla="*/ 0 w 279"/>
                  <a:gd name="T55" fmla="*/ 0 h 270"/>
                  <a:gd name="T56" fmla="*/ 0 w 279"/>
                  <a:gd name="T57" fmla="*/ 0 h 270"/>
                  <a:gd name="T58" fmla="*/ 0 w 279"/>
                  <a:gd name="T59" fmla="*/ 0 h 270"/>
                  <a:gd name="T60" fmla="*/ 0 w 279"/>
                  <a:gd name="T61" fmla="*/ 0 h 270"/>
                  <a:gd name="T62" fmla="*/ 0 w 279"/>
                  <a:gd name="T63" fmla="*/ 0 h 270"/>
                  <a:gd name="T64" fmla="*/ 0 w 279"/>
                  <a:gd name="T65" fmla="*/ 0 h 270"/>
                  <a:gd name="T66" fmla="*/ 0 w 279"/>
                  <a:gd name="T67" fmla="*/ 0 h 2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79" h="270">
                    <a:moveTo>
                      <a:pt x="75" y="3"/>
                    </a:moveTo>
                    <a:lnTo>
                      <a:pt x="60" y="8"/>
                    </a:lnTo>
                    <a:lnTo>
                      <a:pt x="47" y="17"/>
                    </a:lnTo>
                    <a:lnTo>
                      <a:pt x="34" y="27"/>
                    </a:lnTo>
                    <a:lnTo>
                      <a:pt x="24" y="39"/>
                    </a:lnTo>
                    <a:lnTo>
                      <a:pt x="15" y="50"/>
                    </a:lnTo>
                    <a:lnTo>
                      <a:pt x="7" y="64"/>
                    </a:lnTo>
                    <a:lnTo>
                      <a:pt x="3" y="80"/>
                    </a:lnTo>
                    <a:lnTo>
                      <a:pt x="0" y="96"/>
                    </a:lnTo>
                    <a:lnTo>
                      <a:pt x="0" y="112"/>
                    </a:lnTo>
                    <a:lnTo>
                      <a:pt x="2" y="129"/>
                    </a:lnTo>
                    <a:lnTo>
                      <a:pt x="6" y="145"/>
                    </a:lnTo>
                    <a:lnTo>
                      <a:pt x="12" y="161"/>
                    </a:lnTo>
                    <a:lnTo>
                      <a:pt x="18" y="175"/>
                    </a:lnTo>
                    <a:lnTo>
                      <a:pt x="27" y="189"/>
                    </a:lnTo>
                    <a:lnTo>
                      <a:pt x="37" y="204"/>
                    </a:lnTo>
                    <a:lnTo>
                      <a:pt x="49" y="217"/>
                    </a:lnTo>
                    <a:lnTo>
                      <a:pt x="65" y="231"/>
                    </a:lnTo>
                    <a:lnTo>
                      <a:pt x="82" y="244"/>
                    </a:lnTo>
                    <a:lnTo>
                      <a:pt x="101" y="257"/>
                    </a:lnTo>
                    <a:lnTo>
                      <a:pt x="122" y="266"/>
                    </a:lnTo>
                    <a:lnTo>
                      <a:pt x="142" y="270"/>
                    </a:lnTo>
                    <a:lnTo>
                      <a:pt x="165" y="270"/>
                    </a:lnTo>
                    <a:lnTo>
                      <a:pt x="185" y="263"/>
                    </a:lnTo>
                    <a:lnTo>
                      <a:pt x="206" y="250"/>
                    </a:lnTo>
                    <a:lnTo>
                      <a:pt x="219" y="240"/>
                    </a:lnTo>
                    <a:lnTo>
                      <a:pt x="232" y="228"/>
                    </a:lnTo>
                    <a:lnTo>
                      <a:pt x="244" y="215"/>
                    </a:lnTo>
                    <a:lnTo>
                      <a:pt x="254" y="202"/>
                    </a:lnTo>
                    <a:lnTo>
                      <a:pt x="263" y="188"/>
                    </a:lnTo>
                    <a:lnTo>
                      <a:pt x="270" y="174"/>
                    </a:lnTo>
                    <a:lnTo>
                      <a:pt x="276" y="158"/>
                    </a:lnTo>
                    <a:lnTo>
                      <a:pt x="279" y="141"/>
                    </a:lnTo>
                    <a:lnTo>
                      <a:pt x="279" y="133"/>
                    </a:lnTo>
                    <a:lnTo>
                      <a:pt x="278" y="126"/>
                    </a:lnTo>
                    <a:lnTo>
                      <a:pt x="273" y="120"/>
                    </a:lnTo>
                    <a:lnTo>
                      <a:pt x="266" y="116"/>
                    </a:lnTo>
                    <a:lnTo>
                      <a:pt x="258" y="116"/>
                    </a:lnTo>
                    <a:lnTo>
                      <a:pt x="251" y="118"/>
                    </a:lnTo>
                    <a:lnTo>
                      <a:pt x="245" y="122"/>
                    </a:lnTo>
                    <a:lnTo>
                      <a:pt x="241" y="129"/>
                    </a:lnTo>
                    <a:lnTo>
                      <a:pt x="241" y="132"/>
                    </a:lnTo>
                    <a:lnTo>
                      <a:pt x="238" y="139"/>
                    </a:lnTo>
                    <a:lnTo>
                      <a:pt x="235" y="151"/>
                    </a:lnTo>
                    <a:lnTo>
                      <a:pt x="229" y="164"/>
                    </a:lnTo>
                    <a:lnTo>
                      <a:pt x="220" y="176"/>
                    </a:lnTo>
                    <a:lnTo>
                      <a:pt x="210" y="191"/>
                    </a:lnTo>
                    <a:lnTo>
                      <a:pt x="198" y="201"/>
                    </a:lnTo>
                    <a:lnTo>
                      <a:pt x="182" y="210"/>
                    </a:lnTo>
                    <a:lnTo>
                      <a:pt x="154" y="211"/>
                    </a:lnTo>
                    <a:lnTo>
                      <a:pt x="126" y="207"/>
                    </a:lnTo>
                    <a:lnTo>
                      <a:pt x="100" y="197"/>
                    </a:lnTo>
                    <a:lnTo>
                      <a:pt x="78" y="181"/>
                    </a:lnTo>
                    <a:lnTo>
                      <a:pt x="59" y="162"/>
                    </a:lnTo>
                    <a:lnTo>
                      <a:pt x="46" y="139"/>
                    </a:lnTo>
                    <a:lnTo>
                      <a:pt x="40" y="113"/>
                    </a:lnTo>
                    <a:lnTo>
                      <a:pt x="40" y="86"/>
                    </a:lnTo>
                    <a:lnTo>
                      <a:pt x="44" y="73"/>
                    </a:lnTo>
                    <a:lnTo>
                      <a:pt x="50" y="62"/>
                    </a:lnTo>
                    <a:lnTo>
                      <a:pt x="60" y="50"/>
                    </a:lnTo>
                    <a:lnTo>
                      <a:pt x="71" y="39"/>
                    </a:lnTo>
                    <a:lnTo>
                      <a:pt x="81" y="30"/>
                    </a:lnTo>
                    <a:lnTo>
                      <a:pt x="93" y="21"/>
                    </a:lnTo>
                    <a:lnTo>
                      <a:pt x="103" y="16"/>
                    </a:lnTo>
                    <a:lnTo>
                      <a:pt x="112" y="11"/>
                    </a:lnTo>
                    <a:lnTo>
                      <a:pt x="109" y="4"/>
                    </a:lnTo>
                    <a:lnTo>
                      <a:pt x="100" y="0"/>
                    </a:lnTo>
                    <a:lnTo>
                      <a:pt x="88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04" name="Freeform 156"/>
              <p:cNvSpPr>
                <a:spLocks/>
              </p:cNvSpPr>
              <p:nvPr/>
            </p:nvSpPr>
            <p:spPr bwMode="auto">
              <a:xfrm>
                <a:off x="8347" y="4786"/>
                <a:ext cx="24" cy="25"/>
              </a:xfrm>
              <a:custGeom>
                <a:avLst/>
                <a:gdLst>
                  <a:gd name="T0" fmla="*/ 0 w 72"/>
                  <a:gd name="T1" fmla="*/ 0 h 75"/>
                  <a:gd name="T2" fmla="*/ 0 w 72"/>
                  <a:gd name="T3" fmla="*/ 0 h 75"/>
                  <a:gd name="T4" fmla="*/ 0 w 72"/>
                  <a:gd name="T5" fmla="*/ 0 h 75"/>
                  <a:gd name="T6" fmla="*/ 0 w 72"/>
                  <a:gd name="T7" fmla="*/ 0 h 75"/>
                  <a:gd name="T8" fmla="*/ 0 w 72"/>
                  <a:gd name="T9" fmla="*/ 0 h 75"/>
                  <a:gd name="T10" fmla="*/ 0 w 72"/>
                  <a:gd name="T11" fmla="*/ 0 h 75"/>
                  <a:gd name="T12" fmla="*/ 0 w 72"/>
                  <a:gd name="T13" fmla="*/ 0 h 75"/>
                  <a:gd name="T14" fmla="*/ 0 w 72"/>
                  <a:gd name="T15" fmla="*/ 0 h 75"/>
                  <a:gd name="T16" fmla="*/ 0 w 72"/>
                  <a:gd name="T17" fmla="*/ 0 h 75"/>
                  <a:gd name="T18" fmla="*/ 0 w 72"/>
                  <a:gd name="T19" fmla="*/ 0 h 75"/>
                  <a:gd name="T20" fmla="*/ 0 w 72"/>
                  <a:gd name="T21" fmla="*/ 0 h 75"/>
                  <a:gd name="T22" fmla="*/ 0 w 72"/>
                  <a:gd name="T23" fmla="*/ 0 h 75"/>
                  <a:gd name="T24" fmla="*/ 0 w 72"/>
                  <a:gd name="T25" fmla="*/ 0 h 75"/>
                  <a:gd name="T26" fmla="*/ 0 w 72"/>
                  <a:gd name="T27" fmla="*/ 0 h 75"/>
                  <a:gd name="T28" fmla="*/ 0 w 72"/>
                  <a:gd name="T29" fmla="*/ 0 h 75"/>
                  <a:gd name="T30" fmla="*/ 0 w 72"/>
                  <a:gd name="T31" fmla="*/ 0 h 75"/>
                  <a:gd name="T32" fmla="*/ 0 w 72"/>
                  <a:gd name="T33" fmla="*/ 0 h 75"/>
                  <a:gd name="T34" fmla="*/ 0 w 72"/>
                  <a:gd name="T35" fmla="*/ 0 h 75"/>
                  <a:gd name="T36" fmla="*/ 0 w 72"/>
                  <a:gd name="T37" fmla="*/ 0 h 75"/>
                  <a:gd name="T38" fmla="*/ 0 w 72"/>
                  <a:gd name="T39" fmla="*/ 0 h 75"/>
                  <a:gd name="T40" fmla="*/ 0 w 72"/>
                  <a:gd name="T41" fmla="*/ 0 h 75"/>
                  <a:gd name="T42" fmla="*/ 0 w 72"/>
                  <a:gd name="T43" fmla="*/ 0 h 75"/>
                  <a:gd name="T44" fmla="*/ 0 w 72"/>
                  <a:gd name="T45" fmla="*/ 0 h 75"/>
                  <a:gd name="T46" fmla="*/ 0 w 72"/>
                  <a:gd name="T47" fmla="*/ 0 h 75"/>
                  <a:gd name="T48" fmla="*/ 0 w 72"/>
                  <a:gd name="T49" fmla="*/ 0 h 75"/>
                  <a:gd name="T50" fmla="*/ 0 w 72"/>
                  <a:gd name="T51" fmla="*/ 0 h 75"/>
                  <a:gd name="T52" fmla="*/ 0 w 72"/>
                  <a:gd name="T53" fmla="*/ 0 h 75"/>
                  <a:gd name="T54" fmla="*/ 0 w 72"/>
                  <a:gd name="T55" fmla="*/ 0 h 75"/>
                  <a:gd name="T56" fmla="*/ 0 w 72"/>
                  <a:gd name="T57" fmla="*/ 0 h 7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2" h="75">
                    <a:moveTo>
                      <a:pt x="7" y="65"/>
                    </a:moveTo>
                    <a:lnTo>
                      <a:pt x="15" y="72"/>
                    </a:lnTo>
                    <a:lnTo>
                      <a:pt x="25" y="75"/>
                    </a:lnTo>
                    <a:lnTo>
                      <a:pt x="32" y="75"/>
                    </a:lnTo>
                    <a:lnTo>
                      <a:pt x="37" y="73"/>
                    </a:lnTo>
                    <a:lnTo>
                      <a:pt x="39" y="72"/>
                    </a:lnTo>
                    <a:lnTo>
                      <a:pt x="47" y="71"/>
                    </a:lnTo>
                    <a:lnTo>
                      <a:pt x="56" y="66"/>
                    </a:lnTo>
                    <a:lnTo>
                      <a:pt x="64" y="60"/>
                    </a:lnTo>
                    <a:lnTo>
                      <a:pt x="69" y="56"/>
                    </a:lnTo>
                    <a:lnTo>
                      <a:pt x="72" y="52"/>
                    </a:lnTo>
                    <a:lnTo>
                      <a:pt x="72" y="49"/>
                    </a:lnTo>
                    <a:lnTo>
                      <a:pt x="70" y="45"/>
                    </a:lnTo>
                    <a:lnTo>
                      <a:pt x="67" y="40"/>
                    </a:lnTo>
                    <a:lnTo>
                      <a:pt x="63" y="39"/>
                    </a:lnTo>
                    <a:lnTo>
                      <a:pt x="59" y="38"/>
                    </a:lnTo>
                    <a:lnTo>
                      <a:pt x="54" y="39"/>
                    </a:lnTo>
                    <a:lnTo>
                      <a:pt x="48" y="42"/>
                    </a:lnTo>
                    <a:lnTo>
                      <a:pt x="39" y="46"/>
                    </a:lnTo>
                    <a:lnTo>
                      <a:pt x="32" y="50"/>
                    </a:lnTo>
                    <a:lnTo>
                      <a:pt x="29" y="52"/>
                    </a:lnTo>
                    <a:lnTo>
                      <a:pt x="26" y="43"/>
                    </a:lnTo>
                    <a:lnTo>
                      <a:pt x="20" y="25"/>
                    </a:lnTo>
                    <a:lnTo>
                      <a:pt x="12" y="7"/>
                    </a:lnTo>
                    <a:lnTo>
                      <a:pt x="1" y="0"/>
                    </a:lnTo>
                    <a:lnTo>
                      <a:pt x="0" y="17"/>
                    </a:lnTo>
                    <a:lnTo>
                      <a:pt x="3" y="39"/>
                    </a:lnTo>
                    <a:lnTo>
                      <a:pt x="6" y="58"/>
                    </a:lnTo>
                    <a:lnTo>
                      <a:pt x="7" y="6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05" name="Freeform 157"/>
              <p:cNvSpPr>
                <a:spLocks/>
              </p:cNvSpPr>
              <p:nvPr/>
            </p:nvSpPr>
            <p:spPr bwMode="auto">
              <a:xfrm>
                <a:off x="8370" y="4780"/>
                <a:ext cx="23" cy="20"/>
              </a:xfrm>
              <a:custGeom>
                <a:avLst/>
                <a:gdLst>
                  <a:gd name="T0" fmla="*/ 0 w 70"/>
                  <a:gd name="T1" fmla="*/ 0 h 59"/>
                  <a:gd name="T2" fmla="*/ 0 w 70"/>
                  <a:gd name="T3" fmla="*/ 0 h 59"/>
                  <a:gd name="T4" fmla="*/ 0 w 70"/>
                  <a:gd name="T5" fmla="*/ 0 h 59"/>
                  <a:gd name="T6" fmla="*/ 0 w 70"/>
                  <a:gd name="T7" fmla="*/ 0 h 59"/>
                  <a:gd name="T8" fmla="*/ 0 w 70"/>
                  <a:gd name="T9" fmla="*/ 0 h 59"/>
                  <a:gd name="T10" fmla="*/ 0 w 70"/>
                  <a:gd name="T11" fmla="*/ 0 h 59"/>
                  <a:gd name="T12" fmla="*/ 0 w 70"/>
                  <a:gd name="T13" fmla="*/ 0 h 59"/>
                  <a:gd name="T14" fmla="*/ 0 w 70"/>
                  <a:gd name="T15" fmla="*/ 0 h 59"/>
                  <a:gd name="T16" fmla="*/ 0 w 70"/>
                  <a:gd name="T17" fmla="*/ 0 h 59"/>
                  <a:gd name="T18" fmla="*/ 0 w 70"/>
                  <a:gd name="T19" fmla="*/ 0 h 59"/>
                  <a:gd name="T20" fmla="*/ 0 w 70"/>
                  <a:gd name="T21" fmla="*/ 0 h 59"/>
                  <a:gd name="T22" fmla="*/ 0 w 70"/>
                  <a:gd name="T23" fmla="*/ 0 h 59"/>
                  <a:gd name="T24" fmla="*/ 0 w 70"/>
                  <a:gd name="T25" fmla="*/ 0 h 59"/>
                  <a:gd name="T26" fmla="*/ 0 w 70"/>
                  <a:gd name="T27" fmla="*/ 0 h 59"/>
                  <a:gd name="T28" fmla="*/ 0 w 70"/>
                  <a:gd name="T29" fmla="*/ 0 h 59"/>
                  <a:gd name="T30" fmla="*/ 0 w 70"/>
                  <a:gd name="T31" fmla="*/ 0 h 59"/>
                  <a:gd name="T32" fmla="*/ 0 w 70"/>
                  <a:gd name="T33" fmla="*/ 0 h 59"/>
                  <a:gd name="T34" fmla="*/ 0 w 70"/>
                  <a:gd name="T35" fmla="*/ 0 h 59"/>
                  <a:gd name="T36" fmla="*/ 0 w 70"/>
                  <a:gd name="T37" fmla="*/ 0 h 59"/>
                  <a:gd name="T38" fmla="*/ 0 w 70"/>
                  <a:gd name="T39" fmla="*/ 0 h 59"/>
                  <a:gd name="T40" fmla="*/ 0 w 70"/>
                  <a:gd name="T41" fmla="*/ 0 h 59"/>
                  <a:gd name="T42" fmla="*/ 0 w 70"/>
                  <a:gd name="T43" fmla="*/ 0 h 59"/>
                  <a:gd name="T44" fmla="*/ 0 w 70"/>
                  <a:gd name="T45" fmla="*/ 0 h 59"/>
                  <a:gd name="T46" fmla="*/ 0 w 70"/>
                  <a:gd name="T47" fmla="*/ 0 h 59"/>
                  <a:gd name="T48" fmla="*/ 0 w 70"/>
                  <a:gd name="T49" fmla="*/ 0 h 5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70" h="59">
                    <a:moveTo>
                      <a:pt x="15" y="53"/>
                    </a:moveTo>
                    <a:lnTo>
                      <a:pt x="16" y="55"/>
                    </a:lnTo>
                    <a:lnTo>
                      <a:pt x="20" y="57"/>
                    </a:lnTo>
                    <a:lnTo>
                      <a:pt x="25" y="59"/>
                    </a:lnTo>
                    <a:lnTo>
                      <a:pt x="26" y="59"/>
                    </a:lnTo>
                    <a:lnTo>
                      <a:pt x="35" y="59"/>
                    </a:lnTo>
                    <a:lnTo>
                      <a:pt x="45" y="56"/>
                    </a:lnTo>
                    <a:lnTo>
                      <a:pt x="54" y="55"/>
                    </a:lnTo>
                    <a:lnTo>
                      <a:pt x="63" y="50"/>
                    </a:lnTo>
                    <a:lnTo>
                      <a:pt x="66" y="47"/>
                    </a:lnTo>
                    <a:lnTo>
                      <a:pt x="69" y="44"/>
                    </a:lnTo>
                    <a:lnTo>
                      <a:pt x="70" y="40"/>
                    </a:lnTo>
                    <a:lnTo>
                      <a:pt x="69" y="37"/>
                    </a:lnTo>
                    <a:lnTo>
                      <a:pt x="56" y="32"/>
                    </a:lnTo>
                    <a:lnTo>
                      <a:pt x="42" y="33"/>
                    </a:lnTo>
                    <a:lnTo>
                      <a:pt x="32" y="37"/>
                    </a:lnTo>
                    <a:lnTo>
                      <a:pt x="28" y="40"/>
                    </a:lnTo>
                    <a:lnTo>
                      <a:pt x="20" y="30"/>
                    </a:lnTo>
                    <a:lnTo>
                      <a:pt x="16" y="14"/>
                    </a:lnTo>
                    <a:lnTo>
                      <a:pt x="10" y="3"/>
                    </a:lnTo>
                    <a:lnTo>
                      <a:pt x="3" y="0"/>
                    </a:lnTo>
                    <a:lnTo>
                      <a:pt x="0" y="19"/>
                    </a:lnTo>
                    <a:lnTo>
                      <a:pt x="4" y="36"/>
                    </a:lnTo>
                    <a:lnTo>
                      <a:pt x="12" y="49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06" name="Freeform 158"/>
              <p:cNvSpPr>
                <a:spLocks/>
              </p:cNvSpPr>
              <p:nvPr/>
            </p:nvSpPr>
            <p:spPr bwMode="auto">
              <a:xfrm>
                <a:off x="8390" y="4771"/>
                <a:ext cx="22" cy="20"/>
              </a:xfrm>
              <a:custGeom>
                <a:avLst/>
                <a:gdLst>
                  <a:gd name="T0" fmla="*/ 0 w 65"/>
                  <a:gd name="T1" fmla="*/ 0 h 60"/>
                  <a:gd name="T2" fmla="*/ 0 w 65"/>
                  <a:gd name="T3" fmla="*/ 0 h 60"/>
                  <a:gd name="T4" fmla="*/ 0 w 65"/>
                  <a:gd name="T5" fmla="*/ 0 h 60"/>
                  <a:gd name="T6" fmla="*/ 0 w 65"/>
                  <a:gd name="T7" fmla="*/ 0 h 60"/>
                  <a:gd name="T8" fmla="*/ 0 w 65"/>
                  <a:gd name="T9" fmla="*/ 0 h 60"/>
                  <a:gd name="T10" fmla="*/ 0 w 65"/>
                  <a:gd name="T11" fmla="*/ 0 h 60"/>
                  <a:gd name="T12" fmla="*/ 0 w 65"/>
                  <a:gd name="T13" fmla="*/ 0 h 60"/>
                  <a:gd name="T14" fmla="*/ 0 w 65"/>
                  <a:gd name="T15" fmla="*/ 0 h 60"/>
                  <a:gd name="T16" fmla="*/ 0 w 65"/>
                  <a:gd name="T17" fmla="*/ 0 h 60"/>
                  <a:gd name="T18" fmla="*/ 0 w 65"/>
                  <a:gd name="T19" fmla="*/ 0 h 60"/>
                  <a:gd name="T20" fmla="*/ 0 w 65"/>
                  <a:gd name="T21" fmla="*/ 0 h 60"/>
                  <a:gd name="T22" fmla="*/ 0 w 65"/>
                  <a:gd name="T23" fmla="*/ 0 h 60"/>
                  <a:gd name="T24" fmla="*/ 0 w 65"/>
                  <a:gd name="T25" fmla="*/ 0 h 60"/>
                  <a:gd name="T26" fmla="*/ 0 w 65"/>
                  <a:gd name="T27" fmla="*/ 0 h 60"/>
                  <a:gd name="T28" fmla="*/ 0 w 65"/>
                  <a:gd name="T29" fmla="*/ 0 h 60"/>
                  <a:gd name="T30" fmla="*/ 0 w 65"/>
                  <a:gd name="T31" fmla="*/ 0 h 60"/>
                  <a:gd name="T32" fmla="*/ 0 w 65"/>
                  <a:gd name="T33" fmla="*/ 0 h 60"/>
                  <a:gd name="T34" fmla="*/ 0 w 65"/>
                  <a:gd name="T35" fmla="*/ 0 h 60"/>
                  <a:gd name="T36" fmla="*/ 0 w 65"/>
                  <a:gd name="T37" fmla="*/ 0 h 60"/>
                  <a:gd name="T38" fmla="*/ 0 w 65"/>
                  <a:gd name="T39" fmla="*/ 0 h 60"/>
                  <a:gd name="T40" fmla="*/ 0 w 65"/>
                  <a:gd name="T41" fmla="*/ 0 h 60"/>
                  <a:gd name="T42" fmla="*/ 0 w 65"/>
                  <a:gd name="T43" fmla="*/ 0 h 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65" h="60">
                    <a:moveTo>
                      <a:pt x="4" y="46"/>
                    </a:moveTo>
                    <a:lnTo>
                      <a:pt x="9" y="56"/>
                    </a:lnTo>
                    <a:lnTo>
                      <a:pt x="21" y="60"/>
                    </a:lnTo>
                    <a:lnTo>
                      <a:pt x="31" y="60"/>
                    </a:lnTo>
                    <a:lnTo>
                      <a:pt x="35" y="60"/>
                    </a:lnTo>
                    <a:lnTo>
                      <a:pt x="44" y="57"/>
                    </a:lnTo>
                    <a:lnTo>
                      <a:pt x="54" y="51"/>
                    </a:lnTo>
                    <a:lnTo>
                      <a:pt x="62" y="46"/>
                    </a:lnTo>
                    <a:lnTo>
                      <a:pt x="65" y="40"/>
                    </a:lnTo>
                    <a:lnTo>
                      <a:pt x="63" y="36"/>
                    </a:lnTo>
                    <a:lnTo>
                      <a:pt x="60" y="34"/>
                    </a:lnTo>
                    <a:lnTo>
                      <a:pt x="56" y="33"/>
                    </a:lnTo>
                    <a:lnTo>
                      <a:pt x="51" y="33"/>
                    </a:lnTo>
                    <a:lnTo>
                      <a:pt x="26" y="37"/>
                    </a:lnTo>
                    <a:lnTo>
                      <a:pt x="24" y="30"/>
                    </a:lnTo>
                    <a:lnTo>
                      <a:pt x="18" y="15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14"/>
                    </a:lnTo>
                    <a:lnTo>
                      <a:pt x="2" y="30"/>
                    </a:lnTo>
                    <a:lnTo>
                      <a:pt x="3" y="41"/>
                    </a:lnTo>
                    <a:lnTo>
                      <a:pt x="4" y="4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07" name="Freeform 159"/>
              <p:cNvSpPr>
                <a:spLocks/>
              </p:cNvSpPr>
              <p:nvPr/>
            </p:nvSpPr>
            <p:spPr bwMode="auto">
              <a:xfrm>
                <a:off x="8362" y="4825"/>
                <a:ext cx="23" cy="16"/>
              </a:xfrm>
              <a:custGeom>
                <a:avLst/>
                <a:gdLst>
                  <a:gd name="T0" fmla="*/ 0 w 69"/>
                  <a:gd name="T1" fmla="*/ 0 h 47"/>
                  <a:gd name="T2" fmla="*/ 0 w 69"/>
                  <a:gd name="T3" fmla="*/ 0 h 47"/>
                  <a:gd name="T4" fmla="*/ 0 w 69"/>
                  <a:gd name="T5" fmla="*/ 0 h 47"/>
                  <a:gd name="T6" fmla="*/ 0 w 69"/>
                  <a:gd name="T7" fmla="*/ 0 h 47"/>
                  <a:gd name="T8" fmla="*/ 0 w 69"/>
                  <a:gd name="T9" fmla="*/ 0 h 47"/>
                  <a:gd name="T10" fmla="*/ 0 w 69"/>
                  <a:gd name="T11" fmla="*/ 0 h 47"/>
                  <a:gd name="T12" fmla="*/ 0 w 69"/>
                  <a:gd name="T13" fmla="*/ 0 h 47"/>
                  <a:gd name="T14" fmla="*/ 0 w 69"/>
                  <a:gd name="T15" fmla="*/ 0 h 47"/>
                  <a:gd name="T16" fmla="*/ 0 w 69"/>
                  <a:gd name="T17" fmla="*/ 0 h 47"/>
                  <a:gd name="T18" fmla="*/ 0 w 69"/>
                  <a:gd name="T19" fmla="*/ 0 h 47"/>
                  <a:gd name="T20" fmla="*/ 0 w 69"/>
                  <a:gd name="T21" fmla="*/ 0 h 47"/>
                  <a:gd name="T22" fmla="*/ 0 w 69"/>
                  <a:gd name="T23" fmla="*/ 0 h 47"/>
                  <a:gd name="T24" fmla="*/ 0 w 69"/>
                  <a:gd name="T25" fmla="*/ 0 h 47"/>
                  <a:gd name="T26" fmla="*/ 0 w 69"/>
                  <a:gd name="T27" fmla="*/ 0 h 47"/>
                  <a:gd name="T28" fmla="*/ 0 w 69"/>
                  <a:gd name="T29" fmla="*/ 0 h 47"/>
                  <a:gd name="T30" fmla="*/ 0 w 69"/>
                  <a:gd name="T31" fmla="*/ 0 h 47"/>
                  <a:gd name="T32" fmla="*/ 0 w 69"/>
                  <a:gd name="T33" fmla="*/ 0 h 47"/>
                  <a:gd name="T34" fmla="*/ 0 w 69"/>
                  <a:gd name="T35" fmla="*/ 0 h 47"/>
                  <a:gd name="T36" fmla="*/ 0 w 69"/>
                  <a:gd name="T37" fmla="*/ 0 h 47"/>
                  <a:gd name="T38" fmla="*/ 0 w 69"/>
                  <a:gd name="T39" fmla="*/ 0 h 47"/>
                  <a:gd name="T40" fmla="*/ 0 w 69"/>
                  <a:gd name="T41" fmla="*/ 0 h 47"/>
                  <a:gd name="T42" fmla="*/ 0 w 69"/>
                  <a:gd name="T43" fmla="*/ 0 h 47"/>
                  <a:gd name="T44" fmla="*/ 0 w 69"/>
                  <a:gd name="T45" fmla="*/ 0 h 47"/>
                  <a:gd name="T46" fmla="*/ 0 w 69"/>
                  <a:gd name="T47" fmla="*/ 0 h 47"/>
                  <a:gd name="T48" fmla="*/ 0 w 69"/>
                  <a:gd name="T49" fmla="*/ 0 h 47"/>
                  <a:gd name="T50" fmla="*/ 0 w 69"/>
                  <a:gd name="T51" fmla="*/ 0 h 47"/>
                  <a:gd name="T52" fmla="*/ 0 w 69"/>
                  <a:gd name="T53" fmla="*/ 0 h 47"/>
                  <a:gd name="T54" fmla="*/ 0 w 69"/>
                  <a:gd name="T55" fmla="*/ 0 h 47"/>
                  <a:gd name="T56" fmla="*/ 0 w 69"/>
                  <a:gd name="T57" fmla="*/ 0 h 47"/>
                  <a:gd name="T58" fmla="*/ 0 w 69"/>
                  <a:gd name="T59" fmla="*/ 0 h 47"/>
                  <a:gd name="T60" fmla="*/ 0 w 69"/>
                  <a:gd name="T61" fmla="*/ 0 h 47"/>
                  <a:gd name="T62" fmla="*/ 0 w 69"/>
                  <a:gd name="T63" fmla="*/ 0 h 47"/>
                  <a:gd name="T64" fmla="*/ 0 w 69"/>
                  <a:gd name="T65" fmla="*/ 0 h 4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69" h="47">
                    <a:moveTo>
                      <a:pt x="9" y="46"/>
                    </a:moveTo>
                    <a:lnTo>
                      <a:pt x="12" y="47"/>
                    </a:lnTo>
                    <a:lnTo>
                      <a:pt x="16" y="47"/>
                    </a:lnTo>
                    <a:lnTo>
                      <a:pt x="22" y="47"/>
                    </a:lnTo>
                    <a:lnTo>
                      <a:pt x="23" y="47"/>
                    </a:lnTo>
                    <a:lnTo>
                      <a:pt x="31" y="46"/>
                    </a:lnTo>
                    <a:lnTo>
                      <a:pt x="40" y="45"/>
                    </a:lnTo>
                    <a:lnTo>
                      <a:pt x="48" y="42"/>
                    </a:lnTo>
                    <a:lnTo>
                      <a:pt x="56" y="37"/>
                    </a:lnTo>
                    <a:lnTo>
                      <a:pt x="63" y="34"/>
                    </a:lnTo>
                    <a:lnTo>
                      <a:pt x="67" y="30"/>
                    </a:lnTo>
                    <a:lnTo>
                      <a:pt x="69" y="26"/>
                    </a:lnTo>
                    <a:lnTo>
                      <a:pt x="66" y="20"/>
                    </a:lnTo>
                    <a:lnTo>
                      <a:pt x="62" y="17"/>
                    </a:lnTo>
                    <a:lnTo>
                      <a:pt x="56" y="17"/>
                    </a:lnTo>
                    <a:lnTo>
                      <a:pt x="48" y="17"/>
                    </a:lnTo>
                    <a:lnTo>
                      <a:pt x="40" y="19"/>
                    </a:lnTo>
                    <a:lnTo>
                      <a:pt x="32" y="22"/>
                    </a:lnTo>
                    <a:lnTo>
                      <a:pt x="26" y="23"/>
                    </a:lnTo>
                    <a:lnTo>
                      <a:pt x="22" y="26"/>
                    </a:lnTo>
                    <a:lnTo>
                      <a:pt x="20" y="26"/>
                    </a:lnTo>
                    <a:lnTo>
                      <a:pt x="19" y="22"/>
                    </a:lnTo>
                    <a:lnTo>
                      <a:pt x="16" y="14"/>
                    </a:lnTo>
                    <a:lnTo>
                      <a:pt x="12" y="7"/>
                    </a:lnTo>
                    <a:lnTo>
                      <a:pt x="10" y="4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0" y="3"/>
                    </a:lnTo>
                    <a:lnTo>
                      <a:pt x="0" y="11"/>
                    </a:lnTo>
                    <a:lnTo>
                      <a:pt x="3" y="26"/>
                    </a:lnTo>
                    <a:lnTo>
                      <a:pt x="7" y="40"/>
                    </a:lnTo>
                    <a:lnTo>
                      <a:pt x="9" y="4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08" name="Freeform 160"/>
              <p:cNvSpPr>
                <a:spLocks/>
              </p:cNvSpPr>
              <p:nvPr/>
            </p:nvSpPr>
            <p:spPr bwMode="auto">
              <a:xfrm>
                <a:off x="8390" y="4813"/>
                <a:ext cx="20" cy="20"/>
              </a:xfrm>
              <a:custGeom>
                <a:avLst/>
                <a:gdLst>
                  <a:gd name="T0" fmla="*/ 0 w 60"/>
                  <a:gd name="T1" fmla="*/ 0 h 58"/>
                  <a:gd name="T2" fmla="*/ 0 w 60"/>
                  <a:gd name="T3" fmla="*/ 0 h 58"/>
                  <a:gd name="T4" fmla="*/ 0 w 60"/>
                  <a:gd name="T5" fmla="*/ 0 h 58"/>
                  <a:gd name="T6" fmla="*/ 0 w 60"/>
                  <a:gd name="T7" fmla="*/ 0 h 58"/>
                  <a:gd name="T8" fmla="*/ 0 w 60"/>
                  <a:gd name="T9" fmla="*/ 0 h 58"/>
                  <a:gd name="T10" fmla="*/ 0 w 60"/>
                  <a:gd name="T11" fmla="*/ 0 h 58"/>
                  <a:gd name="T12" fmla="*/ 0 w 60"/>
                  <a:gd name="T13" fmla="*/ 0 h 58"/>
                  <a:gd name="T14" fmla="*/ 0 w 60"/>
                  <a:gd name="T15" fmla="*/ 0 h 58"/>
                  <a:gd name="T16" fmla="*/ 0 w 60"/>
                  <a:gd name="T17" fmla="*/ 0 h 58"/>
                  <a:gd name="T18" fmla="*/ 0 w 60"/>
                  <a:gd name="T19" fmla="*/ 0 h 58"/>
                  <a:gd name="T20" fmla="*/ 0 w 60"/>
                  <a:gd name="T21" fmla="*/ 0 h 58"/>
                  <a:gd name="T22" fmla="*/ 0 w 60"/>
                  <a:gd name="T23" fmla="*/ 0 h 58"/>
                  <a:gd name="T24" fmla="*/ 0 w 60"/>
                  <a:gd name="T25" fmla="*/ 0 h 58"/>
                  <a:gd name="T26" fmla="*/ 0 w 60"/>
                  <a:gd name="T27" fmla="*/ 0 h 58"/>
                  <a:gd name="T28" fmla="*/ 0 w 60"/>
                  <a:gd name="T29" fmla="*/ 0 h 58"/>
                  <a:gd name="T30" fmla="*/ 0 w 60"/>
                  <a:gd name="T31" fmla="*/ 0 h 58"/>
                  <a:gd name="T32" fmla="*/ 0 w 60"/>
                  <a:gd name="T33" fmla="*/ 0 h 58"/>
                  <a:gd name="T34" fmla="*/ 0 w 60"/>
                  <a:gd name="T35" fmla="*/ 0 h 58"/>
                  <a:gd name="T36" fmla="*/ 0 w 60"/>
                  <a:gd name="T37" fmla="*/ 0 h 58"/>
                  <a:gd name="T38" fmla="*/ 0 w 60"/>
                  <a:gd name="T39" fmla="*/ 0 h 58"/>
                  <a:gd name="T40" fmla="*/ 0 w 60"/>
                  <a:gd name="T41" fmla="*/ 0 h 58"/>
                  <a:gd name="T42" fmla="*/ 0 w 60"/>
                  <a:gd name="T43" fmla="*/ 0 h 58"/>
                  <a:gd name="T44" fmla="*/ 0 w 60"/>
                  <a:gd name="T45" fmla="*/ 0 h 58"/>
                  <a:gd name="T46" fmla="*/ 0 w 60"/>
                  <a:gd name="T47" fmla="*/ 0 h 58"/>
                  <a:gd name="T48" fmla="*/ 0 w 60"/>
                  <a:gd name="T49" fmla="*/ 0 h 5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0" h="58">
                    <a:moveTo>
                      <a:pt x="13" y="52"/>
                    </a:moveTo>
                    <a:lnTo>
                      <a:pt x="20" y="55"/>
                    </a:lnTo>
                    <a:lnTo>
                      <a:pt x="32" y="58"/>
                    </a:lnTo>
                    <a:lnTo>
                      <a:pt x="45" y="56"/>
                    </a:lnTo>
                    <a:lnTo>
                      <a:pt x="55" y="50"/>
                    </a:lnTo>
                    <a:lnTo>
                      <a:pt x="58" y="49"/>
                    </a:lnTo>
                    <a:lnTo>
                      <a:pt x="60" y="46"/>
                    </a:lnTo>
                    <a:lnTo>
                      <a:pt x="60" y="42"/>
                    </a:lnTo>
                    <a:lnTo>
                      <a:pt x="60" y="39"/>
                    </a:lnTo>
                    <a:lnTo>
                      <a:pt x="58" y="36"/>
                    </a:lnTo>
                    <a:lnTo>
                      <a:pt x="54" y="33"/>
                    </a:lnTo>
                    <a:lnTo>
                      <a:pt x="49" y="32"/>
                    </a:lnTo>
                    <a:lnTo>
                      <a:pt x="45" y="32"/>
                    </a:lnTo>
                    <a:lnTo>
                      <a:pt x="36" y="35"/>
                    </a:lnTo>
                    <a:lnTo>
                      <a:pt x="27" y="36"/>
                    </a:lnTo>
                    <a:lnTo>
                      <a:pt x="20" y="35"/>
                    </a:lnTo>
                    <a:lnTo>
                      <a:pt x="17" y="35"/>
                    </a:lnTo>
                    <a:lnTo>
                      <a:pt x="17" y="29"/>
                    </a:lnTo>
                    <a:lnTo>
                      <a:pt x="17" y="16"/>
                    </a:lnTo>
                    <a:lnTo>
                      <a:pt x="14" y="3"/>
                    </a:lnTo>
                    <a:lnTo>
                      <a:pt x="5" y="0"/>
                    </a:lnTo>
                    <a:lnTo>
                      <a:pt x="1" y="12"/>
                    </a:lnTo>
                    <a:lnTo>
                      <a:pt x="0" y="26"/>
                    </a:lnTo>
                    <a:lnTo>
                      <a:pt x="3" y="40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09" name="Freeform 161"/>
              <p:cNvSpPr>
                <a:spLocks/>
              </p:cNvSpPr>
              <p:nvPr/>
            </p:nvSpPr>
            <p:spPr bwMode="auto">
              <a:xfrm>
                <a:off x="8411" y="4806"/>
                <a:ext cx="20" cy="18"/>
              </a:xfrm>
              <a:custGeom>
                <a:avLst/>
                <a:gdLst>
                  <a:gd name="T0" fmla="*/ 0 w 59"/>
                  <a:gd name="T1" fmla="*/ 0 h 55"/>
                  <a:gd name="T2" fmla="*/ 0 w 59"/>
                  <a:gd name="T3" fmla="*/ 0 h 55"/>
                  <a:gd name="T4" fmla="*/ 0 w 59"/>
                  <a:gd name="T5" fmla="*/ 0 h 55"/>
                  <a:gd name="T6" fmla="*/ 0 w 59"/>
                  <a:gd name="T7" fmla="*/ 0 h 55"/>
                  <a:gd name="T8" fmla="*/ 0 w 59"/>
                  <a:gd name="T9" fmla="*/ 0 h 55"/>
                  <a:gd name="T10" fmla="*/ 0 w 59"/>
                  <a:gd name="T11" fmla="*/ 0 h 55"/>
                  <a:gd name="T12" fmla="*/ 0 w 59"/>
                  <a:gd name="T13" fmla="*/ 0 h 55"/>
                  <a:gd name="T14" fmla="*/ 0 w 59"/>
                  <a:gd name="T15" fmla="*/ 0 h 55"/>
                  <a:gd name="T16" fmla="*/ 0 w 59"/>
                  <a:gd name="T17" fmla="*/ 0 h 55"/>
                  <a:gd name="T18" fmla="*/ 0 w 59"/>
                  <a:gd name="T19" fmla="*/ 0 h 55"/>
                  <a:gd name="T20" fmla="*/ 0 w 59"/>
                  <a:gd name="T21" fmla="*/ 0 h 55"/>
                  <a:gd name="T22" fmla="*/ 0 w 59"/>
                  <a:gd name="T23" fmla="*/ 0 h 55"/>
                  <a:gd name="T24" fmla="*/ 0 w 59"/>
                  <a:gd name="T25" fmla="*/ 0 h 55"/>
                  <a:gd name="T26" fmla="*/ 0 w 59"/>
                  <a:gd name="T27" fmla="*/ 0 h 55"/>
                  <a:gd name="T28" fmla="*/ 0 w 59"/>
                  <a:gd name="T29" fmla="*/ 0 h 55"/>
                  <a:gd name="T30" fmla="*/ 0 w 59"/>
                  <a:gd name="T31" fmla="*/ 0 h 55"/>
                  <a:gd name="T32" fmla="*/ 0 w 59"/>
                  <a:gd name="T33" fmla="*/ 0 h 55"/>
                  <a:gd name="T34" fmla="*/ 0 w 59"/>
                  <a:gd name="T35" fmla="*/ 0 h 55"/>
                  <a:gd name="T36" fmla="*/ 0 w 59"/>
                  <a:gd name="T37" fmla="*/ 0 h 55"/>
                  <a:gd name="T38" fmla="*/ 0 w 59"/>
                  <a:gd name="T39" fmla="*/ 0 h 55"/>
                  <a:gd name="T40" fmla="*/ 0 w 59"/>
                  <a:gd name="T41" fmla="*/ 0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59" h="55">
                    <a:moveTo>
                      <a:pt x="19" y="52"/>
                    </a:moveTo>
                    <a:lnTo>
                      <a:pt x="31" y="55"/>
                    </a:lnTo>
                    <a:lnTo>
                      <a:pt x="43" y="54"/>
                    </a:lnTo>
                    <a:lnTo>
                      <a:pt x="53" y="46"/>
                    </a:lnTo>
                    <a:lnTo>
                      <a:pt x="59" y="35"/>
                    </a:lnTo>
                    <a:lnTo>
                      <a:pt x="57" y="31"/>
                    </a:lnTo>
                    <a:lnTo>
                      <a:pt x="54" y="29"/>
                    </a:lnTo>
                    <a:lnTo>
                      <a:pt x="49" y="28"/>
                    </a:lnTo>
                    <a:lnTo>
                      <a:pt x="44" y="29"/>
                    </a:lnTo>
                    <a:lnTo>
                      <a:pt x="41" y="32"/>
                    </a:lnTo>
                    <a:lnTo>
                      <a:pt x="38" y="35"/>
                    </a:lnTo>
                    <a:lnTo>
                      <a:pt x="34" y="36"/>
                    </a:lnTo>
                    <a:lnTo>
                      <a:pt x="31" y="39"/>
                    </a:lnTo>
                    <a:lnTo>
                      <a:pt x="28" y="32"/>
                    </a:lnTo>
                    <a:lnTo>
                      <a:pt x="21" y="18"/>
                    </a:lnTo>
                    <a:lnTo>
                      <a:pt x="10" y="5"/>
                    </a:lnTo>
                    <a:lnTo>
                      <a:pt x="0" y="0"/>
                    </a:lnTo>
                    <a:lnTo>
                      <a:pt x="2" y="18"/>
                    </a:lnTo>
                    <a:lnTo>
                      <a:pt x="9" y="35"/>
                    </a:lnTo>
                    <a:lnTo>
                      <a:pt x="16" y="46"/>
                    </a:lnTo>
                    <a:lnTo>
                      <a:pt x="19" y="5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10" name="Freeform 162"/>
              <p:cNvSpPr>
                <a:spLocks/>
              </p:cNvSpPr>
              <p:nvPr/>
            </p:nvSpPr>
            <p:spPr bwMode="auto">
              <a:xfrm>
                <a:off x="8374" y="4857"/>
                <a:ext cx="27" cy="25"/>
              </a:xfrm>
              <a:custGeom>
                <a:avLst/>
                <a:gdLst>
                  <a:gd name="T0" fmla="*/ 0 w 82"/>
                  <a:gd name="T1" fmla="*/ 0 h 76"/>
                  <a:gd name="T2" fmla="*/ 0 w 82"/>
                  <a:gd name="T3" fmla="*/ 0 h 76"/>
                  <a:gd name="T4" fmla="*/ 0 w 82"/>
                  <a:gd name="T5" fmla="*/ 0 h 76"/>
                  <a:gd name="T6" fmla="*/ 0 w 82"/>
                  <a:gd name="T7" fmla="*/ 0 h 76"/>
                  <a:gd name="T8" fmla="*/ 0 w 82"/>
                  <a:gd name="T9" fmla="*/ 0 h 76"/>
                  <a:gd name="T10" fmla="*/ 0 w 82"/>
                  <a:gd name="T11" fmla="*/ 0 h 76"/>
                  <a:gd name="T12" fmla="*/ 0 w 82"/>
                  <a:gd name="T13" fmla="*/ 0 h 76"/>
                  <a:gd name="T14" fmla="*/ 0 w 82"/>
                  <a:gd name="T15" fmla="*/ 0 h 76"/>
                  <a:gd name="T16" fmla="*/ 0 w 82"/>
                  <a:gd name="T17" fmla="*/ 0 h 76"/>
                  <a:gd name="T18" fmla="*/ 0 w 82"/>
                  <a:gd name="T19" fmla="*/ 0 h 76"/>
                  <a:gd name="T20" fmla="*/ 0 w 82"/>
                  <a:gd name="T21" fmla="*/ 0 h 76"/>
                  <a:gd name="T22" fmla="*/ 0 w 82"/>
                  <a:gd name="T23" fmla="*/ 0 h 76"/>
                  <a:gd name="T24" fmla="*/ 0 w 82"/>
                  <a:gd name="T25" fmla="*/ 0 h 76"/>
                  <a:gd name="T26" fmla="*/ 0 w 82"/>
                  <a:gd name="T27" fmla="*/ 0 h 76"/>
                  <a:gd name="T28" fmla="*/ 0 w 82"/>
                  <a:gd name="T29" fmla="*/ 0 h 76"/>
                  <a:gd name="T30" fmla="*/ 0 w 82"/>
                  <a:gd name="T31" fmla="*/ 0 h 76"/>
                  <a:gd name="T32" fmla="*/ 0 w 82"/>
                  <a:gd name="T33" fmla="*/ 0 h 76"/>
                  <a:gd name="T34" fmla="*/ 0 w 82"/>
                  <a:gd name="T35" fmla="*/ 0 h 76"/>
                  <a:gd name="T36" fmla="*/ 0 w 82"/>
                  <a:gd name="T37" fmla="*/ 0 h 76"/>
                  <a:gd name="T38" fmla="*/ 0 w 82"/>
                  <a:gd name="T39" fmla="*/ 0 h 76"/>
                  <a:gd name="T40" fmla="*/ 0 w 82"/>
                  <a:gd name="T41" fmla="*/ 0 h 76"/>
                  <a:gd name="T42" fmla="*/ 0 w 82"/>
                  <a:gd name="T43" fmla="*/ 0 h 76"/>
                  <a:gd name="T44" fmla="*/ 0 w 82"/>
                  <a:gd name="T45" fmla="*/ 0 h 76"/>
                  <a:gd name="T46" fmla="*/ 0 w 82"/>
                  <a:gd name="T47" fmla="*/ 0 h 76"/>
                  <a:gd name="T48" fmla="*/ 0 w 82"/>
                  <a:gd name="T49" fmla="*/ 0 h 76"/>
                  <a:gd name="T50" fmla="*/ 0 w 82"/>
                  <a:gd name="T51" fmla="*/ 0 h 76"/>
                  <a:gd name="T52" fmla="*/ 0 w 82"/>
                  <a:gd name="T53" fmla="*/ 0 h 76"/>
                  <a:gd name="T54" fmla="*/ 0 w 82"/>
                  <a:gd name="T55" fmla="*/ 0 h 76"/>
                  <a:gd name="T56" fmla="*/ 0 w 82"/>
                  <a:gd name="T57" fmla="*/ 0 h 76"/>
                  <a:gd name="T58" fmla="*/ 0 w 82"/>
                  <a:gd name="T59" fmla="*/ 0 h 76"/>
                  <a:gd name="T60" fmla="*/ 0 w 82"/>
                  <a:gd name="T61" fmla="*/ 0 h 76"/>
                  <a:gd name="T62" fmla="*/ 0 w 82"/>
                  <a:gd name="T63" fmla="*/ 0 h 76"/>
                  <a:gd name="T64" fmla="*/ 0 w 82"/>
                  <a:gd name="T65" fmla="*/ 0 h 7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2" h="76">
                    <a:moveTo>
                      <a:pt x="32" y="75"/>
                    </a:moveTo>
                    <a:lnTo>
                      <a:pt x="38" y="76"/>
                    </a:lnTo>
                    <a:lnTo>
                      <a:pt x="44" y="76"/>
                    </a:lnTo>
                    <a:lnTo>
                      <a:pt x="50" y="76"/>
                    </a:lnTo>
                    <a:lnTo>
                      <a:pt x="57" y="75"/>
                    </a:lnTo>
                    <a:lnTo>
                      <a:pt x="61" y="72"/>
                    </a:lnTo>
                    <a:lnTo>
                      <a:pt x="67" y="67"/>
                    </a:lnTo>
                    <a:lnTo>
                      <a:pt x="72" y="64"/>
                    </a:lnTo>
                    <a:lnTo>
                      <a:pt x="76" y="59"/>
                    </a:lnTo>
                    <a:lnTo>
                      <a:pt x="80" y="56"/>
                    </a:lnTo>
                    <a:lnTo>
                      <a:pt x="82" y="52"/>
                    </a:lnTo>
                    <a:lnTo>
                      <a:pt x="82" y="47"/>
                    </a:lnTo>
                    <a:lnTo>
                      <a:pt x="79" y="43"/>
                    </a:lnTo>
                    <a:lnTo>
                      <a:pt x="70" y="39"/>
                    </a:lnTo>
                    <a:lnTo>
                      <a:pt x="63" y="37"/>
                    </a:lnTo>
                    <a:lnTo>
                      <a:pt x="54" y="39"/>
                    </a:lnTo>
                    <a:lnTo>
                      <a:pt x="47" y="41"/>
                    </a:lnTo>
                    <a:lnTo>
                      <a:pt x="39" y="44"/>
                    </a:lnTo>
                    <a:lnTo>
                      <a:pt x="35" y="49"/>
                    </a:lnTo>
                    <a:lnTo>
                      <a:pt x="32" y="50"/>
                    </a:lnTo>
                    <a:lnTo>
                      <a:pt x="30" y="52"/>
                    </a:lnTo>
                    <a:lnTo>
                      <a:pt x="29" y="43"/>
                    </a:lnTo>
                    <a:lnTo>
                      <a:pt x="23" y="23"/>
                    </a:lnTo>
                    <a:lnTo>
                      <a:pt x="14" y="6"/>
                    </a:lnTo>
                    <a:lnTo>
                      <a:pt x="4" y="0"/>
                    </a:lnTo>
                    <a:lnTo>
                      <a:pt x="0" y="17"/>
                    </a:lnTo>
                    <a:lnTo>
                      <a:pt x="0" y="31"/>
                    </a:lnTo>
                    <a:lnTo>
                      <a:pt x="4" y="44"/>
                    </a:lnTo>
                    <a:lnTo>
                      <a:pt x="11" y="54"/>
                    </a:lnTo>
                    <a:lnTo>
                      <a:pt x="19" y="63"/>
                    </a:lnTo>
                    <a:lnTo>
                      <a:pt x="25" y="70"/>
                    </a:lnTo>
                    <a:lnTo>
                      <a:pt x="30" y="73"/>
                    </a:lnTo>
                    <a:lnTo>
                      <a:pt x="32" y="7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11" name="Freeform 163"/>
              <p:cNvSpPr>
                <a:spLocks/>
              </p:cNvSpPr>
              <p:nvPr/>
            </p:nvSpPr>
            <p:spPr bwMode="auto">
              <a:xfrm>
                <a:off x="8404" y="4847"/>
                <a:ext cx="25" cy="22"/>
              </a:xfrm>
              <a:custGeom>
                <a:avLst/>
                <a:gdLst>
                  <a:gd name="T0" fmla="*/ 0 w 75"/>
                  <a:gd name="T1" fmla="*/ 0 h 66"/>
                  <a:gd name="T2" fmla="*/ 0 w 75"/>
                  <a:gd name="T3" fmla="*/ 0 h 66"/>
                  <a:gd name="T4" fmla="*/ 0 w 75"/>
                  <a:gd name="T5" fmla="*/ 0 h 66"/>
                  <a:gd name="T6" fmla="*/ 0 w 75"/>
                  <a:gd name="T7" fmla="*/ 0 h 66"/>
                  <a:gd name="T8" fmla="*/ 0 w 75"/>
                  <a:gd name="T9" fmla="*/ 0 h 66"/>
                  <a:gd name="T10" fmla="*/ 0 w 75"/>
                  <a:gd name="T11" fmla="*/ 0 h 66"/>
                  <a:gd name="T12" fmla="*/ 0 w 75"/>
                  <a:gd name="T13" fmla="*/ 0 h 66"/>
                  <a:gd name="T14" fmla="*/ 0 w 75"/>
                  <a:gd name="T15" fmla="*/ 0 h 66"/>
                  <a:gd name="T16" fmla="*/ 0 w 75"/>
                  <a:gd name="T17" fmla="*/ 0 h 66"/>
                  <a:gd name="T18" fmla="*/ 0 w 75"/>
                  <a:gd name="T19" fmla="*/ 0 h 66"/>
                  <a:gd name="T20" fmla="*/ 0 w 75"/>
                  <a:gd name="T21" fmla="*/ 0 h 66"/>
                  <a:gd name="T22" fmla="*/ 0 w 75"/>
                  <a:gd name="T23" fmla="*/ 0 h 66"/>
                  <a:gd name="T24" fmla="*/ 0 w 75"/>
                  <a:gd name="T25" fmla="*/ 0 h 66"/>
                  <a:gd name="T26" fmla="*/ 0 w 75"/>
                  <a:gd name="T27" fmla="*/ 0 h 66"/>
                  <a:gd name="T28" fmla="*/ 0 w 75"/>
                  <a:gd name="T29" fmla="*/ 0 h 66"/>
                  <a:gd name="T30" fmla="*/ 0 w 75"/>
                  <a:gd name="T31" fmla="*/ 0 h 66"/>
                  <a:gd name="T32" fmla="*/ 0 w 75"/>
                  <a:gd name="T33" fmla="*/ 0 h 66"/>
                  <a:gd name="T34" fmla="*/ 0 w 75"/>
                  <a:gd name="T35" fmla="*/ 0 h 66"/>
                  <a:gd name="T36" fmla="*/ 0 w 75"/>
                  <a:gd name="T37" fmla="*/ 0 h 66"/>
                  <a:gd name="T38" fmla="*/ 0 w 75"/>
                  <a:gd name="T39" fmla="*/ 0 h 66"/>
                  <a:gd name="T40" fmla="*/ 0 w 75"/>
                  <a:gd name="T41" fmla="*/ 0 h 66"/>
                  <a:gd name="T42" fmla="*/ 0 w 75"/>
                  <a:gd name="T43" fmla="*/ 0 h 66"/>
                  <a:gd name="T44" fmla="*/ 0 w 75"/>
                  <a:gd name="T45" fmla="*/ 0 h 66"/>
                  <a:gd name="T46" fmla="*/ 0 w 75"/>
                  <a:gd name="T47" fmla="*/ 0 h 66"/>
                  <a:gd name="T48" fmla="*/ 0 w 75"/>
                  <a:gd name="T49" fmla="*/ 0 h 66"/>
                  <a:gd name="T50" fmla="*/ 0 w 75"/>
                  <a:gd name="T51" fmla="*/ 0 h 66"/>
                  <a:gd name="T52" fmla="*/ 0 w 75"/>
                  <a:gd name="T53" fmla="*/ 0 h 66"/>
                  <a:gd name="T54" fmla="*/ 0 w 75"/>
                  <a:gd name="T55" fmla="*/ 0 h 66"/>
                  <a:gd name="T56" fmla="*/ 0 w 75"/>
                  <a:gd name="T57" fmla="*/ 0 h 6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5" h="66">
                    <a:moveTo>
                      <a:pt x="12" y="53"/>
                    </a:moveTo>
                    <a:lnTo>
                      <a:pt x="15" y="56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27" y="63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9" y="66"/>
                    </a:lnTo>
                    <a:lnTo>
                      <a:pt x="57" y="65"/>
                    </a:lnTo>
                    <a:lnTo>
                      <a:pt x="65" y="63"/>
                    </a:lnTo>
                    <a:lnTo>
                      <a:pt x="71" y="60"/>
                    </a:lnTo>
                    <a:lnTo>
                      <a:pt x="75" y="55"/>
                    </a:lnTo>
                    <a:lnTo>
                      <a:pt x="75" y="46"/>
                    </a:lnTo>
                    <a:lnTo>
                      <a:pt x="72" y="39"/>
                    </a:lnTo>
                    <a:lnTo>
                      <a:pt x="66" y="35"/>
                    </a:lnTo>
                    <a:lnTo>
                      <a:pt x="59" y="33"/>
                    </a:lnTo>
                    <a:lnTo>
                      <a:pt x="50" y="33"/>
                    </a:lnTo>
                    <a:lnTo>
                      <a:pt x="41" y="35"/>
                    </a:lnTo>
                    <a:lnTo>
                      <a:pt x="34" y="36"/>
                    </a:lnTo>
                    <a:lnTo>
                      <a:pt x="28" y="39"/>
                    </a:lnTo>
                    <a:lnTo>
                      <a:pt x="27" y="39"/>
                    </a:lnTo>
                    <a:lnTo>
                      <a:pt x="25" y="32"/>
                    </a:lnTo>
                    <a:lnTo>
                      <a:pt x="19" y="16"/>
                    </a:lnTo>
                    <a:lnTo>
                      <a:pt x="10" y="3"/>
                    </a:lnTo>
                    <a:lnTo>
                      <a:pt x="0" y="0"/>
                    </a:lnTo>
                    <a:lnTo>
                      <a:pt x="0" y="22"/>
                    </a:lnTo>
                    <a:lnTo>
                      <a:pt x="5" y="39"/>
                    </a:lnTo>
                    <a:lnTo>
                      <a:pt x="9" y="49"/>
                    </a:lnTo>
                    <a:lnTo>
                      <a:pt x="12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12" name="Freeform 164"/>
              <p:cNvSpPr>
                <a:spLocks/>
              </p:cNvSpPr>
              <p:nvPr/>
            </p:nvSpPr>
            <p:spPr bwMode="auto">
              <a:xfrm>
                <a:off x="8434" y="4844"/>
                <a:ext cx="25" cy="21"/>
              </a:xfrm>
              <a:custGeom>
                <a:avLst/>
                <a:gdLst>
                  <a:gd name="T0" fmla="*/ 0 w 75"/>
                  <a:gd name="T1" fmla="*/ 0 h 63"/>
                  <a:gd name="T2" fmla="*/ 0 w 75"/>
                  <a:gd name="T3" fmla="*/ 0 h 63"/>
                  <a:gd name="T4" fmla="*/ 0 w 75"/>
                  <a:gd name="T5" fmla="*/ 0 h 63"/>
                  <a:gd name="T6" fmla="*/ 0 w 75"/>
                  <a:gd name="T7" fmla="*/ 0 h 63"/>
                  <a:gd name="T8" fmla="*/ 0 w 75"/>
                  <a:gd name="T9" fmla="*/ 0 h 63"/>
                  <a:gd name="T10" fmla="*/ 0 w 75"/>
                  <a:gd name="T11" fmla="*/ 0 h 63"/>
                  <a:gd name="T12" fmla="*/ 0 w 75"/>
                  <a:gd name="T13" fmla="*/ 0 h 63"/>
                  <a:gd name="T14" fmla="*/ 0 w 75"/>
                  <a:gd name="T15" fmla="*/ 0 h 63"/>
                  <a:gd name="T16" fmla="*/ 0 w 75"/>
                  <a:gd name="T17" fmla="*/ 0 h 63"/>
                  <a:gd name="T18" fmla="*/ 0 w 75"/>
                  <a:gd name="T19" fmla="*/ 0 h 63"/>
                  <a:gd name="T20" fmla="*/ 0 w 75"/>
                  <a:gd name="T21" fmla="*/ 0 h 63"/>
                  <a:gd name="T22" fmla="*/ 0 w 75"/>
                  <a:gd name="T23" fmla="*/ 0 h 63"/>
                  <a:gd name="T24" fmla="*/ 0 w 75"/>
                  <a:gd name="T25" fmla="*/ 0 h 63"/>
                  <a:gd name="T26" fmla="*/ 0 w 75"/>
                  <a:gd name="T27" fmla="*/ 0 h 63"/>
                  <a:gd name="T28" fmla="*/ 0 w 75"/>
                  <a:gd name="T29" fmla="*/ 0 h 63"/>
                  <a:gd name="T30" fmla="*/ 0 w 75"/>
                  <a:gd name="T31" fmla="*/ 0 h 63"/>
                  <a:gd name="T32" fmla="*/ 0 w 75"/>
                  <a:gd name="T33" fmla="*/ 0 h 63"/>
                  <a:gd name="T34" fmla="*/ 0 w 75"/>
                  <a:gd name="T35" fmla="*/ 0 h 63"/>
                  <a:gd name="T36" fmla="*/ 0 w 75"/>
                  <a:gd name="T37" fmla="*/ 0 h 63"/>
                  <a:gd name="T38" fmla="*/ 0 w 75"/>
                  <a:gd name="T39" fmla="*/ 0 h 63"/>
                  <a:gd name="T40" fmla="*/ 0 w 75"/>
                  <a:gd name="T41" fmla="*/ 0 h 63"/>
                  <a:gd name="T42" fmla="*/ 0 w 75"/>
                  <a:gd name="T43" fmla="*/ 0 h 63"/>
                  <a:gd name="T44" fmla="*/ 0 w 75"/>
                  <a:gd name="T45" fmla="*/ 0 h 63"/>
                  <a:gd name="T46" fmla="*/ 0 w 75"/>
                  <a:gd name="T47" fmla="*/ 0 h 63"/>
                  <a:gd name="T48" fmla="*/ 0 w 75"/>
                  <a:gd name="T49" fmla="*/ 0 h 63"/>
                  <a:gd name="T50" fmla="*/ 0 w 75"/>
                  <a:gd name="T51" fmla="*/ 0 h 63"/>
                  <a:gd name="T52" fmla="*/ 0 w 75"/>
                  <a:gd name="T53" fmla="*/ 0 h 63"/>
                  <a:gd name="T54" fmla="*/ 0 w 75"/>
                  <a:gd name="T55" fmla="*/ 0 h 63"/>
                  <a:gd name="T56" fmla="*/ 0 w 75"/>
                  <a:gd name="T57" fmla="*/ 0 h 6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5" h="63">
                    <a:moveTo>
                      <a:pt x="3" y="41"/>
                    </a:moveTo>
                    <a:lnTo>
                      <a:pt x="4" y="46"/>
                    </a:lnTo>
                    <a:lnTo>
                      <a:pt x="10" y="50"/>
                    </a:lnTo>
                    <a:lnTo>
                      <a:pt x="14" y="56"/>
                    </a:lnTo>
                    <a:lnTo>
                      <a:pt x="16" y="57"/>
                    </a:lnTo>
                    <a:lnTo>
                      <a:pt x="23" y="60"/>
                    </a:lnTo>
                    <a:lnTo>
                      <a:pt x="32" y="63"/>
                    </a:lnTo>
                    <a:lnTo>
                      <a:pt x="42" y="63"/>
                    </a:lnTo>
                    <a:lnTo>
                      <a:pt x="54" y="61"/>
                    </a:lnTo>
                    <a:lnTo>
                      <a:pt x="64" y="58"/>
                    </a:lnTo>
                    <a:lnTo>
                      <a:pt x="72" y="54"/>
                    </a:lnTo>
                    <a:lnTo>
                      <a:pt x="75" y="47"/>
                    </a:lnTo>
                    <a:lnTo>
                      <a:pt x="73" y="40"/>
                    </a:lnTo>
                    <a:lnTo>
                      <a:pt x="67" y="34"/>
                    </a:lnTo>
                    <a:lnTo>
                      <a:pt x="60" y="30"/>
                    </a:lnTo>
                    <a:lnTo>
                      <a:pt x="53" y="28"/>
                    </a:lnTo>
                    <a:lnTo>
                      <a:pt x="45" y="30"/>
                    </a:lnTo>
                    <a:lnTo>
                      <a:pt x="36" y="31"/>
                    </a:lnTo>
                    <a:lnTo>
                      <a:pt x="31" y="33"/>
                    </a:lnTo>
                    <a:lnTo>
                      <a:pt x="26" y="36"/>
                    </a:lnTo>
                    <a:lnTo>
                      <a:pt x="25" y="36"/>
                    </a:lnTo>
                    <a:lnTo>
                      <a:pt x="23" y="30"/>
                    </a:lnTo>
                    <a:lnTo>
                      <a:pt x="17" y="15"/>
                    </a:lnTo>
                    <a:lnTo>
                      <a:pt x="10" y="2"/>
                    </a:lnTo>
                    <a:lnTo>
                      <a:pt x="0" y="0"/>
                    </a:lnTo>
                    <a:lnTo>
                      <a:pt x="0" y="15"/>
                    </a:lnTo>
                    <a:lnTo>
                      <a:pt x="1" y="28"/>
                    </a:lnTo>
                    <a:lnTo>
                      <a:pt x="3" y="38"/>
                    </a:lnTo>
                    <a:lnTo>
                      <a:pt x="3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13" name="Freeform 165"/>
              <p:cNvSpPr>
                <a:spLocks/>
              </p:cNvSpPr>
              <p:nvPr/>
            </p:nvSpPr>
            <p:spPr bwMode="auto">
              <a:xfrm>
                <a:off x="8126" y="4482"/>
                <a:ext cx="83" cy="97"/>
              </a:xfrm>
              <a:custGeom>
                <a:avLst/>
                <a:gdLst>
                  <a:gd name="T0" fmla="*/ 0 w 250"/>
                  <a:gd name="T1" fmla="*/ 0 h 290"/>
                  <a:gd name="T2" fmla="*/ 0 w 250"/>
                  <a:gd name="T3" fmla="*/ 0 h 290"/>
                  <a:gd name="T4" fmla="*/ 0 w 250"/>
                  <a:gd name="T5" fmla="*/ 0 h 290"/>
                  <a:gd name="T6" fmla="*/ 0 w 250"/>
                  <a:gd name="T7" fmla="*/ 0 h 290"/>
                  <a:gd name="T8" fmla="*/ 0 w 250"/>
                  <a:gd name="T9" fmla="*/ 0 h 290"/>
                  <a:gd name="T10" fmla="*/ 0 w 250"/>
                  <a:gd name="T11" fmla="*/ 0 h 290"/>
                  <a:gd name="T12" fmla="*/ 0 w 250"/>
                  <a:gd name="T13" fmla="*/ 0 h 290"/>
                  <a:gd name="T14" fmla="*/ 0 w 250"/>
                  <a:gd name="T15" fmla="*/ 0 h 290"/>
                  <a:gd name="T16" fmla="*/ 0 w 250"/>
                  <a:gd name="T17" fmla="*/ 0 h 290"/>
                  <a:gd name="T18" fmla="*/ 0 w 250"/>
                  <a:gd name="T19" fmla="*/ 0 h 290"/>
                  <a:gd name="T20" fmla="*/ 0 w 250"/>
                  <a:gd name="T21" fmla="*/ 0 h 290"/>
                  <a:gd name="T22" fmla="*/ 0 w 250"/>
                  <a:gd name="T23" fmla="*/ 0 h 290"/>
                  <a:gd name="T24" fmla="*/ 0 w 250"/>
                  <a:gd name="T25" fmla="*/ 0 h 290"/>
                  <a:gd name="T26" fmla="*/ 0 w 250"/>
                  <a:gd name="T27" fmla="*/ 0 h 290"/>
                  <a:gd name="T28" fmla="*/ 0 w 250"/>
                  <a:gd name="T29" fmla="*/ 0 h 290"/>
                  <a:gd name="T30" fmla="*/ 0 w 250"/>
                  <a:gd name="T31" fmla="*/ 0 h 290"/>
                  <a:gd name="T32" fmla="*/ 0 w 250"/>
                  <a:gd name="T33" fmla="*/ 0 h 290"/>
                  <a:gd name="T34" fmla="*/ 0 w 250"/>
                  <a:gd name="T35" fmla="*/ 0 h 290"/>
                  <a:gd name="T36" fmla="*/ 0 w 250"/>
                  <a:gd name="T37" fmla="*/ 0 h 290"/>
                  <a:gd name="T38" fmla="*/ 0 w 250"/>
                  <a:gd name="T39" fmla="*/ 0 h 290"/>
                  <a:gd name="T40" fmla="*/ 0 w 250"/>
                  <a:gd name="T41" fmla="*/ 0 h 290"/>
                  <a:gd name="T42" fmla="*/ 0 w 250"/>
                  <a:gd name="T43" fmla="*/ 0 h 290"/>
                  <a:gd name="T44" fmla="*/ 0 w 250"/>
                  <a:gd name="T45" fmla="*/ 0 h 290"/>
                  <a:gd name="T46" fmla="*/ 0 w 250"/>
                  <a:gd name="T47" fmla="*/ 0 h 290"/>
                  <a:gd name="T48" fmla="*/ 0 w 250"/>
                  <a:gd name="T49" fmla="*/ 0 h 290"/>
                  <a:gd name="T50" fmla="*/ 0 w 250"/>
                  <a:gd name="T51" fmla="*/ 0 h 290"/>
                  <a:gd name="T52" fmla="*/ 0 w 250"/>
                  <a:gd name="T53" fmla="*/ 0 h 290"/>
                  <a:gd name="T54" fmla="*/ 0 w 250"/>
                  <a:gd name="T55" fmla="*/ 0 h 290"/>
                  <a:gd name="T56" fmla="*/ 0 w 250"/>
                  <a:gd name="T57" fmla="*/ 0 h 290"/>
                  <a:gd name="T58" fmla="*/ 0 w 250"/>
                  <a:gd name="T59" fmla="*/ 0 h 290"/>
                  <a:gd name="T60" fmla="*/ 0 w 250"/>
                  <a:gd name="T61" fmla="*/ 0 h 290"/>
                  <a:gd name="T62" fmla="*/ 0 w 250"/>
                  <a:gd name="T63" fmla="*/ 0 h 290"/>
                  <a:gd name="T64" fmla="*/ 0 w 250"/>
                  <a:gd name="T65" fmla="*/ 0 h 290"/>
                  <a:gd name="T66" fmla="*/ 0 w 250"/>
                  <a:gd name="T67" fmla="*/ 0 h 290"/>
                  <a:gd name="T68" fmla="*/ 0 w 250"/>
                  <a:gd name="T69" fmla="*/ 0 h 290"/>
                  <a:gd name="T70" fmla="*/ 0 w 250"/>
                  <a:gd name="T71" fmla="*/ 0 h 290"/>
                  <a:gd name="T72" fmla="*/ 0 w 250"/>
                  <a:gd name="T73" fmla="*/ 0 h 290"/>
                  <a:gd name="T74" fmla="*/ 0 w 250"/>
                  <a:gd name="T75" fmla="*/ 0 h 290"/>
                  <a:gd name="T76" fmla="*/ 0 w 250"/>
                  <a:gd name="T77" fmla="*/ 0 h 290"/>
                  <a:gd name="T78" fmla="*/ 0 w 250"/>
                  <a:gd name="T79" fmla="*/ 0 h 290"/>
                  <a:gd name="T80" fmla="*/ 0 w 250"/>
                  <a:gd name="T81" fmla="*/ 0 h 290"/>
                  <a:gd name="T82" fmla="*/ 0 w 250"/>
                  <a:gd name="T83" fmla="*/ 0 h 290"/>
                  <a:gd name="T84" fmla="*/ 0 w 250"/>
                  <a:gd name="T85" fmla="*/ 0 h 290"/>
                  <a:gd name="T86" fmla="*/ 0 w 250"/>
                  <a:gd name="T87" fmla="*/ 0 h 290"/>
                  <a:gd name="T88" fmla="*/ 0 w 250"/>
                  <a:gd name="T89" fmla="*/ 0 h 290"/>
                  <a:gd name="T90" fmla="*/ 0 w 250"/>
                  <a:gd name="T91" fmla="*/ 0 h 290"/>
                  <a:gd name="T92" fmla="*/ 0 w 250"/>
                  <a:gd name="T93" fmla="*/ 0 h 290"/>
                  <a:gd name="T94" fmla="*/ 0 w 250"/>
                  <a:gd name="T95" fmla="*/ 0 h 290"/>
                  <a:gd name="T96" fmla="*/ 0 w 250"/>
                  <a:gd name="T97" fmla="*/ 0 h 29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250" h="290">
                    <a:moveTo>
                      <a:pt x="88" y="37"/>
                    </a:moveTo>
                    <a:lnTo>
                      <a:pt x="69" y="49"/>
                    </a:lnTo>
                    <a:lnTo>
                      <a:pt x="53" y="63"/>
                    </a:lnTo>
                    <a:lnTo>
                      <a:pt x="39" y="79"/>
                    </a:lnTo>
                    <a:lnTo>
                      <a:pt x="25" y="96"/>
                    </a:lnTo>
                    <a:lnTo>
                      <a:pt x="15" y="115"/>
                    </a:lnTo>
                    <a:lnTo>
                      <a:pt x="8" y="135"/>
                    </a:lnTo>
                    <a:lnTo>
                      <a:pt x="3" y="157"/>
                    </a:lnTo>
                    <a:lnTo>
                      <a:pt x="0" y="178"/>
                    </a:lnTo>
                    <a:lnTo>
                      <a:pt x="3" y="208"/>
                    </a:lnTo>
                    <a:lnTo>
                      <a:pt x="15" y="233"/>
                    </a:lnTo>
                    <a:lnTo>
                      <a:pt x="33" y="254"/>
                    </a:lnTo>
                    <a:lnTo>
                      <a:pt x="56" y="270"/>
                    </a:lnTo>
                    <a:lnTo>
                      <a:pt x="83" y="283"/>
                    </a:lnTo>
                    <a:lnTo>
                      <a:pt x="110" y="289"/>
                    </a:lnTo>
                    <a:lnTo>
                      <a:pt x="140" y="290"/>
                    </a:lnTo>
                    <a:lnTo>
                      <a:pt x="168" y="286"/>
                    </a:lnTo>
                    <a:lnTo>
                      <a:pt x="174" y="286"/>
                    </a:lnTo>
                    <a:lnTo>
                      <a:pt x="179" y="283"/>
                    </a:lnTo>
                    <a:lnTo>
                      <a:pt x="184" y="279"/>
                    </a:lnTo>
                    <a:lnTo>
                      <a:pt x="185" y="273"/>
                    </a:lnTo>
                    <a:lnTo>
                      <a:pt x="182" y="266"/>
                    </a:lnTo>
                    <a:lnTo>
                      <a:pt x="176" y="260"/>
                    </a:lnTo>
                    <a:lnTo>
                      <a:pt x="169" y="254"/>
                    </a:lnTo>
                    <a:lnTo>
                      <a:pt x="162" y="252"/>
                    </a:lnTo>
                    <a:lnTo>
                      <a:pt x="147" y="247"/>
                    </a:lnTo>
                    <a:lnTo>
                      <a:pt x="132" y="244"/>
                    </a:lnTo>
                    <a:lnTo>
                      <a:pt x="118" y="242"/>
                    </a:lnTo>
                    <a:lnTo>
                      <a:pt x="105" y="239"/>
                    </a:lnTo>
                    <a:lnTo>
                      <a:pt x="91" y="234"/>
                    </a:lnTo>
                    <a:lnTo>
                      <a:pt x="78" y="229"/>
                    </a:lnTo>
                    <a:lnTo>
                      <a:pt x="66" y="221"/>
                    </a:lnTo>
                    <a:lnTo>
                      <a:pt x="55" y="210"/>
                    </a:lnTo>
                    <a:lnTo>
                      <a:pt x="50" y="161"/>
                    </a:lnTo>
                    <a:lnTo>
                      <a:pt x="62" y="121"/>
                    </a:lnTo>
                    <a:lnTo>
                      <a:pt x="85" y="89"/>
                    </a:lnTo>
                    <a:lnTo>
                      <a:pt x="118" y="63"/>
                    </a:lnTo>
                    <a:lnTo>
                      <a:pt x="153" y="43"/>
                    </a:lnTo>
                    <a:lnTo>
                      <a:pt x="190" y="27"/>
                    </a:lnTo>
                    <a:lnTo>
                      <a:pt x="223" y="16"/>
                    </a:lnTo>
                    <a:lnTo>
                      <a:pt x="250" y="6"/>
                    </a:lnTo>
                    <a:lnTo>
                      <a:pt x="234" y="2"/>
                    </a:lnTo>
                    <a:lnTo>
                      <a:pt x="216" y="0"/>
                    </a:lnTo>
                    <a:lnTo>
                      <a:pt x="196" y="3"/>
                    </a:lnTo>
                    <a:lnTo>
                      <a:pt x="174" y="6"/>
                    </a:lnTo>
                    <a:lnTo>
                      <a:pt x="152" y="13"/>
                    </a:lnTo>
                    <a:lnTo>
                      <a:pt x="130" y="20"/>
                    </a:lnTo>
                    <a:lnTo>
                      <a:pt x="107" y="29"/>
                    </a:lnTo>
                    <a:lnTo>
                      <a:pt x="88" y="37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14" name="Freeform 166"/>
              <p:cNvSpPr>
                <a:spLocks/>
              </p:cNvSpPr>
              <p:nvPr/>
            </p:nvSpPr>
            <p:spPr bwMode="auto">
              <a:xfrm>
                <a:off x="8268" y="4481"/>
                <a:ext cx="53" cy="75"/>
              </a:xfrm>
              <a:custGeom>
                <a:avLst/>
                <a:gdLst>
                  <a:gd name="T0" fmla="*/ 0 w 160"/>
                  <a:gd name="T1" fmla="*/ 0 h 225"/>
                  <a:gd name="T2" fmla="*/ 0 w 160"/>
                  <a:gd name="T3" fmla="*/ 0 h 225"/>
                  <a:gd name="T4" fmla="*/ 0 w 160"/>
                  <a:gd name="T5" fmla="*/ 0 h 225"/>
                  <a:gd name="T6" fmla="*/ 0 w 160"/>
                  <a:gd name="T7" fmla="*/ 0 h 225"/>
                  <a:gd name="T8" fmla="*/ 0 w 160"/>
                  <a:gd name="T9" fmla="*/ 0 h 225"/>
                  <a:gd name="T10" fmla="*/ 0 w 160"/>
                  <a:gd name="T11" fmla="*/ 0 h 225"/>
                  <a:gd name="T12" fmla="*/ 0 w 160"/>
                  <a:gd name="T13" fmla="*/ 0 h 225"/>
                  <a:gd name="T14" fmla="*/ 0 w 160"/>
                  <a:gd name="T15" fmla="*/ 0 h 225"/>
                  <a:gd name="T16" fmla="*/ 0 w 160"/>
                  <a:gd name="T17" fmla="*/ 0 h 225"/>
                  <a:gd name="T18" fmla="*/ 0 w 160"/>
                  <a:gd name="T19" fmla="*/ 0 h 225"/>
                  <a:gd name="T20" fmla="*/ 0 w 160"/>
                  <a:gd name="T21" fmla="*/ 0 h 225"/>
                  <a:gd name="T22" fmla="*/ 0 w 160"/>
                  <a:gd name="T23" fmla="*/ 0 h 225"/>
                  <a:gd name="T24" fmla="*/ 0 w 160"/>
                  <a:gd name="T25" fmla="*/ 0 h 225"/>
                  <a:gd name="T26" fmla="*/ 0 w 160"/>
                  <a:gd name="T27" fmla="*/ 0 h 225"/>
                  <a:gd name="T28" fmla="*/ 0 w 160"/>
                  <a:gd name="T29" fmla="*/ 0 h 225"/>
                  <a:gd name="T30" fmla="*/ 0 w 160"/>
                  <a:gd name="T31" fmla="*/ 0 h 225"/>
                  <a:gd name="T32" fmla="*/ 0 w 160"/>
                  <a:gd name="T33" fmla="*/ 0 h 225"/>
                  <a:gd name="T34" fmla="*/ 0 w 160"/>
                  <a:gd name="T35" fmla="*/ 0 h 225"/>
                  <a:gd name="T36" fmla="*/ 0 w 160"/>
                  <a:gd name="T37" fmla="*/ 0 h 225"/>
                  <a:gd name="T38" fmla="*/ 0 w 160"/>
                  <a:gd name="T39" fmla="*/ 0 h 225"/>
                  <a:gd name="T40" fmla="*/ 0 w 160"/>
                  <a:gd name="T41" fmla="*/ 0 h 225"/>
                  <a:gd name="T42" fmla="*/ 0 w 160"/>
                  <a:gd name="T43" fmla="*/ 0 h 225"/>
                  <a:gd name="T44" fmla="*/ 0 w 160"/>
                  <a:gd name="T45" fmla="*/ 0 h 225"/>
                  <a:gd name="T46" fmla="*/ 0 w 160"/>
                  <a:gd name="T47" fmla="*/ 0 h 225"/>
                  <a:gd name="T48" fmla="*/ 0 w 160"/>
                  <a:gd name="T49" fmla="*/ 0 h 225"/>
                  <a:gd name="T50" fmla="*/ 0 w 160"/>
                  <a:gd name="T51" fmla="*/ 0 h 225"/>
                  <a:gd name="T52" fmla="*/ 0 w 160"/>
                  <a:gd name="T53" fmla="*/ 0 h 225"/>
                  <a:gd name="T54" fmla="*/ 0 w 160"/>
                  <a:gd name="T55" fmla="*/ 0 h 225"/>
                  <a:gd name="T56" fmla="*/ 0 w 160"/>
                  <a:gd name="T57" fmla="*/ 0 h 225"/>
                  <a:gd name="T58" fmla="*/ 0 w 160"/>
                  <a:gd name="T59" fmla="*/ 0 h 225"/>
                  <a:gd name="T60" fmla="*/ 0 w 160"/>
                  <a:gd name="T61" fmla="*/ 0 h 225"/>
                  <a:gd name="T62" fmla="*/ 0 w 160"/>
                  <a:gd name="T63" fmla="*/ 0 h 225"/>
                  <a:gd name="T64" fmla="*/ 0 w 160"/>
                  <a:gd name="T65" fmla="*/ 0 h 225"/>
                  <a:gd name="T66" fmla="*/ 0 w 160"/>
                  <a:gd name="T67" fmla="*/ 0 h 225"/>
                  <a:gd name="T68" fmla="*/ 0 w 160"/>
                  <a:gd name="T69" fmla="*/ 0 h 225"/>
                  <a:gd name="T70" fmla="*/ 0 w 160"/>
                  <a:gd name="T71" fmla="*/ 0 h 225"/>
                  <a:gd name="T72" fmla="*/ 0 w 160"/>
                  <a:gd name="T73" fmla="*/ 0 h 225"/>
                  <a:gd name="T74" fmla="*/ 0 w 160"/>
                  <a:gd name="T75" fmla="*/ 0 h 225"/>
                  <a:gd name="T76" fmla="*/ 0 w 160"/>
                  <a:gd name="T77" fmla="*/ 0 h 225"/>
                  <a:gd name="T78" fmla="*/ 0 w 160"/>
                  <a:gd name="T79" fmla="*/ 0 h 225"/>
                  <a:gd name="T80" fmla="*/ 0 w 160"/>
                  <a:gd name="T81" fmla="*/ 0 h 22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60" h="225">
                    <a:moveTo>
                      <a:pt x="135" y="73"/>
                    </a:moveTo>
                    <a:lnTo>
                      <a:pt x="141" y="96"/>
                    </a:lnTo>
                    <a:lnTo>
                      <a:pt x="140" y="118"/>
                    </a:lnTo>
                    <a:lnTo>
                      <a:pt x="129" y="135"/>
                    </a:lnTo>
                    <a:lnTo>
                      <a:pt x="115" y="151"/>
                    </a:lnTo>
                    <a:lnTo>
                      <a:pt x="97" y="165"/>
                    </a:lnTo>
                    <a:lnTo>
                      <a:pt x="76" y="179"/>
                    </a:lnTo>
                    <a:lnTo>
                      <a:pt x="56" y="192"/>
                    </a:lnTo>
                    <a:lnTo>
                      <a:pt x="38" y="205"/>
                    </a:lnTo>
                    <a:lnTo>
                      <a:pt x="35" y="210"/>
                    </a:lnTo>
                    <a:lnTo>
                      <a:pt x="34" y="212"/>
                    </a:lnTo>
                    <a:lnTo>
                      <a:pt x="34" y="217"/>
                    </a:lnTo>
                    <a:lnTo>
                      <a:pt x="35" y="221"/>
                    </a:lnTo>
                    <a:lnTo>
                      <a:pt x="40" y="224"/>
                    </a:lnTo>
                    <a:lnTo>
                      <a:pt x="44" y="225"/>
                    </a:lnTo>
                    <a:lnTo>
                      <a:pt x="47" y="225"/>
                    </a:lnTo>
                    <a:lnTo>
                      <a:pt x="51" y="224"/>
                    </a:lnTo>
                    <a:lnTo>
                      <a:pt x="75" y="211"/>
                    </a:lnTo>
                    <a:lnTo>
                      <a:pt x="97" y="197"/>
                    </a:lnTo>
                    <a:lnTo>
                      <a:pt x="117" y="181"/>
                    </a:lnTo>
                    <a:lnTo>
                      <a:pt x="137" y="162"/>
                    </a:lnTo>
                    <a:lnTo>
                      <a:pt x="150" y="142"/>
                    </a:lnTo>
                    <a:lnTo>
                      <a:pt x="159" y="119"/>
                    </a:lnTo>
                    <a:lnTo>
                      <a:pt x="160" y="95"/>
                    </a:lnTo>
                    <a:lnTo>
                      <a:pt x="154" y="69"/>
                    </a:lnTo>
                    <a:lnTo>
                      <a:pt x="141" y="49"/>
                    </a:lnTo>
                    <a:lnTo>
                      <a:pt x="122" y="31"/>
                    </a:lnTo>
                    <a:lnTo>
                      <a:pt x="98" y="18"/>
                    </a:lnTo>
                    <a:lnTo>
                      <a:pt x="72" y="8"/>
                    </a:lnTo>
                    <a:lnTo>
                      <a:pt x="46" y="3"/>
                    </a:lnTo>
                    <a:lnTo>
                      <a:pt x="24" y="0"/>
                    </a:lnTo>
                    <a:lnTo>
                      <a:pt x="7" y="0"/>
                    </a:lnTo>
                    <a:lnTo>
                      <a:pt x="0" y="4"/>
                    </a:lnTo>
                    <a:lnTo>
                      <a:pt x="18" y="11"/>
                    </a:lnTo>
                    <a:lnTo>
                      <a:pt x="37" y="17"/>
                    </a:lnTo>
                    <a:lnTo>
                      <a:pt x="57" y="23"/>
                    </a:lnTo>
                    <a:lnTo>
                      <a:pt x="76" y="29"/>
                    </a:lnTo>
                    <a:lnTo>
                      <a:pt x="95" y="36"/>
                    </a:lnTo>
                    <a:lnTo>
                      <a:pt x="112" y="46"/>
                    </a:lnTo>
                    <a:lnTo>
                      <a:pt x="125" y="57"/>
                    </a:lnTo>
                    <a:lnTo>
                      <a:pt x="135" y="73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15" name="Freeform 167"/>
              <p:cNvSpPr>
                <a:spLocks/>
              </p:cNvSpPr>
              <p:nvPr/>
            </p:nvSpPr>
            <p:spPr bwMode="auto">
              <a:xfrm>
                <a:off x="8073" y="4463"/>
                <a:ext cx="135" cy="158"/>
              </a:xfrm>
              <a:custGeom>
                <a:avLst/>
                <a:gdLst>
                  <a:gd name="T0" fmla="*/ 0 w 404"/>
                  <a:gd name="T1" fmla="*/ 0 h 472"/>
                  <a:gd name="T2" fmla="*/ 0 w 404"/>
                  <a:gd name="T3" fmla="*/ 0 h 472"/>
                  <a:gd name="T4" fmla="*/ 0 w 404"/>
                  <a:gd name="T5" fmla="*/ 0 h 472"/>
                  <a:gd name="T6" fmla="*/ 0 w 404"/>
                  <a:gd name="T7" fmla="*/ 0 h 472"/>
                  <a:gd name="T8" fmla="*/ 0 w 404"/>
                  <a:gd name="T9" fmla="*/ 0 h 472"/>
                  <a:gd name="T10" fmla="*/ 0 w 404"/>
                  <a:gd name="T11" fmla="*/ 0 h 472"/>
                  <a:gd name="T12" fmla="*/ 0 w 404"/>
                  <a:gd name="T13" fmla="*/ 1 h 472"/>
                  <a:gd name="T14" fmla="*/ 0 w 404"/>
                  <a:gd name="T15" fmla="*/ 1 h 472"/>
                  <a:gd name="T16" fmla="*/ 0 w 404"/>
                  <a:gd name="T17" fmla="*/ 1 h 472"/>
                  <a:gd name="T18" fmla="*/ 0 w 404"/>
                  <a:gd name="T19" fmla="*/ 1 h 472"/>
                  <a:gd name="T20" fmla="*/ 0 w 404"/>
                  <a:gd name="T21" fmla="*/ 1 h 472"/>
                  <a:gd name="T22" fmla="*/ 0 w 404"/>
                  <a:gd name="T23" fmla="*/ 1 h 472"/>
                  <a:gd name="T24" fmla="*/ 0 w 404"/>
                  <a:gd name="T25" fmla="*/ 1 h 472"/>
                  <a:gd name="T26" fmla="*/ 0 w 404"/>
                  <a:gd name="T27" fmla="*/ 1 h 472"/>
                  <a:gd name="T28" fmla="*/ 0 w 404"/>
                  <a:gd name="T29" fmla="*/ 1 h 472"/>
                  <a:gd name="T30" fmla="*/ 0 w 404"/>
                  <a:gd name="T31" fmla="*/ 1 h 472"/>
                  <a:gd name="T32" fmla="*/ 1 w 404"/>
                  <a:gd name="T33" fmla="*/ 1 h 472"/>
                  <a:gd name="T34" fmla="*/ 1 w 404"/>
                  <a:gd name="T35" fmla="*/ 1 h 472"/>
                  <a:gd name="T36" fmla="*/ 1 w 404"/>
                  <a:gd name="T37" fmla="*/ 1 h 472"/>
                  <a:gd name="T38" fmla="*/ 1 w 404"/>
                  <a:gd name="T39" fmla="*/ 1 h 472"/>
                  <a:gd name="T40" fmla="*/ 1 w 404"/>
                  <a:gd name="T41" fmla="*/ 1 h 472"/>
                  <a:gd name="T42" fmla="*/ 0 w 404"/>
                  <a:gd name="T43" fmla="*/ 1 h 472"/>
                  <a:gd name="T44" fmla="*/ 0 w 404"/>
                  <a:gd name="T45" fmla="*/ 1 h 472"/>
                  <a:gd name="T46" fmla="*/ 0 w 404"/>
                  <a:gd name="T47" fmla="*/ 1 h 472"/>
                  <a:gd name="T48" fmla="*/ 0 w 404"/>
                  <a:gd name="T49" fmla="*/ 1 h 472"/>
                  <a:gd name="T50" fmla="*/ 0 w 404"/>
                  <a:gd name="T51" fmla="*/ 1 h 472"/>
                  <a:gd name="T52" fmla="*/ 0 w 404"/>
                  <a:gd name="T53" fmla="*/ 1 h 472"/>
                  <a:gd name="T54" fmla="*/ 0 w 404"/>
                  <a:gd name="T55" fmla="*/ 1 h 472"/>
                  <a:gd name="T56" fmla="*/ 0 w 404"/>
                  <a:gd name="T57" fmla="*/ 0 h 472"/>
                  <a:gd name="T58" fmla="*/ 0 w 404"/>
                  <a:gd name="T59" fmla="*/ 0 h 472"/>
                  <a:gd name="T60" fmla="*/ 0 w 404"/>
                  <a:gd name="T61" fmla="*/ 0 h 472"/>
                  <a:gd name="T62" fmla="*/ 0 w 404"/>
                  <a:gd name="T63" fmla="*/ 0 h 472"/>
                  <a:gd name="T64" fmla="*/ 0 w 404"/>
                  <a:gd name="T65" fmla="*/ 0 h 472"/>
                  <a:gd name="T66" fmla="*/ 0 w 404"/>
                  <a:gd name="T67" fmla="*/ 0 h 472"/>
                  <a:gd name="T68" fmla="*/ 0 w 404"/>
                  <a:gd name="T69" fmla="*/ 0 h 472"/>
                  <a:gd name="T70" fmla="*/ 0 w 404"/>
                  <a:gd name="T71" fmla="*/ 0 h 472"/>
                  <a:gd name="T72" fmla="*/ 0 w 404"/>
                  <a:gd name="T73" fmla="*/ 0 h 472"/>
                  <a:gd name="T74" fmla="*/ 0 w 404"/>
                  <a:gd name="T75" fmla="*/ 0 h 472"/>
                  <a:gd name="T76" fmla="*/ 0 w 404"/>
                  <a:gd name="T77" fmla="*/ 0 h 472"/>
                  <a:gd name="T78" fmla="*/ 0 w 404"/>
                  <a:gd name="T79" fmla="*/ 0 h 472"/>
                  <a:gd name="T80" fmla="*/ 0 w 404"/>
                  <a:gd name="T81" fmla="*/ 0 h 472"/>
                  <a:gd name="T82" fmla="*/ 0 w 404"/>
                  <a:gd name="T83" fmla="*/ 0 h 472"/>
                  <a:gd name="T84" fmla="*/ 0 w 404"/>
                  <a:gd name="T85" fmla="*/ 0 h 472"/>
                  <a:gd name="T86" fmla="*/ 0 w 404"/>
                  <a:gd name="T87" fmla="*/ 0 h 47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404" h="472">
                    <a:moveTo>
                      <a:pt x="157" y="61"/>
                    </a:moveTo>
                    <a:lnTo>
                      <a:pt x="127" y="87"/>
                    </a:lnTo>
                    <a:lnTo>
                      <a:pt x="96" y="113"/>
                    </a:lnTo>
                    <a:lnTo>
                      <a:pt x="68" y="143"/>
                    </a:lnTo>
                    <a:lnTo>
                      <a:pt x="43" y="175"/>
                    </a:lnTo>
                    <a:lnTo>
                      <a:pt x="22" y="208"/>
                    </a:lnTo>
                    <a:lnTo>
                      <a:pt x="8" y="244"/>
                    </a:lnTo>
                    <a:lnTo>
                      <a:pt x="0" y="283"/>
                    </a:lnTo>
                    <a:lnTo>
                      <a:pt x="2" y="323"/>
                    </a:lnTo>
                    <a:lnTo>
                      <a:pt x="5" y="333"/>
                    </a:lnTo>
                    <a:lnTo>
                      <a:pt x="8" y="344"/>
                    </a:lnTo>
                    <a:lnTo>
                      <a:pt x="12" y="353"/>
                    </a:lnTo>
                    <a:lnTo>
                      <a:pt x="18" y="363"/>
                    </a:lnTo>
                    <a:lnTo>
                      <a:pt x="25" y="372"/>
                    </a:lnTo>
                    <a:lnTo>
                      <a:pt x="34" y="380"/>
                    </a:lnTo>
                    <a:lnTo>
                      <a:pt x="41" y="388"/>
                    </a:lnTo>
                    <a:lnTo>
                      <a:pt x="52" y="393"/>
                    </a:lnTo>
                    <a:lnTo>
                      <a:pt x="71" y="405"/>
                    </a:lnTo>
                    <a:lnTo>
                      <a:pt x="90" y="415"/>
                    </a:lnTo>
                    <a:lnTo>
                      <a:pt x="109" y="424"/>
                    </a:lnTo>
                    <a:lnTo>
                      <a:pt x="129" y="431"/>
                    </a:lnTo>
                    <a:lnTo>
                      <a:pt x="150" y="438"/>
                    </a:lnTo>
                    <a:lnTo>
                      <a:pt x="171" y="444"/>
                    </a:lnTo>
                    <a:lnTo>
                      <a:pt x="191" y="449"/>
                    </a:lnTo>
                    <a:lnTo>
                      <a:pt x="212" y="454"/>
                    </a:lnTo>
                    <a:lnTo>
                      <a:pt x="234" y="458"/>
                    </a:lnTo>
                    <a:lnTo>
                      <a:pt x="254" y="461"/>
                    </a:lnTo>
                    <a:lnTo>
                      <a:pt x="276" y="464"/>
                    </a:lnTo>
                    <a:lnTo>
                      <a:pt x="298" y="467"/>
                    </a:lnTo>
                    <a:lnTo>
                      <a:pt x="319" y="468"/>
                    </a:lnTo>
                    <a:lnTo>
                      <a:pt x="341" y="470"/>
                    </a:lnTo>
                    <a:lnTo>
                      <a:pt x="363" y="471"/>
                    </a:lnTo>
                    <a:lnTo>
                      <a:pt x="383" y="472"/>
                    </a:lnTo>
                    <a:lnTo>
                      <a:pt x="391" y="472"/>
                    </a:lnTo>
                    <a:lnTo>
                      <a:pt x="397" y="470"/>
                    </a:lnTo>
                    <a:lnTo>
                      <a:pt x="401" y="464"/>
                    </a:lnTo>
                    <a:lnTo>
                      <a:pt x="404" y="458"/>
                    </a:lnTo>
                    <a:lnTo>
                      <a:pt x="404" y="451"/>
                    </a:lnTo>
                    <a:lnTo>
                      <a:pt x="401" y="445"/>
                    </a:lnTo>
                    <a:lnTo>
                      <a:pt x="395" y="441"/>
                    </a:lnTo>
                    <a:lnTo>
                      <a:pt x="388" y="438"/>
                    </a:lnTo>
                    <a:lnTo>
                      <a:pt x="369" y="434"/>
                    </a:lnTo>
                    <a:lnTo>
                      <a:pt x="350" y="431"/>
                    </a:lnTo>
                    <a:lnTo>
                      <a:pt x="331" y="426"/>
                    </a:lnTo>
                    <a:lnTo>
                      <a:pt x="310" y="424"/>
                    </a:lnTo>
                    <a:lnTo>
                      <a:pt x="291" y="421"/>
                    </a:lnTo>
                    <a:lnTo>
                      <a:pt x="272" y="418"/>
                    </a:lnTo>
                    <a:lnTo>
                      <a:pt x="251" y="415"/>
                    </a:lnTo>
                    <a:lnTo>
                      <a:pt x="232" y="411"/>
                    </a:lnTo>
                    <a:lnTo>
                      <a:pt x="213" y="408"/>
                    </a:lnTo>
                    <a:lnTo>
                      <a:pt x="194" y="403"/>
                    </a:lnTo>
                    <a:lnTo>
                      <a:pt x="175" y="398"/>
                    </a:lnTo>
                    <a:lnTo>
                      <a:pt x="156" y="393"/>
                    </a:lnTo>
                    <a:lnTo>
                      <a:pt x="138" y="386"/>
                    </a:lnTo>
                    <a:lnTo>
                      <a:pt x="119" y="379"/>
                    </a:lnTo>
                    <a:lnTo>
                      <a:pt x="102" y="372"/>
                    </a:lnTo>
                    <a:lnTo>
                      <a:pt x="84" y="362"/>
                    </a:lnTo>
                    <a:lnTo>
                      <a:pt x="69" y="352"/>
                    </a:lnTo>
                    <a:lnTo>
                      <a:pt x="58" y="339"/>
                    </a:lnTo>
                    <a:lnTo>
                      <a:pt x="49" y="324"/>
                    </a:lnTo>
                    <a:lnTo>
                      <a:pt x="44" y="307"/>
                    </a:lnTo>
                    <a:lnTo>
                      <a:pt x="43" y="290"/>
                    </a:lnTo>
                    <a:lnTo>
                      <a:pt x="44" y="270"/>
                    </a:lnTo>
                    <a:lnTo>
                      <a:pt x="49" y="250"/>
                    </a:lnTo>
                    <a:lnTo>
                      <a:pt x="55" y="234"/>
                    </a:lnTo>
                    <a:lnTo>
                      <a:pt x="65" y="212"/>
                    </a:lnTo>
                    <a:lnTo>
                      <a:pt x="77" y="191"/>
                    </a:lnTo>
                    <a:lnTo>
                      <a:pt x="90" y="172"/>
                    </a:lnTo>
                    <a:lnTo>
                      <a:pt x="104" y="155"/>
                    </a:lnTo>
                    <a:lnTo>
                      <a:pt x="119" y="138"/>
                    </a:lnTo>
                    <a:lnTo>
                      <a:pt x="135" y="120"/>
                    </a:lnTo>
                    <a:lnTo>
                      <a:pt x="154" y="103"/>
                    </a:lnTo>
                    <a:lnTo>
                      <a:pt x="173" y="86"/>
                    </a:lnTo>
                    <a:lnTo>
                      <a:pt x="193" y="71"/>
                    </a:lnTo>
                    <a:lnTo>
                      <a:pt x="218" y="59"/>
                    </a:lnTo>
                    <a:lnTo>
                      <a:pt x="245" y="47"/>
                    </a:lnTo>
                    <a:lnTo>
                      <a:pt x="273" y="36"/>
                    </a:lnTo>
                    <a:lnTo>
                      <a:pt x="298" y="25"/>
                    </a:lnTo>
                    <a:lnTo>
                      <a:pt x="319" y="17"/>
                    </a:lnTo>
                    <a:lnTo>
                      <a:pt x="332" y="8"/>
                    </a:lnTo>
                    <a:lnTo>
                      <a:pt x="336" y="2"/>
                    </a:lnTo>
                    <a:lnTo>
                      <a:pt x="322" y="0"/>
                    </a:lnTo>
                    <a:lnTo>
                      <a:pt x="301" y="1"/>
                    </a:lnTo>
                    <a:lnTo>
                      <a:pt x="278" y="5"/>
                    </a:lnTo>
                    <a:lnTo>
                      <a:pt x="253" y="13"/>
                    </a:lnTo>
                    <a:lnTo>
                      <a:pt x="226" y="23"/>
                    </a:lnTo>
                    <a:lnTo>
                      <a:pt x="201" y="34"/>
                    </a:lnTo>
                    <a:lnTo>
                      <a:pt x="178" y="47"/>
                    </a:lnTo>
                    <a:lnTo>
                      <a:pt x="157" y="61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16" name="Freeform 168"/>
              <p:cNvSpPr>
                <a:spLocks/>
              </p:cNvSpPr>
              <p:nvPr/>
            </p:nvSpPr>
            <p:spPr bwMode="auto">
              <a:xfrm>
                <a:off x="8263" y="4458"/>
                <a:ext cx="118" cy="105"/>
              </a:xfrm>
              <a:custGeom>
                <a:avLst/>
                <a:gdLst>
                  <a:gd name="T0" fmla="*/ 0 w 354"/>
                  <a:gd name="T1" fmla="*/ 0 h 315"/>
                  <a:gd name="T2" fmla="*/ 0 w 354"/>
                  <a:gd name="T3" fmla="*/ 0 h 315"/>
                  <a:gd name="T4" fmla="*/ 0 w 354"/>
                  <a:gd name="T5" fmla="*/ 0 h 315"/>
                  <a:gd name="T6" fmla="*/ 0 w 354"/>
                  <a:gd name="T7" fmla="*/ 0 h 315"/>
                  <a:gd name="T8" fmla="*/ 0 w 354"/>
                  <a:gd name="T9" fmla="*/ 0 h 315"/>
                  <a:gd name="T10" fmla="*/ 0 w 354"/>
                  <a:gd name="T11" fmla="*/ 0 h 315"/>
                  <a:gd name="T12" fmla="*/ 0 w 354"/>
                  <a:gd name="T13" fmla="*/ 0 h 315"/>
                  <a:gd name="T14" fmla="*/ 0 w 354"/>
                  <a:gd name="T15" fmla="*/ 0 h 315"/>
                  <a:gd name="T16" fmla="*/ 0 w 354"/>
                  <a:gd name="T17" fmla="*/ 0 h 315"/>
                  <a:gd name="T18" fmla="*/ 0 w 354"/>
                  <a:gd name="T19" fmla="*/ 0 h 315"/>
                  <a:gd name="T20" fmla="*/ 0 w 354"/>
                  <a:gd name="T21" fmla="*/ 0 h 315"/>
                  <a:gd name="T22" fmla="*/ 0 w 354"/>
                  <a:gd name="T23" fmla="*/ 0 h 315"/>
                  <a:gd name="T24" fmla="*/ 0 w 354"/>
                  <a:gd name="T25" fmla="*/ 0 h 315"/>
                  <a:gd name="T26" fmla="*/ 0 w 354"/>
                  <a:gd name="T27" fmla="*/ 0 h 315"/>
                  <a:gd name="T28" fmla="*/ 0 w 354"/>
                  <a:gd name="T29" fmla="*/ 0 h 315"/>
                  <a:gd name="T30" fmla="*/ 0 w 354"/>
                  <a:gd name="T31" fmla="*/ 0 h 315"/>
                  <a:gd name="T32" fmla="*/ 0 w 354"/>
                  <a:gd name="T33" fmla="*/ 0 h 315"/>
                  <a:gd name="T34" fmla="*/ 0 w 354"/>
                  <a:gd name="T35" fmla="*/ 0 h 315"/>
                  <a:gd name="T36" fmla="*/ 0 w 354"/>
                  <a:gd name="T37" fmla="*/ 0 h 315"/>
                  <a:gd name="T38" fmla="*/ 0 w 354"/>
                  <a:gd name="T39" fmla="*/ 0 h 315"/>
                  <a:gd name="T40" fmla="*/ 0 w 354"/>
                  <a:gd name="T41" fmla="*/ 0 h 315"/>
                  <a:gd name="T42" fmla="*/ 0 w 354"/>
                  <a:gd name="T43" fmla="*/ 0 h 315"/>
                  <a:gd name="T44" fmla="*/ 0 w 354"/>
                  <a:gd name="T45" fmla="*/ 0 h 315"/>
                  <a:gd name="T46" fmla="*/ 0 w 354"/>
                  <a:gd name="T47" fmla="*/ 0 h 315"/>
                  <a:gd name="T48" fmla="*/ 0 w 354"/>
                  <a:gd name="T49" fmla="*/ 0 h 315"/>
                  <a:gd name="T50" fmla="*/ 0 w 354"/>
                  <a:gd name="T51" fmla="*/ 0 h 315"/>
                  <a:gd name="T52" fmla="*/ 0 w 354"/>
                  <a:gd name="T53" fmla="*/ 0 h 315"/>
                  <a:gd name="T54" fmla="*/ 0 w 354"/>
                  <a:gd name="T55" fmla="*/ 0 h 315"/>
                  <a:gd name="T56" fmla="*/ 0 w 354"/>
                  <a:gd name="T57" fmla="*/ 0 h 315"/>
                  <a:gd name="T58" fmla="*/ 0 w 354"/>
                  <a:gd name="T59" fmla="*/ 0 h 315"/>
                  <a:gd name="T60" fmla="*/ 0 w 354"/>
                  <a:gd name="T61" fmla="*/ 0 h 315"/>
                  <a:gd name="T62" fmla="*/ 0 w 354"/>
                  <a:gd name="T63" fmla="*/ 0 h 315"/>
                  <a:gd name="T64" fmla="*/ 0 w 354"/>
                  <a:gd name="T65" fmla="*/ 0 h 315"/>
                  <a:gd name="T66" fmla="*/ 0 w 354"/>
                  <a:gd name="T67" fmla="*/ 0 h 315"/>
                  <a:gd name="T68" fmla="*/ 0 w 354"/>
                  <a:gd name="T69" fmla="*/ 0 h 315"/>
                  <a:gd name="T70" fmla="*/ 0 w 354"/>
                  <a:gd name="T71" fmla="*/ 0 h 315"/>
                  <a:gd name="T72" fmla="*/ 0 w 354"/>
                  <a:gd name="T73" fmla="*/ 0 h 315"/>
                  <a:gd name="T74" fmla="*/ 0 w 354"/>
                  <a:gd name="T75" fmla="*/ 0 h 315"/>
                  <a:gd name="T76" fmla="*/ 0 w 354"/>
                  <a:gd name="T77" fmla="*/ 0 h 315"/>
                  <a:gd name="T78" fmla="*/ 0 w 354"/>
                  <a:gd name="T79" fmla="*/ 0 h 315"/>
                  <a:gd name="T80" fmla="*/ 0 w 354"/>
                  <a:gd name="T81" fmla="*/ 0 h 315"/>
                  <a:gd name="T82" fmla="*/ 0 w 354"/>
                  <a:gd name="T83" fmla="*/ 0 h 315"/>
                  <a:gd name="T84" fmla="*/ 0 w 354"/>
                  <a:gd name="T85" fmla="*/ 0 h 315"/>
                  <a:gd name="T86" fmla="*/ 0 w 354"/>
                  <a:gd name="T87" fmla="*/ 0 h 315"/>
                  <a:gd name="T88" fmla="*/ 0 w 354"/>
                  <a:gd name="T89" fmla="*/ 0 h 315"/>
                  <a:gd name="T90" fmla="*/ 0 w 354"/>
                  <a:gd name="T91" fmla="*/ 0 h 315"/>
                  <a:gd name="T92" fmla="*/ 0 w 354"/>
                  <a:gd name="T93" fmla="*/ 0 h 315"/>
                  <a:gd name="T94" fmla="*/ 0 w 354"/>
                  <a:gd name="T95" fmla="*/ 0 h 315"/>
                  <a:gd name="T96" fmla="*/ 0 w 354"/>
                  <a:gd name="T97" fmla="*/ 0 h 315"/>
                  <a:gd name="T98" fmla="*/ 0 w 354"/>
                  <a:gd name="T99" fmla="*/ 0 h 315"/>
                  <a:gd name="T100" fmla="*/ 0 w 354"/>
                  <a:gd name="T101" fmla="*/ 0 h 315"/>
                  <a:gd name="T102" fmla="*/ 0 w 354"/>
                  <a:gd name="T103" fmla="*/ 0 h 315"/>
                  <a:gd name="T104" fmla="*/ 0 w 354"/>
                  <a:gd name="T105" fmla="*/ 0 h 315"/>
                  <a:gd name="T106" fmla="*/ 0 w 354"/>
                  <a:gd name="T107" fmla="*/ 0 h 315"/>
                  <a:gd name="T108" fmla="*/ 0 w 354"/>
                  <a:gd name="T109" fmla="*/ 0 h 315"/>
                  <a:gd name="T110" fmla="*/ 0 w 354"/>
                  <a:gd name="T111" fmla="*/ 0 h 315"/>
                  <a:gd name="T112" fmla="*/ 0 w 354"/>
                  <a:gd name="T113" fmla="*/ 0 h 315"/>
                  <a:gd name="T114" fmla="*/ 0 w 354"/>
                  <a:gd name="T115" fmla="*/ 0 h 315"/>
                  <a:gd name="T116" fmla="*/ 0 w 354"/>
                  <a:gd name="T117" fmla="*/ 0 h 315"/>
                  <a:gd name="T118" fmla="*/ 0 w 354"/>
                  <a:gd name="T119" fmla="*/ 0 h 315"/>
                  <a:gd name="T120" fmla="*/ 0 w 354"/>
                  <a:gd name="T121" fmla="*/ 0 h 31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354" h="315">
                    <a:moveTo>
                      <a:pt x="294" y="96"/>
                    </a:moveTo>
                    <a:lnTo>
                      <a:pt x="310" y="113"/>
                    </a:lnTo>
                    <a:lnTo>
                      <a:pt x="320" y="133"/>
                    </a:lnTo>
                    <a:lnTo>
                      <a:pt x="325" y="155"/>
                    </a:lnTo>
                    <a:lnTo>
                      <a:pt x="325" y="178"/>
                    </a:lnTo>
                    <a:lnTo>
                      <a:pt x="322" y="197"/>
                    </a:lnTo>
                    <a:lnTo>
                      <a:pt x="316" y="212"/>
                    </a:lnTo>
                    <a:lnTo>
                      <a:pt x="306" y="228"/>
                    </a:lnTo>
                    <a:lnTo>
                      <a:pt x="295" y="241"/>
                    </a:lnTo>
                    <a:lnTo>
                      <a:pt x="282" y="256"/>
                    </a:lnTo>
                    <a:lnTo>
                      <a:pt x="269" y="267"/>
                    </a:lnTo>
                    <a:lnTo>
                      <a:pt x="256" y="280"/>
                    </a:lnTo>
                    <a:lnTo>
                      <a:pt x="243" y="293"/>
                    </a:lnTo>
                    <a:lnTo>
                      <a:pt x="240" y="297"/>
                    </a:lnTo>
                    <a:lnTo>
                      <a:pt x="240" y="302"/>
                    </a:lnTo>
                    <a:lnTo>
                      <a:pt x="240" y="306"/>
                    </a:lnTo>
                    <a:lnTo>
                      <a:pt x="243" y="310"/>
                    </a:lnTo>
                    <a:lnTo>
                      <a:pt x="247" y="313"/>
                    </a:lnTo>
                    <a:lnTo>
                      <a:pt x="253" y="315"/>
                    </a:lnTo>
                    <a:lnTo>
                      <a:pt x="257" y="313"/>
                    </a:lnTo>
                    <a:lnTo>
                      <a:pt x="262" y="310"/>
                    </a:lnTo>
                    <a:lnTo>
                      <a:pt x="291" y="292"/>
                    </a:lnTo>
                    <a:lnTo>
                      <a:pt x="316" y="267"/>
                    </a:lnTo>
                    <a:lnTo>
                      <a:pt x="335" y="240"/>
                    </a:lnTo>
                    <a:lnTo>
                      <a:pt x="348" y="208"/>
                    </a:lnTo>
                    <a:lnTo>
                      <a:pt x="354" y="177"/>
                    </a:lnTo>
                    <a:lnTo>
                      <a:pt x="351" y="143"/>
                    </a:lnTo>
                    <a:lnTo>
                      <a:pt x="339" y="113"/>
                    </a:lnTo>
                    <a:lnTo>
                      <a:pt x="316" y="86"/>
                    </a:lnTo>
                    <a:lnTo>
                      <a:pt x="298" y="72"/>
                    </a:lnTo>
                    <a:lnTo>
                      <a:pt x="278" y="60"/>
                    </a:lnTo>
                    <a:lnTo>
                      <a:pt x="256" y="49"/>
                    </a:lnTo>
                    <a:lnTo>
                      <a:pt x="231" y="39"/>
                    </a:lnTo>
                    <a:lnTo>
                      <a:pt x="206" y="29"/>
                    </a:lnTo>
                    <a:lnTo>
                      <a:pt x="181" y="21"/>
                    </a:lnTo>
                    <a:lnTo>
                      <a:pt x="155" y="16"/>
                    </a:lnTo>
                    <a:lnTo>
                      <a:pt x="130" y="10"/>
                    </a:lnTo>
                    <a:lnTo>
                      <a:pt x="105" y="6"/>
                    </a:lnTo>
                    <a:lnTo>
                      <a:pt x="83" y="3"/>
                    </a:lnTo>
                    <a:lnTo>
                      <a:pt x="61" y="0"/>
                    </a:lnTo>
                    <a:lnTo>
                      <a:pt x="43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5" y="3"/>
                    </a:lnTo>
                    <a:lnTo>
                      <a:pt x="0" y="6"/>
                    </a:lnTo>
                    <a:lnTo>
                      <a:pt x="15" y="8"/>
                    </a:lnTo>
                    <a:lnTo>
                      <a:pt x="30" y="10"/>
                    </a:lnTo>
                    <a:lnTo>
                      <a:pt x="47" y="13"/>
                    </a:lnTo>
                    <a:lnTo>
                      <a:pt x="65" y="16"/>
                    </a:lnTo>
                    <a:lnTo>
                      <a:pt x="83" y="20"/>
                    </a:lnTo>
                    <a:lnTo>
                      <a:pt x="103" y="23"/>
                    </a:lnTo>
                    <a:lnTo>
                      <a:pt x="122" y="27"/>
                    </a:lnTo>
                    <a:lnTo>
                      <a:pt x="143" y="31"/>
                    </a:lnTo>
                    <a:lnTo>
                      <a:pt x="162" y="37"/>
                    </a:lnTo>
                    <a:lnTo>
                      <a:pt x="182" y="43"/>
                    </a:lnTo>
                    <a:lnTo>
                      <a:pt x="203" y="49"/>
                    </a:lnTo>
                    <a:lnTo>
                      <a:pt x="222" y="56"/>
                    </a:lnTo>
                    <a:lnTo>
                      <a:pt x="241" y="64"/>
                    </a:lnTo>
                    <a:lnTo>
                      <a:pt x="260" y="75"/>
                    </a:lnTo>
                    <a:lnTo>
                      <a:pt x="278" y="85"/>
                    </a:lnTo>
                    <a:lnTo>
                      <a:pt x="294" y="96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6350" cmpd="sng">
                    <a:solidFill>
                      <a:srgbClr val="969696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17" name="Freeform 169"/>
              <p:cNvSpPr>
                <a:spLocks/>
              </p:cNvSpPr>
              <p:nvPr/>
            </p:nvSpPr>
            <p:spPr bwMode="auto">
              <a:xfrm>
                <a:off x="8023" y="4506"/>
                <a:ext cx="47" cy="99"/>
              </a:xfrm>
              <a:custGeom>
                <a:avLst/>
                <a:gdLst>
                  <a:gd name="T0" fmla="*/ 0 w 143"/>
                  <a:gd name="T1" fmla="*/ 0 h 297"/>
                  <a:gd name="T2" fmla="*/ 0 w 143"/>
                  <a:gd name="T3" fmla="*/ 0 h 297"/>
                  <a:gd name="T4" fmla="*/ 0 w 143"/>
                  <a:gd name="T5" fmla="*/ 0 h 297"/>
                  <a:gd name="T6" fmla="*/ 0 w 143"/>
                  <a:gd name="T7" fmla="*/ 0 h 297"/>
                  <a:gd name="T8" fmla="*/ 0 w 143"/>
                  <a:gd name="T9" fmla="*/ 0 h 297"/>
                  <a:gd name="T10" fmla="*/ 0 w 143"/>
                  <a:gd name="T11" fmla="*/ 0 h 297"/>
                  <a:gd name="T12" fmla="*/ 0 w 143"/>
                  <a:gd name="T13" fmla="*/ 0 h 297"/>
                  <a:gd name="T14" fmla="*/ 0 w 143"/>
                  <a:gd name="T15" fmla="*/ 0 h 297"/>
                  <a:gd name="T16" fmla="*/ 0 w 143"/>
                  <a:gd name="T17" fmla="*/ 0 h 297"/>
                  <a:gd name="T18" fmla="*/ 0 w 143"/>
                  <a:gd name="T19" fmla="*/ 0 h 297"/>
                  <a:gd name="T20" fmla="*/ 0 w 143"/>
                  <a:gd name="T21" fmla="*/ 0 h 297"/>
                  <a:gd name="T22" fmla="*/ 0 w 143"/>
                  <a:gd name="T23" fmla="*/ 0 h 297"/>
                  <a:gd name="T24" fmla="*/ 0 w 143"/>
                  <a:gd name="T25" fmla="*/ 0 h 297"/>
                  <a:gd name="T26" fmla="*/ 0 w 143"/>
                  <a:gd name="T27" fmla="*/ 0 h 297"/>
                  <a:gd name="T28" fmla="*/ 0 w 143"/>
                  <a:gd name="T29" fmla="*/ 0 h 297"/>
                  <a:gd name="T30" fmla="*/ 0 w 143"/>
                  <a:gd name="T31" fmla="*/ 0 h 297"/>
                  <a:gd name="T32" fmla="*/ 0 w 143"/>
                  <a:gd name="T33" fmla="*/ 0 h 297"/>
                  <a:gd name="T34" fmla="*/ 0 w 143"/>
                  <a:gd name="T35" fmla="*/ 0 h 297"/>
                  <a:gd name="T36" fmla="*/ 0 w 143"/>
                  <a:gd name="T37" fmla="*/ 0 h 297"/>
                  <a:gd name="T38" fmla="*/ 0 w 143"/>
                  <a:gd name="T39" fmla="*/ 0 h 297"/>
                  <a:gd name="T40" fmla="*/ 0 w 143"/>
                  <a:gd name="T41" fmla="*/ 0 h 297"/>
                  <a:gd name="T42" fmla="*/ 0 w 143"/>
                  <a:gd name="T43" fmla="*/ 0 h 297"/>
                  <a:gd name="T44" fmla="*/ 0 w 143"/>
                  <a:gd name="T45" fmla="*/ 0 h 297"/>
                  <a:gd name="T46" fmla="*/ 0 w 143"/>
                  <a:gd name="T47" fmla="*/ 0 h 297"/>
                  <a:gd name="T48" fmla="*/ 0 w 143"/>
                  <a:gd name="T49" fmla="*/ 0 h 297"/>
                  <a:gd name="T50" fmla="*/ 0 w 143"/>
                  <a:gd name="T51" fmla="*/ 0 h 297"/>
                  <a:gd name="T52" fmla="*/ 0 w 143"/>
                  <a:gd name="T53" fmla="*/ 0 h 297"/>
                  <a:gd name="T54" fmla="*/ 0 w 143"/>
                  <a:gd name="T55" fmla="*/ 0 h 297"/>
                  <a:gd name="T56" fmla="*/ 0 w 143"/>
                  <a:gd name="T57" fmla="*/ 0 h 297"/>
                  <a:gd name="T58" fmla="*/ 0 w 143"/>
                  <a:gd name="T59" fmla="*/ 0 h 297"/>
                  <a:gd name="T60" fmla="*/ 0 w 143"/>
                  <a:gd name="T61" fmla="*/ 0 h 297"/>
                  <a:gd name="T62" fmla="*/ 0 w 143"/>
                  <a:gd name="T63" fmla="*/ 0 h 297"/>
                  <a:gd name="T64" fmla="*/ 0 w 143"/>
                  <a:gd name="T65" fmla="*/ 0 h 297"/>
                  <a:gd name="T66" fmla="*/ 0 w 143"/>
                  <a:gd name="T67" fmla="*/ 0 h 297"/>
                  <a:gd name="T68" fmla="*/ 0 w 143"/>
                  <a:gd name="T69" fmla="*/ 0 h 297"/>
                  <a:gd name="T70" fmla="*/ 0 w 143"/>
                  <a:gd name="T71" fmla="*/ 0 h 297"/>
                  <a:gd name="T72" fmla="*/ 0 w 143"/>
                  <a:gd name="T73" fmla="*/ 0 h 297"/>
                  <a:gd name="T74" fmla="*/ 0 w 143"/>
                  <a:gd name="T75" fmla="*/ 0 h 297"/>
                  <a:gd name="T76" fmla="*/ 0 w 143"/>
                  <a:gd name="T77" fmla="*/ 0 h 297"/>
                  <a:gd name="T78" fmla="*/ 0 w 143"/>
                  <a:gd name="T79" fmla="*/ 0 h 297"/>
                  <a:gd name="T80" fmla="*/ 0 w 143"/>
                  <a:gd name="T81" fmla="*/ 0 h 29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43" h="297">
                    <a:moveTo>
                      <a:pt x="0" y="162"/>
                    </a:moveTo>
                    <a:lnTo>
                      <a:pt x="0" y="187"/>
                    </a:lnTo>
                    <a:lnTo>
                      <a:pt x="5" y="210"/>
                    </a:lnTo>
                    <a:lnTo>
                      <a:pt x="16" y="231"/>
                    </a:lnTo>
                    <a:lnTo>
                      <a:pt x="30" y="250"/>
                    </a:lnTo>
                    <a:lnTo>
                      <a:pt x="48" y="266"/>
                    </a:lnTo>
                    <a:lnTo>
                      <a:pt x="69" y="280"/>
                    </a:lnTo>
                    <a:lnTo>
                      <a:pt x="92" y="290"/>
                    </a:lnTo>
                    <a:lnTo>
                      <a:pt x="116" y="296"/>
                    </a:lnTo>
                    <a:lnTo>
                      <a:pt x="123" y="297"/>
                    </a:lnTo>
                    <a:lnTo>
                      <a:pt x="130" y="295"/>
                    </a:lnTo>
                    <a:lnTo>
                      <a:pt x="136" y="290"/>
                    </a:lnTo>
                    <a:lnTo>
                      <a:pt x="139" y="284"/>
                    </a:lnTo>
                    <a:lnTo>
                      <a:pt x="139" y="277"/>
                    </a:lnTo>
                    <a:lnTo>
                      <a:pt x="138" y="270"/>
                    </a:lnTo>
                    <a:lnTo>
                      <a:pt x="133" y="264"/>
                    </a:lnTo>
                    <a:lnTo>
                      <a:pt x="126" y="261"/>
                    </a:lnTo>
                    <a:lnTo>
                      <a:pt x="102" y="253"/>
                    </a:lnTo>
                    <a:lnTo>
                      <a:pt x="80" y="241"/>
                    </a:lnTo>
                    <a:lnTo>
                      <a:pt x="63" y="226"/>
                    </a:lnTo>
                    <a:lnTo>
                      <a:pt x="50" y="208"/>
                    </a:lnTo>
                    <a:lnTo>
                      <a:pt x="41" y="187"/>
                    </a:lnTo>
                    <a:lnTo>
                      <a:pt x="36" y="164"/>
                    </a:lnTo>
                    <a:lnTo>
                      <a:pt x="36" y="139"/>
                    </a:lnTo>
                    <a:lnTo>
                      <a:pt x="44" y="113"/>
                    </a:lnTo>
                    <a:lnTo>
                      <a:pt x="52" y="95"/>
                    </a:lnTo>
                    <a:lnTo>
                      <a:pt x="64" y="78"/>
                    </a:lnTo>
                    <a:lnTo>
                      <a:pt x="77" y="62"/>
                    </a:lnTo>
                    <a:lnTo>
                      <a:pt x="92" y="47"/>
                    </a:lnTo>
                    <a:lnTo>
                      <a:pt x="105" y="34"/>
                    </a:lnTo>
                    <a:lnTo>
                      <a:pt x="120" y="23"/>
                    </a:lnTo>
                    <a:lnTo>
                      <a:pt x="133" y="11"/>
                    </a:lnTo>
                    <a:lnTo>
                      <a:pt x="143" y="1"/>
                    </a:lnTo>
                    <a:lnTo>
                      <a:pt x="133" y="0"/>
                    </a:lnTo>
                    <a:lnTo>
                      <a:pt x="117" y="7"/>
                    </a:lnTo>
                    <a:lnTo>
                      <a:pt x="95" y="23"/>
                    </a:lnTo>
                    <a:lnTo>
                      <a:pt x="70" y="44"/>
                    </a:lnTo>
                    <a:lnTo>
                      <a:pt x="47" y="72"/>
                    </a:lnTo>
                    <a:lnTo>
                      <a:pt x="25" y="101"/>
                    </a:lnTo>
                    <a:lnTo>
                      <a:pt x="8" y="132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18" name="Freeform 170"/>
              <p:cNvSpPr>
                <a:spLocks/>
              </p:cNvSpPr>
              <p:nvPr/>
            </p:nvSpPr>
            <p:spPr bwMode="auto">
              <a:xfrm>
                <a:off x="8360" y="4451"/>
                <a:ext cx="103" cy="129"/>
              </a:xfrm>
              <a:custGeom>
                <a:avLst/>
                <a:gdLst>
                  <a:gd name="T0" fmla="*/ 0 w 309"/>
                  <a:gd name="T1" fmla="*/ 0 h 388"/>
                  <a:gd name="T2" fmla="*/ 0 w 309"/>
                  <a:gd name="T3" fmla="*/ 0 h 388"/>
                  <a:gd name="T4" fmla="*/ 0 w 309"/>
                  <a:gd name="T5" fmla="*/ 0 h 388"/>
                  <a:gd name="T6" fmla="*/ 0 w 309"/>
                  <a:gd name="T7" fmla="*/ 0 h 388"/>
                  <a:gd name="T8" fmla="*/ 0 w 309"/>
                  <a:gd name="T9" fmla="*/ 0 h 388"/>
                  <a:gd name="T10" fmla="*/ 0 w 309"/>
                  <a:gd name="T11" fmla="*/ 0 h 388"/>
                  <a:gd name="T12" fmla="*/ 0 w 309"/>
                  <a:gd name="T13" fmla="*/ 0 h 388"/>
                  <a:gd name="T14" fmla="*/ 0 w 309"/>
                  <a:gd name="T15" fmla="*/ 0 h 388"/>
                  <a:gd name="T16" fmla="*/ 0 w 309"/>
                  <a:gd name="T17" fmla="*/ 0 h 388"/>
                  <a:gd name="T18" fmla="*/ 0 w 309"/>
                  <a:gd name="T19" fmla="*/ 0 h 388"/>
                  <a:gd name="T20" fmla="*/ 0 w 309"/>
                  <a:gd name="T21" fmla="*/ 1 h 388"/>
                  <a:gd name="T22" fmla="*/ 0 w 309"/>
                  <a:gd name="T23" fmla="*/ 1 h 388"/>
                  <a:gd name="T24" fmla="*/ 0 w 309"/>
                  <a:gd name="T25" fmla="*/ 1 h 388"/>
                  <a:gd name="T26" fmla="*/ 0 w 309"/>
                  <a:gd name="T27" fmla="*/ 1 h 388"/>
                  <a:gd name="T28" fmla="*/ 0 w 309"/>
                  <a:gd name="T29" fmla="*/ 1 h 388"/>
                  <a:gd name="T30" fmla="*/ 0 w 309"/>
                  <a:gd name="T31" fmla="*/ 0 h 388"/>
                  <a:gd name="T32" fmla="*/ 0 w 309"/>
                  <a:gd name="T33" fmla="*/ 0 h 388"/>
                  <a:gd name="T34" fmla="*/ 0 w 309"/>
                  <a:gd name="T35" fmla="*/ 0 h 388"/>
                  <a:gd name="T36" fmla="*/ 0 w 309"/>
                  <a:gd name="T37" fmla="*/ 0 h 388"/>
                  <a:gd name="T38" fmla="*/ 0 w 309"/>
                  <a:gd name="T39" fmla="*/ 0 h 388"/>
                  <a:gd name="T40" fmla="*/ 0 w 309"/>
                  <a:gd name="T41" fmla="*/ 0 h 388"/>
                  <a:gd name="T42" fmla="*/ 0 w 309"/>
                  <a:gd name="T43" fmla="*/ 0 h 388"/>
                  <a:gd name="T44" fmla="*/ 0 w 309"/>
                  <a:gd name="T45" fmla="*/ 0 h 388"/>
                  <a:gd name="T46" fmla="*/ 0 w 309"/>
                  <a:gd name="T47" fmla="*/ 0 h 388"/>
                  <a:gd name="T48" fmla="*/ 0 w 309"/>
                  <a:gd name="T49" fmla="*/ 0 h 388"/>
                  <a:gd name="T50" fmla="*/ 0 w 309"/>
                  <a:gd name="T51" fmla="*/ 0 h 388"/>
                  <a:gd name="T52" fmla="*/ 0 w 309"/>
                  <a:gd name="T53" fmla="*/ 0 h 388"/>
                  <a:gd name="T54" fmla="*/ 0 w 309"/>
                  <a:gd name="T55" fmla="*/ 0 h 388"/>
                  <a:gd name="T56" fmla="*/ 0 w 309"/>
                  <a:gd name="T57" fmla="*/ 0 h 388"/>
                  <a:gd name="T58" fmla="*/ 0 w 309"/>
                  <a:gd name="T59" fmla="*/ 0 h 388"/>
                  <a:gd name="T60" fmla="*/ 0 w 309"/>
                  <a:gd name="T61" fmla="*/ 0 h 388"/>
                  <a:gd name="T62" fmla="*/ 0 w 309"/>
                  <a:gd name="T63" fmla="*/ 0 h 388"/>
                  <a:gd name="T64" fmla="*/ 0 w 309"/>
                  <a:gd name="T65" fmla="*/ 0 h 388"/>
                  <a:gd name="T66" fmla="*/ 0 w 309"/>
                  <a:gd name="T67" fmla="*/ 0 h 388"/>
                  <a:gd name="T68" fmla="*/ 0 w 309"/>
                  <a:gd name="T69" fmla="*/ 0 h 388"/>
                  <a:gd name="T70" fmla="*/ 0 w 309"/>
                  <a:gd name="T71" fmla="*/ 0 h 388"/>
                  <a:gd name="T72" fmla="*/ 0 w 309"/>
                  <a:gd name="T73" fmla="*/ 0 h 388"/>
                  <a:gd name="T74" fmla="*/ 0 w 309"/>
                  <a:gd name="T75" fmla="*/ 0 h 38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309" h="388">
                    <a:moveTo>
                      <a:pt x="250" y="145"/>
                    </a:moveTo>
                    <a:lnTo>
                      <a:pt x="260" y="155"/>
                    </a:lnTo>
                    <a:lnTo>
                      <a:pt x="269" y="167"/>
                    </a:lnTo>
                    <a:lnTo>
                      <a:pt x="275" y="180"/>
                    </a:lnTo>
                    <a:lnTo>
                      <a:pt x="281" y="193"/>
                    </a:lnTo>
                    <a:lnTo>
                      <a:pt x="282" y="206"/>
                    </a:lnTo>
                    <a:lnTo>
                      <a:pt x="282" y="220"/>
                    </a:lnTo>
                    <a:lnTo>
                      <a:pt x="278" y="234"/>
                    </a:lnTo>
                    <a:lnTo>
                      <a:pt x="272" y="247"/>
                    </a:lnTo>
                    <a:lnTo>
                      <a:pt x="262" y="262"/>
                    </a:lnTo>
                    <a:lnTo>
                      <a:pt x="250" y="275"/>
                    </a:lnTo>
                    <a:lnTo>
                      <a:pt x="237" y="286"/>
                    </a:lnTo>
                    <a:lnTo>
                      <a:pt x="222" y="298"/>
                    </a:lnTo>
                    <a:lnTo>
                      <a:pt x="209" y="308"/>
                    </a:lnTo>
                    <a:lnTo>
                      <a:pt x="194" y="319"/>
                    </a:lnTo>
                    <a:lnTo>
                      <a:pt x="180" y="331"/>
                    </a:lnTo>
                    <a:lnTo>
                      <a:pt x="166" y="344"/>
                    </a:lnTo>
                    <a:lnTo>
                      <a:pt x="162" y="348"/>
                    </a:lnTo>
                    <a:lnTo>
                      <a:pt x="159" y="354"/>
                    </a:lnTo>
                    <a:lnTo>
                      <a:pt x="156" y="359"/>
                    </a:lnTo>
                    <a:lnTo>
                      <a:pt x="153" y="365"/>
                    </a:lnTo>
                    <a:lnTo>
                      <a:pt x="152" y="371"/>
                    </a:lnTo>
                    <a:lnTo>
                      <a:pt x="152" y="377"/>
                    </a:lnTo>
                    <a:lnTo>
                      <a:pt x="153" y="382"/>
                    </a:lnTo>
                    <a:lnTo>
                      <a:pt x="158" y="387"/>
                    </a:lnTo>
                    <a:lnTo>
                      <a:pt x="163" y="388"/>
                    </a:lnTo>
                    <a:lnTo>
                      <a:pt x="169" y="388"/>
                    </a:lnTo>
                    <a:lnTo>
                      <a:pt x="175" y="387"/>
                    </a:lnTo>
                    <a:lnTo>
                      <a:pt x="180" y="382"/>
                    </a:lnTo>
                    <a:lnTo>
                      <a:pt x="194" y="367"/>
                    </a:lnTo>
                    <a:lnTo>
                      <a:pt x="210" y="351"/>
                    </a:lnTo>
                    <a:lnTo>
                      <a:pt x="227" y="337"/>
                    </a:lnTo>
                    <a:lnTo>
                      <a:pt x="244" y="322"/>
                    </a:lnTo>
                    <a:lnTo>
                      <a:pt x="260" y="308"/>
                    </a:lnTo>
                    <a:lnTo>
                      <a:pt x="275" y="292"/>
                    </a:lnTo>
                    <a:lnTo>
                      <a:pt x="290" y="275"/>
                    </a:lnTo>
                    <a:lnTo>
                      <a:pt x="300" y="256"/>
                    </a:lnTo>
                    <a:lnTo>
                      <a:pt x="307" y="234"/>
                    </a:lnTo>
                    <a:lnTo>
                      <a:pt x="309" y="213"/>
                    </a:lnTo>
                    <a:lnTo>
                      <a:pt x="304" y="191"/>
                    </a:lnTo>
                    <a:lnTo>
                      <a:pt x="297" y="171"/>
                    </a:lnTo>
                    <a:lnTo>
                      <a:pt x="285" y="151"/>
                    </a:lnTo>
                    <a:lnTo>
                      <a:pt x="271" y="134"/>
                    </a:lnTo>
                    <a:lnTo>
                      <a:pt x="253" y="118"/>
                    </a:lnTo>
                    <a:lnTo>
                      <a:pt x="235" y="104"/>
                    </a:lnTo>
                    <a:lnTo>
                      <a:pt x="222" y="94"/>
                    </a:lnTo>
                    <a:lnTo>
                      <a:pt x="207" y="85"/>
                    </a:lnTo>
                    <a:lnTo>
                      <a:pt x="191" y="75"/>
                    </a:lnTo>
                    <a:lnTo>
                      <a:pt x="175" y="65"/>
                    </a:lnTo>
                    <a:lnTo>
                      <a:pt x="159" y="55"/>
                    </a:lnTo>
                    <a:lnTo>
                      <a:pt x="141" y="45"/>
                    </a:lnTo>
                    <a:lnTo>
                      <a:pt x="124" y="36"/>
                    </a:lnTo>
                    <a:lnTo>
                      <a:pt x="108" y="28"/>
                    </a:lnTo>
                    <a:lnTo>
                      <a:pt x="92" y="20"/>
                    </a:lnTo>
                    <a:lnTo>
                      <a:pt x="75" y="13"/>
                    </a:lnTo>
                    <a:lnTo>
                      <a:pt x="59" y="9"/>
                    </a:lnTo>
                    <a:lnTo>
                      <a:pt x="45" y="5"/>
                    </a:lnTo>
                    <a:lnTo>
                      <a:pt x="31" y="2"/>
                    </a:lnTo>
                    <a:lnTo>
                      <a:pt x="20" y="0"/>
                    </a:lnTo>
                    <a:lnTo>
                      <a:pt x="9" y="2"/>
                    </a:lnTo>
                    <a:lnTo>
                      <a:pt x="0" y="5"/>
                    </a:lnTo>
                    <a:lnTo>
                      <a:pt x="11" y="7"/>
                    </a:lnTo>
                    <a:lnTo>
                      <a:pt x="23" y="12"/>
                    </a:lnTo>
                    <a:lnTo>
                      <a:pt x="36" y="17"/>
                    </a:lnTo>
                    <a:lnTo>
                      <a:pt x="49" y="23"/>
                    </a:lnTo>
                    <a:lnTo>
                      <a:pt x="65" y="30"/>
                    </a:lnTo>
                    <a:lnTo>
                      <a:pt x="81" y="38"/>
                    </a:lnTo>
                    <a:lnTo>
                      <a:pt x="99" y="46"/>
                    </a:lnTo>
                    <a:lnTo>
                      <a:pt x="116" y="55"/>
                    </a:lnTo>
                    <a:lnTo>
                      <a:pt x="134" y="65"/>
                    </a:lnTo>
                    <a:lnTo>
                      <a:pt x="152" y="75"/>
                    </a:lnTo>
                    <a:lnTo>
                      <a:pt x="169" y="86"/>
                    </a:lnTo>
                    <a:lnTo>
                      <a:pt x="187" y="98"/>
                    </a:lnTo>
                    <a:lnTo>
                      <a:pt x="205" y="109"/>
                    </a:lnTo>
                    <a:lnTo>
                      <a:pt x="221" y="121"/>
                    </a:lnTo>
                    <a:lnTo>
                      <a:pt x="235" y="132"/>
                    </a:lnTo>
                    <a:lnTo>
                      <a:pt x="250" y="145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19" name="Freeform 171"/>
              <p:cNvSpPr>
                <a:spLocks/>
              </p:cNvSpPr>
              <p:nvPr/>
            </p:nvSpPr>
            <p:spPr bwMode="auto">
              <a:xfrm>
                <a:off x="8279" y="4648"/>
                <a:ext cx="135" cy="97"/>
              </a:xfrm>
              <a:custGeom>
                <a:avLst/>
                <a:gdLst>
                  <a:gd name="T0" fmla="*/ 0 w 406"/>
                  <a:gd name="T1" fmla="*/ 0 h 292"/>
                  <a:gd name="T2" fmla="*/ 0 w 406"/>
                  <a:gd name="T3" fmla="*/ 0 h 292"/>
                  <a:gd name="T4" fmla="*/ 1 w 406"/>
                  <a:gd name="T5" fmla="*/ 0 h 292"/>
                  <a:gd name="T6" fmla="*/ 1 w 406"/>
                  <a:gd name="T7" fmla="*/ 0 h 292"/>
                  <a:gd name="T8" fmla="*/ 1 w 406"/>
                  <a:gd name="T9" fmla="*/ 0 h 292"/>
                  <a:gd name="T10" fmla="*/ 1 w 406"/>
                  <a:gd name="T11" fmla="*/ 0 h 292"/>
                  <a:gd name="T12" fmla="*/ 1 w 406"/>
                  <a:gd name="T13" fmla="*/ 0 h 292"/>
                  <a:gd name="T14" fmla="*/ 1 w 406"/>
                  <a:gd name="T15" fmla="*/ 0 h 292"/>
                  <a:gd name="T16" fmla="*/ 0 w 406"/>
                  <a:gd name="T17" fmla="*/ 0 h 292"/>
                  <a:gd name="T18" fmla="*/ 0 w 406"/>
                  <a:gd name="T19" fmla="*/ 0 h 292"/>
                  <a:gd name="T20" fmla="*/ 0 w 406"/>
                  <a:gd name="T21" fmla="*/ 0 h 292"/>
                  <a:gd name="T22" fmla="*/ 0 w 406"/>
                  <a:gd name="T23" fmla="*/ 0 h 292"/>
                  <a:gd name="T24" fmla="*/ 0 w 406"/>
                  <a:gd name="T25" fmla="*/ 0 h 292"/>
                  <a:gd name="T26" fmla="*/ 0 w 406"/>
                  <a:gd name="T27" fmla="*/ 0 h 292"/>
                  <a:gd name="T28" fmla="*/ 0 w 406"/>
                  <a:gd name="T29" fmla="*/ 0 h 292"/>
                  <a:gd name="T30" fmla="*/ 0 w 406"/>
                  <a:gd name="T31" fmla="*/ 0 h 292"/>
                  <a:gd name="T32" fmla="*/ 0 w 406"/>
                  <a:gd name="T33" fmla="*/ 0 h 292"/>
                  <a:gd name="T34" fmla="*/ 0 w 406"/>
                  <a:gd name="T35" fmla="*/ 0 h 292"/>
                  <a:gd name="T36" fmla="*/ 0 w 406"/>
                  <a:gd name="T37" fmla="*/ 0 h 292"/>
                  <a:gd name="T38" fmla="*/ 0 w 406"/>
                  <a:gd name="T39" fmla="*/ 0 h 292"/>
                  <a:gd name="T40" fmla="*/ 0 w 406"/>
                  <a:gd name="T41" fmla="*/ 0 h 292"/>
                  <a:gd name="T42" fmla="*/ 0 w 406"/>
                  <a:gd name="T43" fmla="*/ 0 h 292"/>
                  <a:gd name="T44" fmla="*/ 0 w 406"/>
                  <a:gd name="T45" fmla="*/ 0 h 292"/>
                  <a:gd name="T46" fmla="*/ 0 w 406"/>
                  <a:gd name="T47" fmla="*/ 0 h 292"/>
                  <a:gd name="T48" fmla="*/ 0 w 406"/>
                  <a:gd name="T49" fmla="*/ 0 h 292"/>
                  <a:gd name="T50" fmla="*/ 0 w 406"/>
                  <a:gd name="T51" fmla="*/ 0 h 292"/>
                  <a:gd name="T52" fmla="*/ 0 w 406"/>
                  <a:gd name="T53" fmla="*/ 0 h 292"/>
                  <a:gd name="T54" fmla="*/ 0 w 406"/>
                  <a:gd name="T55" fmla="*/ 0 h 292"/>
                  <a:gd name="T56" fmla="*/ 0 w 406"/>
                  <a:gd name="T57" fmla="*/ 0 h 292"/>
                  <a:gd name="T58" fmla="*/ 0 w 406"/>
                  <a:gd name="T59" fmla="*/ 0 h 292"/>
                  <a:gd name="T60" fmla="*/ 0 w 406"/>
                  <a:gd name="T61" fmla="*/ 0 h 292"/>
                  <a:gd name="T62" fmla="*/ 0 w 406"/>
                  <a:gd name="T63" fmla="*/ 0 h 29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6" h="292">
                    <a:moveTo>
                      <a:pt x="326" y="36"/>
                    </a:moveTo>
                    <a:lnTo>
                      <a:pt x="332" y="65"/>
                    </a:lnTo>
                    <a:lnTo>
                      <a:pt x="340" y="93"/>
                    </a:lnTo>
                    <a:lnTo>
                      <a:pt x="351" y="123"/>
                    </a:lnTo>
                    <a:lnTo>
                      <a:pt x="361" y="152"/>
                    </a:lnTo>
                    <a:lnTo>
                      <a:pt x="373" y="181"/>
                    </a:lnTo>
                    <a:lnTo>
                      <a:pt x="384" y="210"/>
                    </a:lnTo>
                    <a:lnTo>
                      <a:pt x="395" y="237"/>
                    </a:lnTo>
                    <a:lnTo>
                      <a:pt x="405" y="266"/>
                    </a:lnTo>
                    <a:lnTo>
                      <a:pt x="406" y="273"/>
                    </a:lnTo>
                    <a:lnTo>
                      <a:pt x="406" y="279"/>
                    </a:lnTo>
                    <a:lnTo>
                      <a:pt x="404" y="284"/>
                    </a:lnTo>
                    <a:lnTo>
                      <a:pt x="399" y="289"/>
                    </a:lnTo>
                    <a:lnTo>
                      <a:pt x="393" y="292"/>
                    </a:lnTo>
                    <a:lnTo>
                      <a:pt x="387" y="292"/>
                    </a:lnTo>
                    <a:lnTo>
                      <a:pt x="381" y="289"/>
                    </a:lnTo>
                    <a:lnTo>
                      <a:pt x="377" y="283"/>
                    </a:lnTo>
                    <a:lnTo>
                      <a:pt x="364" y="251"/>
                    </a:lnTo>
                    <a:lnTo>
                      <a:pt x="352" y="213"/>
                    </a:lnTo>
                    <a:lnTo>
                      <a:pt x="339" y="171"/>
                    </a:lnTo>
                    <a:lnTo>
                      <a:pt x="329" y="131"/>
                    </a:lnTo>
                    <a:lnTo>
                      <a:pt x="318" y="93"/>
                    </a:lnTo>
                    <a:lnTo>
                      <a:pt x="311" y="63"/>
                    </a:lnTo>
                    <a:lnTo>
                      <a:pt x="307" y="42"/>
                    </a:lnTo>
                    <a:lnTo>
                      <a:pt x="305" y="34"/>
                    </a:lnTo>
                    <a:lnTo>
                      <a:pt x="283" y="34"/>
                    </a:lnTo>
                    <a:lnTo>
                      <a:pt x="261" y="36"/>
                    </a:lnTo>
                    <a:lnTo>
                      <a:pt x="239" y="39"/>
                    </a:lnTo>
                    <a:lnTo>
                      <a:pt x="216" y="43"/>
                    </a:lnTo>
                    <a:lnTo>
                      <a:pt x="192" y="50"/>
                    </a:lnTo>
                    <a:lnTo>
                      <a:pt x="170" y="57"/>
                    </a:lnTo>
                    <a:lnTo>
                      <a:pt x="148" y="65"/>
                    </a:lnTo>
                    <a:lnTo>
                      <a:pt x="126" y="73"/>
                    </a:lnTo>
                    <a:lnTo>
                      <a:pt x="106" y="83"/>
                    </a:lnTo>
                    <a:lnTo>
                      <a:pt x="85" y="93"/>
                    </a:lnTo>
                    <a:lnTo>
                      <a:pt x="67" y="103"/>
                    </a:lnTo>
                    <a:lnTo>
                      <a:pt x="50" y="113"/>
                    </a:lnTo>
                    <a:lnTo>
                      <a:pt x="34" y="122"/>
                    </a:lnTo>
                    <a:lnTo>
                      <a:pt x="20" y="132"/>
                    </a:lnTo>
                    <a:lnTo>
                      <a:pt x="9" y="141"/>
                    </a:lnTo>
                    <a:lnTo>
                      <a:pt x="0" y="148"/>
                    </a:lnTo>
                    <a:lnTo>
                      <a:pt x="0" y="133"/>
                    </a:lnTo>
                    <a:lnTo>
                      <a:pt x="7" y="118"/>
                    </a:lnTo>
                    <a:lnTo>
                      <a:pt x="19" y="102"/>
                    </a:lnTo>
                    <a:lnTo>
                      <a:pt x="35" y="86"/>
                    </a:lnTo>
                    <a:lnTo>
                      <a:pt x="53" y="70"/>
                    </a:lnTo>
                    <a:lnTo>
                      <a:pt x="73" y="54"/>
                    </a:lnTo>
                    <a:lnTo>
                      <a:pt x="92" y="43"/>
                    </a:lnTo>
                    <a:lnTo>
                      <a:pt x="111" y="33"/>
                    </a:lnTo>
                    <a:lnTo>
                      <a:pt x="139" y="23"/>
                    </a:lnTo>
                    <a:lnTo>
                      <a:pt x="173" y="14"/>
                    </a:lnTo>
                    <a:lnTo>
                      <a:pt x="210" y="8"/>
                    </a:lnTo>
                    <a:lnTo>
                      <a:pt x="245" y="4"/>
                    </a:lnTo>
                    <a:lnTo>
                      <a:pt x="277" y="1"/>
                    </a:lnTo>
                    <a:lnTo>
                      <a:pt x="304" y="0"/>
                    </a:lnTo>
                    <a:lnTo>
                      <a:pt x="321" y="0"/>
                    </a:lnTo>
                    <a:lnTo>
                      <a:pt x="329" y="0"/>
                    </a:lnTo>
                    <a:lnTo>
                      <a:pt x="336" y="1"/>
                    </a:lnTo>
                    <a:lnTo>
                      <a:pt x="342" y="6"/>
                    </a:lnTo>
                    <a:lnTo>
                      <a:pt x="345" y="11"/>
                    </a:lnTo>
                    <a:lnTo>
                      <a:pt x="346" y="19"/>
                    </a:lnTo>
                    <a:lnTo>
                      <a:pt x="345" y="26"/>
                    </a:lnTo>
                    <a:lnTo>
                      <a:pt x="340" y="31"/>
                    </a:lnTo>
                    <a:lnTo>
                      <a:pt x="335" y="34"/>
                    </a:lnTo>
                    <a:lnTo>
                      <a:pt x="326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20" name="Freeform 172"/>
              <p:cNvSpPr>
                <a:spLocks/>
              </p:cNvSpPr>
              <p:nvPr/>
            </p:nvSpPr>
            <p:spPr bwMode="auto">
              <a:xfrm>
                <a:off x="8272" y="4697"/>
                <a:ext cx="146" cy="320"/>
              </a:xfrm>
              <a:custGeom>
                <a:avLst/>
                <a:gdLst>
                  <a:gd name="T0" fmla="*/ 0 w 439"/>
                  <a:gd name="T1" fmla="*/ 0 h 960"/>
                  <a:gd name="T2" fmla="*/ 0 w 439"/>
                  <a:gd name="T3" fmla="*/ 0 h 960"/>
                  <a:gd name="T4" fmla="*/ 0 w 439"/>
                  <a:gd name="T5" fmla="*/ 1 h 960"/>
                  <a:gd name="T6" fmla="*/ 0 w 439"/>
                  <a:gd name="T7" fmla="*/ 1 h 960"/>
                  <a:gd name="T8" fmla="*/ 0 w 439"/>
                  <a:gd name="T9" fmla="*/ 1 h 960"/>
                  <a:gd name="T10" fmla="*/ 0 w 439"/>
                  <a:gd name="T11" fmla="*/ 1 h 960"/>
                  <a:gd name="T12" fmla="*/ 0 w 439"/>
                  <a:gd name="T13" fmla="*/ 1 h 960"/>
                  <a:gd name="T14" fmla="*/ 0 w 439"/>
                  <a:gd name="T15" fmla="*/ 1 h 960"/>
                  <a:gd name="T16" fmla="*/ 0 w 439"/>
                  <a:gd name="T17" fmla="*/ 1 h 960"/>
                  <a:gd name="T18" fmla="*/ 1 w 439"/>
                  <a:gd name="T19" fmla="*/ 1 h 960"/>
                  <a:gd name="T20" fmla="*/ 1 w 439"/>
                  <a:gd name="T21" fmla="*/ 1 h 960"/>
                  <a:gd name="T22" fmla="*/ 1 w 439"/>
                  <a:gd name="T23" fmla="*/ 1 h 960"/>
                  <a:gd name="T24" fmla="*/ 1 w 439"/>
                  <a:gd name="T25" fmla="*/ 1 h 960"/>
                  <a:gd name="T26" fmla="*/ 1 w 439"/>
                  <a:gd name="T27" fmla="*/ 1 h 960"/>
                  <a:gd name="T28" fmla="*/ 1 w 439"/>
                  <a:gd name="T29" fmla="*/ 1 h 960"/>
                  <a:gd name="T30" fmla="*/ 1 w 439"/>
                  <a:gd name="T31" fmla="*/ 1 h 960"/>
                  <a:gd name="T32" fmla="*/ 1 w 439"/>
                  <a:gd name="T33" fmla="*/ 1 h 960"/>
                  <a:gd name="T34" fmla="*/ 1 w 439"/>
                  <a:gd name="T35" fmla="*/ 1 h 960"/>
                  <a:gd name="T36" fmla="*/ 0 w 439"/>
                  <a:gd name="T37" fmla="*/ 1 h 960"/>
                  <a:gd name="T38" fmla="*/ 0 w 439"/>
                  <a:gd name="T39" fmla="*/ 1 h 960"/>
                  <a:gd name="T40" fmla="*/ 0 w 439"/>
                  <a:gd name="T41" fmla="*/ 1 h 960"/>
                  <a:gd name="T42" fmla="*/ 0 w 439"/>
                  <a:gd name="T43" fmla="*/ 1 h 960"/>
                  <a:gd name="T44" fmla="*/ 0 w 439"/>
                  <a:gd name="T45" fmla="*/ 1 h 960"/>
                  <a:gd name="T46" fmla="*/ 0 w 439"/>
                  <a:gd name="T47" fmla="*/ 0 h 960"/>
                  <a:gd name="T48" fmla="*/ 0 w 439"/>
                  <a:gd name="T49" fmla="*/ 0 h 960"/>
                  <a:gd name="T50" fmla="*/ 0 w 439"/>
                  <a:gd name="T51" fmla="*/ 0 h 960"/>
                  <a:gd name="T52" fmla="*/ 0 w 439"/>
                  <a:gd name="T53" fmla="*/ 0 h 960"/>
                  <a:gd name="T54" fmla="*/ 0 w 439"/>
                  <a:gd name="T55" fmla="*/ 0 h 960"/>
                  <a:gd name="T56" fmla="*/ 0 w 439"/>
                  <a:gd name="T57" fmla="*/ 0 h 960"/>
                  <a:gd name="T58" fmla="*/ 0 w 439"/>
                  <a:gd name="T59" fmla="*/ 0 h 960"/>
                  <a:gd name="T60" fmla="*/ 0 w 439"/>
                  <a:gd name="T61" fmla="*/ 0 h 960"/>
                  <a:gd name="T62" fmla="*/ 0 w 439"/>
                  <a:gd name="T63" fmla="*/ 0 h 960"/>
                  <a:gd name="T64" fmla="*/ 0 w 439"/>
                  <a:gd name="T65" fmla="*/ 0 h 960"/>
                  <a:gd name="T66" fmla="*/ 0 w 439"/>
                  <a:gd name="T67" fmla="*/ 0 h 96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439" h="960">
                    <a:moveTo>
                      <a:pt x="72" y="270"/>
                    </a:moveTo>
                    <a:lnTo>
                      <a:pt x="82" y="289"/>
                    </a:lnTo>
                    <a:lnTo>
                      <a:pt x="85" y="302"/>
                    </a:lnTo>
                    <a:lnTo>
                      <a:pt x="87" y="316"/>
                    </a:lnTo>
                    <a:lnTo>
                      <a:pt x="93" y="336"/>
                    </a:lnTo>
                    <a:lnTo>
                      <a:pt x="107" y="376"/>
                    </a:lnTo>
                    <a:lnTo>
                      <a:pt x="124" y="417"/>
                    </a:lnTo>
                    <a:lnTo>
                      <a:pt x="141" y="455"/>
                    </a:lnTo>
                    <a:lnTo>
                      <a:pt x="157" y="494"/>
                    </a:lnTo>
                    <a:lnTo>
                      <a:pt x="175" y="533"/>
                    </a:lnTo>
                    <a:lnTo>
                      <a:pt x="193" y="572"/>
                    </a:lnTo>
                    <a:lnTo>
                      <a:pt x="210" y="611"/>
                    </a:lnTo>
                    <a:lnTo>
                      <a:pt x="229" y="649"/>
                    </a:lnTo>
                    <a:lnTo>
                      <a:pt x="248" y="687"/>
                    </a:lnTo>
                    <a:lnTo>
                      <a:pt x="267" y="726"/>
                    </a:lnTo>
                    <a:lnTo>
                      <a:pt x="287" y="763"/>
                    </a:lnTo>
                    <a:lnTo>
                      <a:pt x="307" y="802"/>
                    </a:lnTo>
                    <a:lnTo>
                      <a:pt x="326" y="839"/>
                    </a:lnTo>
                    <a:lnTo>
                      <a:pt x="347" y="878"/>
                    </a:lnTo>
                    <a:lnTo>
                      <a:pt x="367" y="915"/>
                    </a:lnTo>
                    <a:lnTo>
                      <a:pt x="388" y="954"/>
                    </a:lnTo>
                    <a:lnTo>
                      <a:pt x="391" y="957"/>
                    </a:lnTo>
                    <a:lnTo>
                      <a:pt x="397" y="958"/>
                    </a:lnTo>
                    <a:lnTo>
                      <a:pt x="404" y="960"/>
                    </a:lnTo>
                    <a:lnTo>
                      <a:pt x="413" y="960"/>
                    </a:lnTo>
                    <a:lnTo>
                      <a:pt x="420" y="960"/>
                    </a:lnTo>
                    <a:lnTo>
                      <a:pt x="427" y="958"/>
                    </a:lnTo>
                    <a:lnTo>
                      <a:pt x="433" y="957"/>
                    </a:lnTo>
                    <a:lnTo>
                      <a:pt x="436" y="954"/>
                    </a:lnTo>
                    <a:lnTo>
                      <a:pt x="439" y="948"/>
                    </a:lnTo>
                    <a:lnTo>
                      <a:pt x="439" y="943"/>
                    </a:lnTo>
                    <a:lnTo>
                      <a:pt x="436" y="937"/>
                    </a:lnTo>
                    <a:lnTo>
                      <a:pt x="432" y="932"/>
                    </a:lnTo>
                    <a:lnTo>
                      <a:pt x="414" y="902"/>
                    </a:lnTo>
                    <a:lnTo>
                      <a:pt x="398" y="874"/>
                    </a:lnTo>
                    <a:lnTo>
                      <a:pt x="380" y="843"/>
                    </a:lnTo>
                    <a:lnTo>
                      <a:pt x="364" y="813"/>
                    </a:lnTo>
                    <a:lnTo>
                      <a:pt x="348" y="784"/>
                    </a:lnTo>
                    <a:lnTo>
                      <a:pt x="332" y="754"/>
                    </a:lnTo>
                    <a:lnTo>
                      <a:pt x="314" y="724"/>
                    </a:lnTo>
                    <a:lnTo>
                      <a:pt x="298" y="694"/>
                    </a:lnTo>
                    <a:lnTo>
                      <a:pt x="269" y="638"/>
                    </a:lnTo>
                    <a:lnTo>
                      <a:pt x="242" y="585"/>
                    </a:lnTo>
                    <a:lnTo>
                      <a:pt x="216" y="532"/>
                    </a:lnTo>
                    <a:lnTo>
                      <a:pt x="193" y="477"/>
                    </a:lnTo>
                    <a:lnTo>
                      <a:pt x="169" y="424"/>
                    </a:lnTo>
                    <a:lnTo>
                      <a:pt x="149" y="369"/>
                    </a:lnTo>
                    <a:lnTo>
                      <a:pt x="128" y="312"/>
                    </a:lnTo>
                    <a:lnTo>
                      <a:pt x="107" y="253"/>
                    </a:lnTo>
                    <a:lnTo>
                      <a:pt x="91" y="220"/>
                    </a:lnTo>
                    <a:lnTo>
                      <a:pt x="75" y="181"/>
                    </a:lnTo>
                    <a:lnTo>
                      <a:pt x="60" y="139"/>
                    </a:lnTo>
                    <a:lnTo>
                      <a:pt x="47" y="99"/>
                    </a:lnTo>
                    <a:lnTo>
                      <a:pt x="35" y="62"/>
                    </a:lnTo>
                    <a:lnTo>
                      <a:pt x="25" y="31"/>
                    </a:lnTo>
                    <a:lnTo>
                      <a:pt x="15" y="10"/>
                    </a:lnTo>
                    <a:lnTo>
                      <a:pt x="8" y="0"/>
                    </a:lnTo>
                    <a:lnTo>
                      <a:pt x="5" y="1"/>
                    </a:lnTo>
                    <a:lnTo>
                      <a:pt x="2" y="4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6" y="47"/>
                    </a:lnTo>
                    <a:lnTo>
                      <a:pt x="11" y="82"/>
                    </a:lnTo>
                    <a:lnTo>
                      <a:pt x="16" y="115"/>
                    </a:lnTo>
                    <a:lnTo>
                      <a:pt x="24" y="146"/>
                    </a:lnTo>
                    <a:lnTo>
                      <a:pt x="33" y="179"/>
                    </a:lnTo>
                    <a:lnTo>
                      <a:pt x="43" y="211"/>
                    </a:lnTo>
                    <a:lnTo>
                      <a:pt x="56" y="241"/>
                    </a:lnTo>
                    <a:lnTo>
                      <a:pt x="72" y="27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21" name="Freeform 173"/>
              <p:cNvSpPr>
                <a:spLocks/>
              </p:cNvSpPr>
              <p:nvPr/>
            </p:nvSpPr>
            <p:spPr bwMode="auto">
              <a:xfrm>
                <a:off x="8416" y="4972"/>
                <a:ext cx="128" cy="66"/>
              </a:xfrm>
              <a:custGeom>
                <a:avLst/>
                <a:gdLst>
                  <a:gd name="T0" fmla="*/ 0 w 382"/>
                  <a:gd name="T1" fmla="*/ 0 h 198"/>
                  <a:gd name="T2" fmla="*/ 0 w 382"/>
                  <a:gd name="T3" fmla="*/ 0 h 198"/>
                  <a:gd name="T4" fmla="*/ 0 w 382"/>
                  <a:gd name="T5" fmla="*/ 0 h 198"/>
                  <a:gd name="T6" fmla="*/ 0 w 382"/>
                  <a:gd name="T7" fmla="*/ 0 h 198"/>
                  <a:gd name="T8" fmla="*/ 0 w 382"/>
                  <a:gd name="T9" fmla="*/ 0 h 198"/>
                  <a:gd name="T10" fmla="*/ 0 w 382"/>
                  <a:gd name="T11" fmla="*/ 0 h 198"/>
                  <a:gd name="T12" fmla="*/ 0 w 382"/>
                  <a:gd name="T13" fmla="*/ 0 h 198"/>
                  <a:gd name="T14" fmla="*/ 0 w 382"/>
                  <a:gd name="T15" fmla="*/ 0 h 198"/>
                  <a:gd name="T16" fmla="*/ 0 w 382"/>
                  <a:gd name="T17" fmla="*/ 0 h 198"/>
                  <a:gd name="T18" fmla="*/ 0 w 382"/>
                  <a:gd name="T19" fmla="*/ 0 h 198"/>
                  <a:gd name="T20" fmla="*/ 0 w 382"/>
                  <a:gd name="T21" fmla="*/ 0 h 198"/>
                  <a:gd name="T22" fmla="*/ 0 w 382"/>
                  <a:gd name="T23" fmla="*/ 0 h 198"/>
                  <a:gd name="T24" fmla="*/ 0 w 382"/>
                  <a:gd name="T25" fmla="*/ 0 h 198"/>
                  <a:gd name="T26" fmla="*/ 0 w 382"/>
                  <a:gd name="T27" fmla="*/ 0 h 198"/>
                  <a:gd name="T28" fmla="*/ 0 w 382"/>
                  <a:gd name="T29" fmla="*/ 0 h 198"/>
                  <a:gd name="T30" fmla="*/ 0 w 382"/>
                  <a:gd name="T31" fmla="*/ 0 h 198"/>
                  <a:gd name="T32" fmla="*/ 0 w 382"/>
                  <a:gd name="T33" fmla="*/ 0 h 198"/>
                  <a:gd name="T34" fmla="*/ 0 w 382"/>
                  <a:gd name="T35" fmla="*/ 0 h 198"/>
                  <a:gd name="T36" fmla="*/ 0 w 382"/>
                  <a:gd name="T37" fmla="*/ 0 h 198"/>
                  <a:gd name="T38" fmla="*/ 0 w 382"/>
                  <a:gd name="T39" fmla="*/ 0 h 198"/>
                  <a:gd name="T40" fmla="*/ 1 w 382"/>
                  <a:gd name="T41" fmla="*/ 0 h 198"/>
                  <a:gd name="T42" fmla="*/ 1 w 382"/>
                  <a:gd name="T43" fmla="*/ 0 h 198"/>
                  <a:gd name="T44" fmla="*/ 1 w 382"/>
                  <a:gd name="T45" fmla="*/ 0 h 198"/>
                  <a:gd name="T46" fmla="*/ 1 w 382"/>
                  <a:gd name="T47" fmla="*/ 0 h 198"/>
                  <a:gd name="T48" fmla="*/ 1 w 382"/>
                  <a:gd name="T49" fmla="*/ 0 h 198"/>
                  <a:gd name="T50" fmla="*/ 1 w 382"/>
                  <a:gd name="T51" fmla="*/ 0 h 198"/>
                  <a:gd name="T52" fmla="*/ 1 w 382"/>
                  <a:gd name="T53" fmla="*/ 0 h 198"/>
                  <a:gd name="T54" fmla="*/ 1 w 382"/>
                  <a:gd name="T55" fmla="*/ 0 h 198"/>
                  <a:gd name="T56" fmla="*/ 0 w 382"/>
                  <a:gd name="T57" fmla="*/ 0 h 198"/>
                  <a:gd name="T58" fmla="*/ 0 w 382"/>
                  <a:gd name="T59" fmla="*/ 0 h 198"/>
                  <a:gd name="T60" fmla="*/ 0 w 382"/>
                  <a:gd name="T61" fmla="*/ 0 h 198"/>
                  <a:gd name="T62" fmla="*/ 0 w 382"/>
                  <a:gd name="T63" fmla="*/ 0 h 198"/>
                  <a:gd name="T64" fmla="*/ 0 w 382"/>
                  <a:gd name="T65" fmla="*/ 0 h 198"/>
                  <a:gd name="T66" fmla="*/ 0 w 382"/>
                  <a:gd name="T67" fmla="*/ 0 h 198"/>
                  <a:gd name="T68" fmla="*/ 0 w 382"/>
                  <a:gd name="T69" fmla="*/ 0 h 198"/>
                  <a:gd name="T70" fmla="*/ 0 w 382"/>
                  <a:gd name="T71" fmla="*/ 0 h 198"/>
                  <a:gd name="T72" fmla="*/ 0 w 382"/>
                  <a:gd name="T73" fmla="*/ 0 h 198"/>
                  <a:gd name="T74" fmla="*/ 0 w 382"/>
                  <a:gd name="T75" fmla="*/ 0 h 198"/>
                  <a:gd name="T76" fmla="*/ 0 w 382"/>
                  <a:gd name="T77" fmla="*/ 0 h 198"/>
                  <a:gd name="T78" fmla="*/ 0 w 382"/>
                  <a:gd name="T79" fmla="*/ 0 h 198"/>
                  <a:gd name="T80" fmla="*/ 0 w 382"/>
                  <a:gd name="T81" fmla="*/ 0 h 198"/>
                  <a:gd name="T82" fmla="*/ 0 w 382"/>
                  <a:gd name="T83" fmla="*/ 0 h 198"/>
                  <a:gd name="T84" fmla="*/ 0 w 382"/>
                  <a:gd name="T85" fmla="*/ 0 h 198"/>
                  <a:gd name="T86" fmla="*/ 0 w 382"/>
                  <a:gd name="T87" fmla="*/ 0 h 198"/>
                  <a:gd name="T88" fmla="*/ 0 w 382"/>
                  <a:gd name="T89" fmla="*/ 0 h 198"/>
                  <a:gd name="T90" fmla="*/ 0 w 382"/>
                  <a:gd name="T91" fmla="*/ 0 h 19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382" h="198">
                    <a:moveTo>
                      <a:pt x="2" y="182"/>
                    </a:moveTo>
                    <a:lnTo>
                      <a:pt x="0" y="187"/>
                    </a:lnTo>
                    <a:lnTo>
                      <a:pt x="0" y="191"/>
                    </a:lnTo>
                    <a:lnTo>
                      <a:pt x="2" y="195"/>
                    </a:lnTo>
                    <a:lnTo>
                      <a:pt x="6" y="198"/>
                    </a:lnTo>
                    <a:lnTo>
                      <a:pt x="30" y="187"/>
                    </a:lnTo>
                    <a:lnTo>
                      <a:pt x="52" y="176"/>
                    </a:lnTo>
                    <a:lnTo>
                      <a:pt x="75" y="166"/>
                    </a:lnTo>
                    <a:lnTo>
                      <a:pt x="99" y="156"/>
                    </a:lnTo>
                    <a:lnTo>
                      <a:pt x="124" y="146"/>
                    </a:lnTo>
                    <a:lnTo>
                      <a:pt x="147" y="138"/>
                    </a:lnTo>
                    <a:lnTo>
                      <a:pt x="171" y="128"/>
                    </a:lnTo>
                    <a:lnTo>
                      <a:pt x="194" y="119"/>
                    </a:lnTo>
                    <a:lnTo>
                      <a:pt x="218" y="109"/>
                    </a:lnTo>
                    <a:lnTo>
                      <a:pt x="241" y="99"/>
                    </a:lnTo>
                    <a:lnTo>
                      <a:pt x="265" y="89"/>
                    </a:lnTo>
                    <a:lnTo>
                      <a:pt x="287" y="77"/>
                    </a:lnTo>
                    <a:lnTo>
                      <a:pt x="310" y="66"/>
                    </a:lnTo>
                    <a:lnTo>
                      <a:pt x="332" y="54"/>
                    </a:lnTo>
                    <a:lnTo>
                      <a:pt x="354" y="41"/>
                    </a:lnTo>
                    <a:lnTo>
                      <a:pt x="376" y="27"/>
                    </a:lnTo>
                    <a:lnTo>
                      <a:pt x="381" y="23"/>
                    </a:lnTo>
                    <a:lnTo>
                      <a:pt x="382" y="17"/>
                    </a:lnTo>
                    <a:lnTo>
                      <a:pt x="382" y="11"/>
                    </a:lnTo>
                    <a:lnTo>
                      <a:pt x="379" y="7"/>
                    </a:lnTo>
                    <a:lnTo>
                      <a:pt x="375" y="3"/>
                    </a:lnTo>
                    <a:lnTo>
                      <a:pt x="369" y="0"/>
                    </a:lnTo>
                    <a:lnTo>
                      <a:pt x="363" y="0"/>
                    </a:lnTo>
                    <a:lnTo>
                      <a:pt x="359" y="3"/>
                    </a:lnTo>
                    <a:lnTo>
                      <a:pt x="335" y="16"/>
                    </a:lnTo>
                    <a:lnTo>
                      <a:pt x="309" y="28"/>
                    </a:lnTo>
                    <a:lnTo>
                      <a:pt x="281" y="41"/>
                    </a:lnTo>
                    <a:lnTo>
                      <a:pt x="253" y="56"/>
                    </a:lnTo>
                    <a:lnTo>
                      <a:pt x="223" y="70"/>
                    </a:lnTo>
                    <a:lnTo>
                      <a:pt x="193" y="84"/>
                    </a:lnTo>
                    <a:lnTo>
                      <a:pt x="163" y="97"/>
                    </a:lnTo>
                    <a:lnTo>
                      <a:pt x="135" y="112"/>
                    </a:lnTo>
                    <a:lnTo>
                      <a:pt x="107" y="125"/>
                    </a:lnTo>
                    <a:lnTo>
                      <a:pt x="83" y="136"/>
                    </a:lnTo>
                    <a:lnTo>
                      <a:pt x="61" y="148"/>
                    </a:lnTo>
                    <a:lnTo>
                      <a:pt x="40" y="158"/>
                    </a:lnTo>
                    <a:lnTo>
                      <a:pt x="24" y="166"/>
                    </a:lnTo>
                    <a:lnTo>
                      <a:pt x="12" y="174"/>
                    </a:lnTo>
                    <a:lnTo>
                      <a:pt x="5" y="179"/>
                    </a:lnTo>
                    <a:lnTo>
                      <a:pt x="2" y="1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22" name="Freeform 174"/>
              <p:cNvSpPr>
                <a:spLocks/>
              </p:cNvSpPr>
              <p:nvPr/>
            </p:nvSpPr>
            <p:spPr bwMode="auto">
              <a:xfrm>
                <a:off x="8304" y="4693"/>
                <a:ext cx="76" cy="80"/>
              </a:xfrm>
              <a:custGeom>
                <a:avLst/>
                <a:gdLst>
                  <a:gd name="T0" fmla="*/ 0 w 229"/>
                  <a:gd name="T1" fmla="*/ 0 h 240"/>
                  <a:gd name="T2" fmla="*/ 0 w 229"/>
                  <a:gd name="T3" fmla="*/ 0 h 240"/>
                  <a:gd name="T4" fmla="*/ 0 w 229"/>
                  <a:gd name="T5" fmla="*/ 0 h 240"/>
                  <a:gd name="T6" fmla="*/ 0 w 229"/>
                  <a:gd name="T7" fmla="*/ 0 h 240"/>
                  <a:gd name="T8" fmla="*/ 0 w 229"/>
                  <a:gd name="T9" fmla="*/ 0 h 240"/>
                  <a:gd name="T10" fmla="*/ 0 w 229"/>
                  <a:gd name="T11" fmla="*/ 0 h 240"/>
                  <a:gd name="T12" fmla="*/ 0 w 229"/>
                  <a:gd name="T13" fmla="*/ 0 h 240"/>
                  <a:gd name="T14" fmla="*/ 0 w 229"/>
                  <a:gd name="T15" fmla="*/ 0 h 240"/>
                  <a:gd name="T16" fmla="*/ 0 w 229"/>
                  <a:gd name="T17" fmla="*/ 0 h 240"/>
                  <a:gd name="T18" fmla="*/ 0 w 229"/>
                  <a:gd name="T19" fmla="*/ 0 h 240"/>
                  <a:gd name="T20" fmla="*/ 0 w 229"/>
                  <a:gd name="T21" fmla="*/ 0 h 240"/>
                  <a:gd name="T22" fmla="*/ 0 w 229"/>
                  <a:gd name="T23" fmla="*/ 0 h 240"/>
                  <a:gd name="T24" fmla="*/ 0 w 229"/>
                  <a:gd name="T25" fmla="*/ 0 h 240"/>
                  <a:gd name="T26" fmla="*/ 0 w 229"/>
                  <a:gd name="T27" fmla="*/ 0 h 240"/>
                  <a:gd name="T28" fmla="*/ 0 w 229"/>
                  <a:gd name="T29" fmla="*/ 0 h 240"/>
                  <a:gd name="T30" fmla="*/ 0 w 229"/>
                  <a:gd name="T31" fmla="*/ 0 h 240"/>
                  <a:gd name="T32" fmla="*/ 0 w 229"/>
                  <a:gd name="T33" fmla="*/ 0 h 240"/>
                  <a:gd name="T34" fmla="*/ 0 w 229"/>
                  <a:gd name="T35" fmla="*/ 0 h 240"/>
                  <a:gd name="T36" fmla="*/ 0 w 229"/>
                  <a:gd name="T37" fmla="*/ 0 h 240"/>
                  <a:gd name="T38" fmla="*/ 0 w 229"/>
                  <a:gd name="T39" fmla="*/ 0 h 240"/>
                  <a:gd name="T40" fmla="*/ 0 w 229"/>
                  <a:gd name="T41" fmla="*/ 0 h 240"/>
                  <a:gd name="T42" fmla="*/ 0 w 229"/>
                  <a:gd name="T43" fmla="*/ 0 h 240"/>
                  <a:gd name="T44" fmla="*/ 0 w 229"/>
                  <a:gd name="T45" fmla="*/ 0 h 240"/>
                  <a:gd name="T46" fmla="*/ 0 w 229"/>
                  <a:gd name="T47" fmla="*/ 0 h 240"/>
                  <a:gd name="T48" fmla="*/ 0 w 229"/>
                  <a:gd name="T49" fmla="*/ 0 h 240"/>
                  <a:gd name="T50" fmla="*/ 0 w 229"/>
                  <a:gd name="T51" fmla="*/ 0 h 240"/>
                  <a:gd name="T52" fmla="*/ 0 w 229"/>
                  <a:gd name="T53" fmla="*/ 0 h 240"/>
                  <a:gd name="T54" fmla="*/ 0 w 229"/>
                  <a:gd name="T55" fmla="*/ 0 h 240"/>
                  <a:gd name="T56" fmla="*/ 0 w 229"/>
                  <a:gd name="T57" fmla="*/ 0 h 240"/>
                  <a:gd name="T58" fmla="*/ 0 w 229"/>
                  <a:gd name="T59" fmla="*/ 0 h 240"/>
                  <a:gd name="T60" fmla="*/ 0 w 229"/>
                  <a:gd name="T61" fmla="*/ 0 h 240"/>
                  <a:gd name="T62" fmla="*/ 0 w 229"/>
                  <a:gd name="T63" fmla="*/ 0 h 240"/>
                  <a:gd name="T64" fmla="*/ 0 w 229"/>
                  <a:gd name="T65" fmla="*/ 0 h 240"/>
                  <a:gd name="T66" fmla="*/ 0 w 229"/>
                  <a:gd name="T67" fmla="*/ 0 h 240"/>
                  <a:gd name="T68" fmla="*/ 0 w 229"/>
                  <a:gd name="T69" fmla="*/ 0 h 240"/>
                  <a:gd name="T70" fmla="*/ 0 w 229"/>
                  <a:gd name="T71" fmla="*/ 0 h 240"/>
                  <a:gd name="T72" fmla="*/ 0 w 229"/>
                  <a:gd name="T73" fmla="*/ 0 h 240"/>
                  <a:gd name="T74" fmla="*/ 0 w 229"/>
                  <a:gd name="T75" fmla="*/ 0 h 24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229" h="240">
                    <a:moveTo>
                      <a:pt x="126" y="4"/>
                    </a:moveTo>
                    <a:lnTo>
                      <a:pt x="119" y="3"/>
                    </a:lnTo>
                    <a:lnTo>
                      <a:pt x="111" y="3"/>
                    </a:lnTo>
                    <a:lnTo>
                      <a:pt x="105" y="1"/>
                    </a:lnTo>
                    <a:lnTo>
                      <a:pt x="102" y="1"/>
                    </a:lnTo>
                    <a:lnTo>
                      <a:pt x="94" y="0"/>
                    </a:lnTo>
                    <a:lnTo>
                      <a:pt x="83" y="0"/>
                    </a:lnTo>
                    <a:lnTo>
                      <a:pt x="75" y="1"/>
                    </a:lnTo>
                    <a:lnTo>
                      <a:pt x="66" y="3"/>
                    </a:lnTo>
                    <a:lnTo>
                      <a:pt x="57" y="4"/>
                    </a:lnTo>
                    <a:lnTo>
                      <a:pt x="48" y="9"/>
                    </a:lnTo>
                    <a:lnTo>
                      <a:pt x="41" y="13"/>
                    </a:lnTo>
                    <a:lnTo>
                      <a:pt x="33" y="17"/>
                    </a:lnTo>
                    <a:lnTo>
                      <a:pt x="17" y="34"/>
                    </a:lnTo>
                    <a:lnTo>
                      <a:pt x="6" y="55"/>
                    </a:lnTo>
                    <a:lnTo>
                      <a:pt x="1" y="76"/>
                    </a:lnTo>
                    <a:lnTo>
                      <a:pt x="0" y="98"/>
                    </a:lnTo>
                    <a:lnTo>
                      <a:pt x="3" y="121"/>
                    </a:lnTo>
                    <a:lnTo>
                      <a:pt x="8" y="144"/>
                    </a:lnTo>
                    <a:lnTo>
                      <a:pt x="16" y="167"/>
                    </a:lnTo>
                    <a:lnTo>
                      <a:pt x="26" y="187"/>
                    </a:lnTo>
                    <a:lnTo>
                      <a:pt x="35" y="200"/>
                    </a:lnTo>
                    <a:lnTo>
                      <a:pt x="45" y="213"/>
                    </a:lnTo>
                    <a:lnTo>
                      <a:pt x="57" y="223"/>
                    </a:lnTo>
                    <a:lnTo>
                      <a:pt x="70" y="230"/>
                    </a:lnTo>
                    <a:lnTo>
                      <a:pt x="85" y="236"/>
                    </a:lnTo>
                    <a:lnTo>
                      <a:pt x="101" y="240"/>
                    </a:lnTo>
                    <a:lnTo>
                      <a:pt x="116" y="240"/>
                    </a:lnTo>
                    <a:lnTo>
                      <a:pt x="132" y="237"/>
                    </a:lnTo>
                    <a:lnTo>
                      <a:pt x="154" y="228"/>
                    </a:lnTo>
                    <a:lnTo>
                      <a:pt x="174" y="218"/>
                    </a:lnTo>
                    <a:lnTo>
                      <a:pt x="192" y="204"/>
                    </a:lnTo>
                    <a:lnTo>
                      <a:pt x="208" y="188"/>
                    </a:lnTo>
                    <a:lnTo>
                      <a:pt x="218" y="171"/>
                    </a:lnTo>
                    <a:lnTo>
                      <a:pt x="226" y="151"/>
                    </a:lnTo>
                    <a:lnTo>
                      <a:pt x="229" y="131"/>
                    </a:lnTo>
                    <a:lnTo>
                      <a:pt x="226" y="109"/>
                    </a:lnTo>
                    <a:lnTo>
                      <a:pt x="224" y="103"/>
                    </a:lnTo>
                    <a:lnTo>
                      <a:pt x="221" y="98"/>
                    </a:lnTo>
                    <a:lnTo>
                      <a:pt x="215" y="95"/>
                    </a:lnTo>
                    <a:lnTo>
                      <a:pt x="210" y="93"/>
                    </a:lnTo>
                    <a:lnTo>
                      <a:pt x="204" y="95"/>
                    </a:lnTo>
                    <a:lnTo>
                      <a:pt x="198" y="99"/>
                    </a:lnTo>
                    <a:lnTo>
                      <a:pt x="195" y="105"/>
                    </a:lnTo>
                    <a:lnTo>
                      <a:pt x="195" y="111"/>
                    </a:lnTo>
                    <a:lnTo>
                      <a:pt x="193" y="126"/>
                    </a:lnTo>
                    <a:lnTo>
                      <a:pt x="189" y="142"/>
                    </a:lnTo>
                    <a:lnTo>
                      <a:pt x="183" y="158"/>
                    </a:lnTo>
                    <a:lnTo>
                      <a:pt x="174" y="171"/>
                    </a:lnTo>
                    <a:lnTo>
                      <a:pt x="164" y="181"/>
                    </a:lnTo>
                    <a:lnTo>
                      <a:pt x="149" y="190"/>
                    </a:lnTo>
                    <a:lnTo>
                      <a:pt x="133" y="195"/>
                    </a:lnTo>
                    <a:lnTo>
                      <a:pt x="113" y="198"/>
                    </a:lnTo>
                    <a:lnTo>
                      <a:pt x="92" y="197"/>
                    </a:lnTo>
                    <a:lnTo>
                      <a:pt x="76" y="188"/>
                    </a:lnTo>
                    <a:lnTo>
                      <a:pt x="63" y="177"/>
                    </a:lnTo>
                    <a:lnTo>
                      <a:pt x="54" y="161"/>
                    </a:lnTo>
                    <a:lnTo>
                      <a:pt x="47" y="142"/>
                    </a:lnTo>
                    <a:lnTo>
                      <a:pt x="41" y="124"/>
                    </a:lnTo>
                    <a:lnTo>
                      <a:pt x="36" y="103"/>
                    </a:lnTo>
                    <a:lnTo>
                      <a:pt x="35" y="85"/>
                    </a:lnTo>
                    <a:lnTo>
                      <a:pt x="35" y="73"/>
                    </a:lnTo>
                    <a:lnTo>
                      <a:pt x="36" y="62"/>
                    </a:lnTo>
                    <a:lnTo>
                      <a:pt x="41" y="50"/>
                    </a:lnTo>
                    <a:lnTo>
                      <a:pt x="48" y="40"/>
                    </a:lnTo>
                    <a:lnTo>
                      <a:pt x="55" y="33"/>
                    </a:lnTo>
                    <a:lnTo>
                      <a:pt x="66" y="26"/>
                    </a:lnTo>
                    <a:lnTo>
                      <a:pt x="77" y="21"/>
                    </a:lnTo>
                    <a:lnTo>
                      <a:pt x="92" y="19"/>
                    </a:lnTo>
                    <a:lnTo>
                      <a:pt x="97" y="19"/>
                    </a:lnTo>
                    <a:lnTo>
                      <a:pt x="105" y="19"/>
                    </a:lnTo>
                    <a:lnTo>
                      <a:pt x="120" y="19"/>
                    </a:lnTo>
                    <a:lnTo>
                      <a:pt x="135" y="21"/>
                    </a:lnTo>
                    <a:lnTo>
                      <a:pt x="139" y="20"/>
                    </a:lnTo>
                    <a:lnTo>
                      <a:pt x="139" y="14"/>
                    </a:lnTo>
                    <a:lnTo>
                      <a:pt x="133" y="9"/>
                    </a:lnTo>
                    <a:lnTo>
                      <a:pt x="12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23" name="Freeform 175"/>
              <p:cNvSpPr>
                <a:spLocks/>
              </p:cNvSpPr>
              <p:nvPr/>
            </p:nvSpPr>
            <p:spPr bwMode="auto">
              <a:xfrm>
                <a:off x="8401" y="4895"/>
                <a:ext cx="93" cy="90"/>
              </a:xfrm>
              <a:custGeom>
                <a:avLst/>
                <a:gdLst>
                  <a:gd name="T0" fmla="*/ 0 w 281"/>
                  <a:gd name="T1" fmla="*/ 0 h 270"/>
                  <a:gd name="T2" fmla="*/ 0 w 281"/>
                  <a:gd name="T3" fmla="*/ 0 h 270"/>
                  <a:gd name="T4" fmla="*/ 0 w 281"/>
                  <a:gd name="T5" fmla="*/ 0 h 270"/>
                  <a:gd name="T6" fmla="*/ 0 w 281"/>
                  <a:gd name="T7" fmla="*/ 0 h 270"/>
                  <a:gd name="T8" fmla="*/ 0 w 281"/>
                  <a:gd name="T9" fmla="*/ 0 h 270"/>
                  <a:gd name="T10" fmla="*/ 0 w 281"/>
                  <a:gd name="T11" fmla="*/ 0 h 270"/>
                  <a:gd name="T12" fmla="*/ 0 w 281"/>
                  <a:gd name="T13" fmla="*/ 0 h 270"/>
                  <a:gd name="T14" fmla="*/ 0 w 281"/>
                  <a:gd name="T15" fmla="*/ 0 h 270"/>
                  <a:gd name="T16" fmla="*/ 0 w 281"/>
                  <a:gd name="T17" fmla="*/ 0 h 270"/>
                  <a:gd name="T18" fmla="*/ 0 w 281"/>
                  <a:gd name="T19" fmla="*/ 0 h 270"/>
                  <a:gd name="T20" fmla="*/ 0 w 281"/>
                  <a:gd name="T21" fmla="*/ 0 h 270"/>
                  <a:gd name="T22" fmla="*/ 0 w 281"/>
                  <a:gd name="T23" fmla="*/ 0 h 270"/>
                  <a:gd name="T24" fmla="*/ 0 w 281"/>
                  <a:gd name="T25" fmla="*/ 0 h 270"/>
                  <a:gd name="T26" fmla="*/ 0 w 281"/>
                  <a:gd name="T27" fmla="*/ 0 h 270"/>
                  <a:gd name="T28" fmla="*/ 0 w 281"/>
                  <a:gd name="T29" fmla="*/ 0 h 270"/>
                  <a:gd name="T30" fmla="*/ 0 w 281"/>
                  <a:gd name="T31" fmla="*/ 0 h 270"/>
                  <a:gd name="T32" fmla="*/ 0 w 281"/>
                  <a:gd name="T33" fmla="*/ 0 h 270"/>
                  <a:gd name="T34" fmla="*/ 0 w 281"/>
                  <a:gd name="T35" fmla="*/ 0 h 270"/>
                  <a:gd name="T36" fmla="*/ 0 w 281"/>
                  <a:gd name="T37" fmla="*/ 0 h 270"/>
                  <a:gd name="T38" fmla="*/ 0 w 281"/>
                  <a:gd name="T39" fmla="*/ 0 h 270"/>
                  <a:gd name="T40" fmla="*/ 0 w 281"/>
                  <a:gd name="T41" fmla="*/ 0 h 270"/>
                  <a:gd name="T42" fmla="*/ 0 w 281"/>
                  <a:gd name="T43" fmla="*/ 0 h 270"/>
                  <a:gd name="T44" fmla="*/ 0 w 281"/>
                  <a:gd name="T45" fmla="*/ 0 h 270"/>
                  <a:gd name="T46" fmla="*/ 0 w 281"/>
                  <a:gd name="T47" fmla="*/ 0 h 270"/>
                  <a:gd name="T48" fmla="*/ 0 w 281"/>
                  <a:gd name="T49" fmla="*/ 0 h 270"/>
                  <a:gd name="T50" fmla="*/ 0 w 281"/>
                  <a:gd name="T51" fmla="*/ 0 h 270"/>
                  <a:gd name="T52" fmla="*/ 0 w 281"/>
                  <a:gd name="T53" fmla="*/ 0 h 270"/>
                  <a:gd name="T54" fmla="*/ 0 w 281"/>
                  <a:gd name="T55" fmla="*/ 0 h 270"/>
                  <a:gd name="T56" fmla="*/ 0 w 281"/>
                  <a:gd name="T57" fmla="*/ 0 h 270"/>
                  <a:gd name="T58" fmla="*/ 0 w 281"/>
                  <a:gd name="T59" fmla="*/ 0 h 270"/>
                  <a:gd name="T60" fmla="*/ 0 w 281"/>
                  <a:gd name="T61" fmla="*/ 0 h 270"/>
                  <a:gd name="T62" fmla="*/ 0 w 281"/>
                  <a:gd name="T63" fmla="*/ 0 h 270"/>
                  <a:gd name="T64" fmla="*/ 0 w 281"/>
                  <a:gd name="T65" fmla="*/ 0 h 270"/>
                  <a:gd name="T66" fmla="*/ 0 w 281"/>
                  <a:gd name="T67" fmla="*/ 0 h 2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81" h="270">
                    <a:moveTo>
                      <a:pt x="75" y="5"/>
                    </a:moveTo>
                    <a:lnTo>
                      <a:pt x="61" y="10"/>
                    </a:lnTo>
                    <a:lnTo>
                      <a:pt x="47" y="19"/>
                    </a:lnTo>
                    <a:lnTo>
                      <a:pt x="34" y="28"/>
                    </a:lnTo>
                    <a:lnTo>
                      <a:pt x="24" y="39"/>
                    </a:lnTo>
                    <a:lnTo>
                      <a:pt x="15" y="52"/>
                    </a:lnTo>
                    <a:lnTo>
                      <a:pt x="8" y="65"/>
                    </a:lnTo>
                    <a:lnTo>
                      <a:pt x="3" y="81"/>
                    </a:lnTo>
                    <a:lnTo>
                      <a:pt x="0" y="97"/>
                    </a:lnTo>
                    <a:lnTo>
                      <a:pt x="0" y="114"/>
                    </a:lnTo>
                    <a:lnTo>
                      <a:pt x="2" y="130"/>
                    </a:lnTo>
                    <a:lnTo>
                      <a:pt x="6" y="145"/>
                    </a:lnTo>
                    <a:lnTo>
                      <a:pt x="12" y="161"/>
                    </a:lnTo>
                    <a:lnTo>
                      <a:pt x="18" y="176"/>
                    </a:lnTo>
                    <a:lnTo>
                      <a:pt x="27" y="191"/>
                    </a:lnTo>
                    <a:lnTo>
                      <a:pt x="37" y="204"/>
                    </a:lnTo>
                    <a:lnTo>
                      <a:pt x="49" y="217"/>
                    </a:lnTo>
                    <a:lnTo>
                      <a:pt x="65" y="232"/>
                    </a:lnTo>
                    <a:lnTo>
                      <a:pt x="83" y="245"/>
                    </a:lnTo>
                    <a:lnTo>
                      <a:pt x="102" y="258"/>
                    </a:lnTo>
                    <a:lnTo>
                      <a:pt x="122" y="266"/>
                    </a:lnTo>
                    <a:lnTo>
                      <a:pt x="143" y="270"/>
                    </a:lnTo>
                    <a:lnTo>
                      <a:pt x="165" y="270"/>
                    </a:lnTo>
                    <a:lnTo>
                      <a:pt x="185" y="265"/>
                    </a:lnTo>
                    <a:lnTo>
                      <a:pt x="206" y="252"/>
                    </a:lnTo>
                    <a:lnTo>
                      <a:pt x="219" y="240"/>
                    </a:lnTo>
                    <a:lnTo>
                      <a:pt x="232" y="229"/>
                    </a:lnTo>
                    <a:lnTo>
                      <a:pt x="244" y="216"/>
                    </a:lnTo>
                    <a:lnTo>
                      <a:pt x="254" y="203"/>
                    </a:lnTo>
                    <a:lnTo>
                      <a:pt x="263" y="189"/>
                    </a:lnTo>
                    <a:lnTo>
                      <a:pt x="270" y="174"/>
                    </a:lnTo>
                    <a:lnTo>
                      <a:pt x="276" y="158"/>
                    </a:lnTo>
                    <a:lnTo>
                      <a:pt x="279" y="141"/>
                    </a:lnTo>
                    <a:lnTo>
                      <a:pt x="281" y="134"/>
                    </a:lnTo>
                    <a:lnTo>
                      <a:pt x="279" y="127"/>
                    </a:lnTo>
                    <a:lnTo>
                      <a:pt x="275" y="121"/>
                    </a:lnTo>
                    <a:lnTo>
                      <a:pt x="268" y="117"/>
                    </a:lnTo>
                    <a:lnTo>
                      <a:pt x="259" y="117"/>
                    </a:lnTo>
                    <a:lnTo>
                      <a:pt x="251" y="118"/>
                    </a:lnTo>
                    <a:lnTo>
                      <a:pt x="245" y="122"/>
                    </a:lnTo>
                    <a:lnTo>
                      <a:pt x="243" y="130"/>
                    </a:lnTo>
                    <a:lnTo>
                      <a:pt x="243" y="133"/>
                    </a:lnTo>
                    <a:lnTo>
                      <a:pt x="240" y="140"/>
                    </a:lnTo>
                    <a:lnTo>
                      <a:pt x="235" y="151"/>
                    </a:lnTo>
                    <a:lnTo>
                      <a:pt x="229" y="164"/>
                    </a:lnTo>
                    <a:lnTo>
                      <a:pt x="222" y="179"/>
                    </a:lnTo>
                    <a:lnTo>
                      <a:pt x="210" y="191"/>
                    </a:lnTo>
                    <a:lnTo>
                      <a:pt x="199" y="203"/>
                    </a:lnTo>
                    <a:lnTo>
                      <a:pt x="182" y="210"/>
                    </a:lnTo>
                    <a:lnTo>
                      <a:pt x="154" y="212"/>
                    </a:lnTo>
                    <a:lnTo>
                      <a:pt x="127" y="207"/>
                    </a:lnTo>
                    <a:lnTo>
                      <a:pt x="100" y="197"/>
                    </a:lnTo>
                    <a:lnTo>
                      <a:pt x="78" y="181"/>
                    </a:lnTo>
                    <a:lnTo>
                      <a:pt x="59" y="163"/>
                    </a:lnTo>
                    <a:lnTo>
                      <a:pt x="46" y="140"/>
                    </a:lnTo>
                    <a:lnTo>
                      <a:pt x="40" y="114"/>
                    </a:lnTo>
                    <a:lnTo>
                      <a:pt x="40" y="87"/>
                    </a:lnTo>
                    <a:lnTo>
                      <a:pt x="44" y="74"/>
                    </a:lnTo>
                    <a:lnTo>
                      <a:pt x="50" y="62"/>
                    </a:lnTo>
                    <a:lnTo>
                      <a:pt x="59" y="51"/>
                    </a:lnTo>
                    <a:lnTo>
                      <a:pt x="69" y="41"/>
                    </a:lnTo>
                    <a:lnTo>
                      <a:pt x="80" y="31"/>
                    </a:lnTo>
                    <a:lnTo>
                      <a:pt x="91" y="23"/>
                    </a:lnTo>
                    <a:lnTo>
                      <a:pt x="102" y="19"/>
                    </a:lnTo>
                    <a:lnTo>
                      <a:pt x="112" y="16"/>
                    </a:lnTo>
                    <a:lnTo>
                      <a:pt x="110" y="5"/>
                    </a:lnTo>
                    <a:lnTo>
                      <a:pt x="102" y="0"/>
                    </a:lnTo>
                    <a:lnTo>
                      <a:pt x="88" y="2"/>
                    </a:lnTo>
                    <a:lnTo>
                      <a:pt x="75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24" name="Freeform 176"/>
              <p:cNvSpPr>
                <a:spLocks/>
              </p:cNvSpPr>
              <p:nvPr/>
            </p:nvSpPr>
            <p:spPr bwMode="auto">
              <a:xfrm>
                <a:off x="8431" y="4921"/>
                <a:ext cx="5" cy="4"/>
              </a:xfrm>
              <a:custGeom>
                <a:avLst/>
                <a:gdLst>
                  <a:gd name="T0" fmla="*/ 0 w 15"/>
                  <a:gd name="T1" fmla="*/ 0 h 13"/>
                  <a:gd name="T2" fmla="*/ 0 w 15"/>
                  <a:gd name="T3" fmla="*/ 0 h 13"/>
                  <a:gd name="T4" fmla="*/ 0 w 15"/>
                  <a:gd name="T5" fmla="*/ 0 h 13"/>
                  <a:gd name="T6" fmla="*/ 0 w 15"/>
                  <a:gd name="T7" fmla="*/ 0 h 13"/>
                  <a:gd name="T8" fmla="*/ 0 w 15"/>
                  <a:gd name="T9" fmla="*/ 0 h 13"/>
                  <a:gd name="T10" fmla="*/ 0 w 15"/>
                  <a:gd name="T11" fmla="*/ 0 h 13"/>
                  <a:gd name="T12" fmla="*/ 0 w 15"/>
                  <a:gd name="T13" fmla="*/ 0 h 13"/>
                  <a:gd name="T14" fmla="*/ 0 w 15"/>
                  <a:gd name="T15" fmla="*/ 0 h 13"/>
                  <a:gd name="T16" fmla="*/ 0 w 15"/>
                  <a:gd name="T17" fmla="*/ 0 h 13"/>
                  <a:gd name="T18" fmla="*/ 0 w 15"/>
                  <a:gd name="T19" fmla="*/ 0 h 13"/>
                  <a:gd name="T20" fmla="*/ 0 w 15"/>
                  <a:gd name="T21" fmla="*/ 0 h 13"/>
                  <a:gd name="T22" fmla="*/ 0 w 15"/>
                  <a:gd name="T23" fmla="*/ 0 h 13"/>
                  <a:gd name="T24" fmla="*/ 0 w 15"/>
                  <a:gd name="T25" fmla="*/ 0 h 13"/>
                  <a:gd name="T26" fmla="*/ 0 w 15"/>
                  <a:gd name="T27" fmla="*/ 0 h 13"/>
                  <a:gd name="T28" fmla="*/ 0 w 15"/>
                  <a:gd name="T29" fmla="*/ 0 h 13"/>
                  <a:gd name="T30" fmla="*/ 0 w 15"/>
                  <a:gd name="T31" fmla="*/ 0 h 13"/>
                  <a:gd name="T32" fmla="*/ 0 w 15"/>
                  <a:gd name="T33" fmla="*/ 0 h 13"/>
                  <a:gd name="T34" fmla="*/ 0 w 15"/>
                  <a:gd name="T35" fmla="*/ 0 h 1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5" h="13">
                    <a:moveTo>
                      <a:pt x="0" y="6"/>
                    </a:moveTo>
                    <a:lnTo>
                      <a:pt x="2" y="9"/>
                    </a:lnTo>
                    <a:lnTo>
                      <a:pt x="3" y="11"/>
                    </a:lnTo>
                    <a:lnTo>
                      <a:pt x="5" y="13"/>
                    </a:lnTo>
                    <a:lnTo>
                      <a:pt x="8" y="13"/>
                    </a:lnTo>
                    <a:lnTo>
                      <a:pt x="11" y="13"/>
                    </a:lnTo>
                    <a:lnTo>
                      <a:pt x="14" y="11"/>
                    </a:lnTo>
                    <a:lnTo>
                      <a:pt x="15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25" name="Freeform 177"/>
              <p:cNvSpPr>
                <a:spLocks/>
              </p:cNvSpPr>
              <p:nvPr/>
            </p:nvSpPr>
            <p:spPr bwMode="auto">
              <a:xfrm>
                <a:off x="8447" y="4911"/>
                <a:ext cx="6" cy="6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7" h="17">
                    <a:moveTo>
                      <a:pt x="0" y="9"/>
                    </a:moveTo>
                    <a:lnTo>
                      <a:pt x="1" y="13"/>
                    </a:lnTo>
                    <a:lnTo>
                      <a:pt x="3" y="15"/>
                    </a:lnTo>
                    <a:lnTo>
                      <a:pt x="6" y="17"/>
                    </a:lnTo>
                    <a:lnTo>
                      <a:pt x="9" y="17"/>
                    </a:lnTo>
                    <a:lnTo>
                      <a:pt x="13" y="17"/>
                    </a:lnTo>
                    <a:lnTo>
                      <a:pt x="16" y="15"/>
                    </a:lnTo>
                    <a:lnTo>
                      <a:pt x="17" y="13"/>
                    </a:lnTo>
                    <a:lnTo>
                      <a:pt x="17" y="9"/>
                    </a:lnTo>
                    <a:lnTo>
                      <a:pt x="17" y="6"/>
                    </a:lnTo>
                    <a:lnTo>
                      <a:pt x="16" y="3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26" name="Freeform 178"/>
              <p:cNvSpPr>
                <a:spLocks/>
              </p:cNvSpPr>
              <p:nvPr/>
            </p:nvSpPr>
            <p:spPr bwMode="auto">
              <a:xfrm>
                <a:off x="8468" y="4904"/>
                <a:ext cx="3" cy="3"/>
              </a:xfrm>
              <a:custGeom>
                <a:avLst/>
                <a:gdLst>
                  <a:gd name="T0" fmla="*/ 0 w 9"/>
                  <a:gd name="T1" fmla="*/ 0 h 9"/>
                  <a:gd name="T2" fmla="*/ 0 w 9"/>
                  <a:gd name="T3" fmla="*/ 0 h 9"/>
                  <a:gd name="T4" fmla="*/ 0 w 9"/>
                  <a:gd name="T5" fmla="*/ 0 h 9"/>
                  <a:gd name="T6" fmla="*/ 0 w 9"/>
                  <a:gd name="T7" fmla="*/ 0 h 9"/>
                  <a:gd name="T8" fmla="*/ 0 w 9"/>
                  <a:gd name="T9" fmla="*/ 0 h 9"/>
                  <a:gd name="T10" fmla="*/ 0 w 9"/>
                  <a:gd name="T11" fmla="*/ 0 h 9"/>
                  <a:gd name="T12" fmla="*/ 0 w 9"/>
                  <a:gd name="T13" fmla="*/ 0 h 9"/>
                  <a:gd name="T14" fmla="*/ 0 w 9"/>
                  <a:gd name="T15" fmla="*/ 0 h 9"/>
                  <a:gd name="T16" fmla="*/ 0 w 9"/>
                  <a:gd name="T17" fmla="*/ 0 h 9"/>
                  <a:gd name="T18" fmla="*/ 0 w 9"/>
                  <a:gd name="T19" fmla="*/ 0 h 9"/>
                  <a:gd name="T20" fmla="*/ 0 w 9"/>
                  <a:gd name="T21" fmla="*/ 0 h 9"/>
                  <a:gd name="T22" fmla="*/ 0 w 9"/>
                  <a:gd name="T23" fmla="*/ 0 h 9"/>
                  <a:gd name="T24" fmla="*/ 0 w 9"/>
                  <a:gd name="T25" fmla="*/ 0 h 9"/>
                  <a:gd name="T26" fmla="*/ 0 w 9"/>
                  <a:gd name="T27" fmla="*/ 0 h 9"/>
                  <a:gd name="T28" fmla="*/ 0 w 9"/>
                  <a:gd name="T29" fmla="*/ 0 h 9"/>
                  <a:gd name="T30" fmla="*/ 0 w 9"/>
                  <a:gd name="T31" fmla="*/ 0 h 9"/>
                  <a:gd name="T32" fmla="*/ 0 w 9"/>
                  <a:gd name="T33" fmla="*/ 0 h 9"/>
                  <a:gd name="T34" fmla="*/ 0 w 9"/>
                  <a:gd name="T35" fmla="*/ 0 h 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9" h="9">
                    <a:moveTo>
                      <a:pt x="0" y="4"/>
                    </a:moveTo>
                    <a:lnTo>
                      <a:pt x="0" y="6"/>
                    </a:lnTo>
                    <a:lnTo>
                      <a:pt x="1" y="7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7" y="7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7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27" name="Freeform 179"/>
              <p:cNvSpPr>
                <a:spLocks/>
              </p:cNvSpPr>
              <p:nvPr/>
            </p:nvSpPr>
            <p:spPr bwMode="auto">
              <a:xfrm>
                <a:off x="8459" y="4927"/>
                <a:ext cx="2" cy="3"/>
              </a:xfrm>
              <a:custGeom>
                <a:avLst/>
                <a:gdLst>
                  <a:gd name="T0" fmla="*/ 0 w 7"/>
                  <a:gd name="T1" fmla="*/ 0 h 8"/>
                  <a:gd name="T2" fmla="*/ 0 w 7"/>
                  <a:gd name="T3" fmla="*/ 0 h 8"/>
                  <a:gd name="T4" fmla="*/ 0 w 7"/>
                  <a:gd name="T5" fmla="*/ 0 h 8"/>
                  <a:gd name="T6" fmla="*/ 0 w 7"/>
                  <a:gd name="T7" fmla="*/ 0 h 8"/>
                  <a:gd name="T8" fmla="*/ 0 w 7"/>
                  <a:gd name="T9" fmla="*/ 0 h 8"/>
                  <a:gd name="T10" fmla="*/ 0 w 7"/>
                  <a:gd name="T11" fmla="*/ 0 h 8"/>
                  <a:gd name="T12" fmla="*/ 0 w 7"/>
                  <a:gd name="T13" fmla="*/ 0 h 8"/>
                  <a:gd name="T14" fmla="*/ 0 w 7"/>
                  <a:gd name="T15" fmla="*/ 0 h 8"/>
                  <a:gd name="T16" fmla="*/ 0 w 7"/>
                  <a:gd name="T17" fmla="*/ 0 h 8"/>
                  <a:gd name="T18" fmla="*/ 0 w 7"/>
                  <a:gd name="T19" fmla="*/ 0 h 8"/>
                  <a:gd name="T20" fmla="*/ 0 w 7"/>
                  <a:gd name="T21" fmla="*/ 0 h 8"/>
                  <a:gd name="T22" fmla="*/ 0 w 7"/>
                  <a:gd name="T23" fmla="*/ 0 h 8"/>
                  <a:gd name="T24" fmla="*/ 0 w 7"/>
                  <a:gd name="T25" fmla="*/ 0 h 8"/>
                  <a:gd name="T26" fmla="*/ 0 w 7"/>
                  <a:gd name="T27" fmla="*/ 0 h 8"/>
                  <a:gd name="T28" fmla="*/ 0 w 7"/>
                  <a:gd name="T29" fmla="*/ 0 h 8"/>
                  <a:gd name="T30" fmla="*/ 0 w 7"/>
                  <a:gd name="T31" fmla="*/ 0 h 8"/>
                  <a:gd name="T32" fmla="*/ 0 w 7"/>
                  <a:gd name="T33" fmla="*/ 0 h 8"/>
                  <a:gd name="T34" fmla="*/ 0 w 7"/>
                  <a:gd name="T35" fmla="*/ 0 h 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7" h="8">
                    <a:moveTo>
                      <a:pt x="0" y="4"/>
                    </a:moveTo>
                    <a:lnTo>
                      <a:pt x="0" y="5"/>
                    </a:lnTo>
                    <a:lnTo>
                      <a:pt x="1" y="7"/>
                    </a:lnTo>
                    <a:lnTo>
                      <a:pt x="3" y="8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7"/>
                    </a:lnTo>
                    <a:lnTo>
                      <a:pt x="7" y="5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28" name="Freeform 180"/>
              <p:cNvSpPr>
                <a:spLocks/>
              </p:cNvSpPr>
              <p:nvPr/>
            </p:nvSpPr>
            <p:spPr bwMode="auto">
              <a:xfrm>
                <a:off x="8443" y="4936"/>
                <a:ext cx="2" cy="3"/>
              </a:xfrm>
              <a:custGeom>
                <a:avLst/>
                <a:gdLst>
                  <a:gd name="T0" fmla="*/ 0 w 7"/>
                  <a:gd name="T1" fmla="*/ 0 h 9"/>
                  <a:gd name="T2" fmla="*/ 0 w 7"/>
                  <a:gd name="T3" fmla="*/ 0 h 9"/>
                  <a:gd name="T4" fmla="*/ 0 w 7"/>
                  <a:gd name="T5" fmla="*/ 0 h 9"/>
                  <a:gd name="T6" fmla="*/ 0 w 7"/>
                  <a:gd name="T7" fmla="*/ 0 h 9"/>
                  <a:gd name="T8" fmla="*/ 0 w 7"/>
                  <a:gd name="T9" fmla="*/ 0 h 9"/>
                  <a:gd name="T10" fmla="*/ 0 w 7"/>
                  <a:gd name="T11" fmla="*/ 0 h 9"/>
                  <a:gd name="T12" fmla="*/ 0 w 7"/>
                  <a:gd name="T13" fmla="*/ 0 h 9"/>
                  <a:gd name="T14" fmla="*/ 0 w 7"/>
                  <a:gd name="T15" fmla="*/ 0 h 9"/>
                  <a:gd name="T16" fmla="*/ 0 w 7"/>
                  <a:gd name="T17" fmla="*/ 0 h 9"/>
                  <a:gd name="T18" fmla="*/ 0 w 7"/>
                  <a:gd name="T19" fmla="*/ 0 h 9"/>
                  <a:gd name="T20" fmla="*/ 0 w 7"/>
                  <a:gd name="T21" fmla="*/ 0 h 9"/>
                  <a:gd name="T22" fmla="*/ 0 w 7"/>
                  <a:gd name="T23" fmla="*/ 0 h 9"/>
                  <a:gd name="T24" fmla="*/ 0 w 7"/>
                  <a:gd name="T25" fmla="*/ 0 h 9"/>
                  <a:gd name="T26" fmla="*/ 0 w 7"/>
                  <a:gd name="T27" fmla="*/ 0 h 9"/>
                  <a:gd name="T28" fmla="*/ 0 w 7"/>
                  <a:gd name="T29" fmla="*/ 0 h 9"/>
                  <a:gd name="T30" fmla="*/ 0 w 7"/>
                  <a:gd name="T31" fmla="*/ 0 h 9"/>
                  <a:gd name="T32" fmla="*/ 0 w 7"/>
                  <a:gd name="T33" fmla="*/ 0 h 9"/>
                  <a:gd name="T34" fmla="*/ 0 w 7"/>
                  <a:gd name="T35" fmla="*/ 0 h 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7" h="9">
                    <a:moveTo>
                      <a:pt x="0" y="4"/>
                    </a:moveTo>
                    <a:lnTo>
                      <a:pt x="0" y="6"/>
                    </a:lnTo>
                    <a:lnTo>
                      <a:pt x="1" y="7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5" y="9"/>
                    </a:lnTo>
                    <a:lnTo>
                      <a:pt x="5" y="7"/>
                    </a:lnTo>
                    <a:lnTo>
                      <a:pt x="7" y="6"/>
                    </a:lnTo>
                    <a:lnTo>
                      <a:pt x="7" y="4"/>
                    </a:lnTo>
                    <a:lnTo>
                      <a:pt x="7" y="3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29" name="Freeform 181"/>
              <p:cNvSpPr>
                <a:spLocks/>
              </p:cNvSpPr>
              <p:nvPr/>
            </p:nvSpPr>
            <p:spPr bwMode="auto">
              <a:xfrm>
                <a:off x="8474" y="4919"/>
                <a:ext cx="7" cy="6"/>
              </a:xfrm>
              <a:custGeom>
                <a:avLst/>
                <a:gdLst>
                  <a:gd name="T0" fmla="*/ 0 w 20"/>
                  <a:gd name="T1" fmla="*/ 0 h 20"/>
                  <a:gd name="T2" fmla="*/ 0 w 20"/>
                  <a:gd name="T3" fmla="*/ 0 h 20"/>
                  <a:gd name="T4" fmla="*/ 0 w 20"/>
                  <a:gd name="T5" fmla="*/ 0 h 20"/>
                  <a:gd name="T6" fmla="*/ 0 w 20"/>
                  <a:gd name="T7" fmla="*/ 0 h 20"/>
                  <a:gd name="T8" fmla="*/ 0 w 20"/>
                  <a:gd name="T9" fmla="*/ 0 h 20"/>
                  <a:gd name="T10" fmla="*/ 0 w 20"/>
                  <a:gd name="T11" fmla="*/ 0 h 20"/>
                  <a:gd name="T12" fmla="*/ 0 w 20"/>
                  <a:gd name="T13" fmla="*/ 0 h 20"/>
                  <a:gd name="T14" fmla="*/ 0 w 20"/>
                  <a:gd name="T15" fmla="*/ 0 h 20"/>
                  <a:gd name="T16" fmla="*/ 0 w 20"/>
                  <a:gd name="T17" fmla="*/ 0 h 20"/>
                  <a:gd name="T18" fmla="*/ 0 w 20"/>
                  <a:gd name="T19" fmla="*/ 0 h 20"/>
                  <a:gd name="T20" fmla="*/ 0 w 20"/>
                  <a:gd name="T21" fmla="*/ 0 h 20"/>
                  <a:gd name="T22" fmla="*/ 0 w 20"/>
                  <a:gd name="T23" fmla="*/ 0 h 20"/>
                  <a:gd name="T24" fmla="*/ 0 w 20"/>
                  <a:gd name="T25" fmla="*/ 0 h 20"/>
                  <a:gd name="T26" fmla="*/ 0 w 20"/>
                  <a:gd name="T27" fmla="*/ 0 h 20"/>
                  <a:gd name="T28" fmla="*/ 0 w 20"/>
                  <a:gd name="T29" fmla="*/ 0 h 20"/>
                  <a:gd name="T30" fmla="*/ 0 w 20"/>
                  <a:gd name="T31" fmla="*/ 0 h 20"/>
                  <a:gd name="T32" fmla="*/ 0 w 20"/>
                  <a:gd name="T33" fmla="*/ 0 h 20"/>
                  <a:gd name="T34" fmla="*/ 0 w 20"/>
                  <a:gd name="T35" fmla="*/ 0 h 2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0" h="20">
                    <a:moveTo>
                      <a:pt x="0" y="10"/>
                    </a:moveTo>
                    <a:lnTo>
                      <a:pt x="0" y="15"/>
                    </a:lnTo>
                    <a:lnTo>
                      <a:pt x="2" y="17"/>
                    </a:lnTo>
                    <a:lnTo>
                      <a:pt x="5" y="20"/>
                    </a:lnTo>
                    <a:lnTo>
                      <a:pt x="10" y="20"/>
                    </a:lnTo>
                    <a:lnTo>
                      <a:pt x="14" y="20"/>
                    </a:lnTo>
                    <a:lnTo>
                      <a:pt x="17" y="17"/>
                    </a:lnTo>
                    <a:lnTo>
                      <a:pt x="20" y="15"/>
                    </a:lnTo>
                    <a:lnTo>
                      <a:pt x="20" y="10"/>
                    </a:lnTo>
                    <a:lnTo>
                      <a:pt x="20" y="6"/>
                    </a:lnTo>
                    <a:lnTo>
                      <a:pt x="17" y="3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2" y="3"/>
                    </a:lnTo>
                    <a:lnTo>
                      <a:pt x="0" y="6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30" name="Freeform 182"/>
              <p:cNvSpPr>
                <a:spLocks/>
              </p:cNvSpPr>
              <p:nvPr/>
            </p:nvSpPr>
            <p:spPr bwMode="auto">
              <a:xfrm>
                <a:off x="8332" y="4713"/>
                <a:ext cx="4" cy="4"/>
              </a:xfrm>
              <a:custGeom>
                <a:avLst/>
                <a:gdLst>
                  <a:gd name="T0" fmla="*/ 0 w 12"/>
                  <a:gd name="T1" fmla="*/ 0 h 13"/>
                  <a:gd name="T2" fmla="*/ 0 w 12"/>
                  <a:gd name="T3" fmla="*/ 0 h 13"/>
                  <a:gd name="T4" fmla="*/ 0 w 12"/>
                  <a:gd name="T5" fmla="*/ 0 h 13"/>
                  <a:gd name="T6" fmla="*/ 0 w 12"/>
                  <a:gd name="T7" fmla="*/ 0 h 13"/>
                  <a:gd name="T8" fmla="*/ 0 w 12"/>
                  <a:gd name="T9" fmla="*/ 0 h 13"/>
                  <a:gd name="T10" fmla="*/ 0 w 12"/>
                  <a:gd name="T11" fmla="*/ 0 h 13"/>
                  <a:gd name="T12" fmla="*/ 0 w 12"/>
                  <a:gd name="T13" fmla="*/ 0 h 13"/>
                  <a:gd name="T14" fmla="*/ 0 w 12"/>
                  <a:gd name="T15" fmla="*/ 0 h 13"/>
                  <a:gd name="T16" fmla="*/ 0 w 12"/>
                  <a:gd name="T17" fmla="*/ 0 h 13"/>
                  <a:gd name="T18" fmla="*/ 0 w 12"/>
                  <a:gd name="T19" fmla="*/ 0 h 13"/>
                  <a:gd name="T20" fmla="*/ 0 w 12"/>
                  <a:gd name="T21" fmla="*/ 0 h 13"/>
                  <a:gd name="T22" fmla="*/ 0 w 12"/>
                  <a:gd name="T23" fmla="*/ 0 h 13"/>
                  <a:gd name="T24" fmla="*/ 0 w 12"/>
                  <a:gd name="T25" fmla="*/ 0 h 13"/>
                  <a:gd name="T26" fmla="*/ 0 w 12"/>
                  <a:gd name="T27" fmla="*/ 0 h 13"/>
                  <a:gd name="T28" fmla="*/ 0 w 12"/>
                  <a:gd name="T29" fmla="*/ 0 h 13"/>
                  <a:gd name="T30" fmla="*/ 0 w 12"/>
                  <a:gd name="T31" fmla="*/ 0 h 13"/>
                  <a:gd name="T32" fmla="*/ 0 w 12"/>
                  <a:gd name="T33" fmla="*/ 0 h 13"/>
                  <a:gd name="T34" fmla="*/ 0 w 12"/>
                  <a:gd name="T35" fmla="*/ 0 h 1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" h="13">
                    <a:moveTo>
                      <a:pt x="0" y="7"/>
                    </a:moveTo>
                    <a:lnTo>
                      <a:pt x="0" y="9"/>
                    </a:lnTo>
                    <a:lnTo>
                      <a:pt x="2" y="12"/>
                    </a:lnTo>
                    <a:lnTo>
                      <a:pt x="3" y="13"/>
                    </a:lnTo>
                    <a:lnTo>
                      <a:pt x="6" y="13"/>
                    </a:lnTo>
                    <a:lnTo>
                      <a:pt x="9" y="13"/>
                    </a:lnTo>
                    <a:lnTo>
                      <a:pt x="11" y="12"/>
                    </a:lnTo>
                    <a:lnTo>
                      <a:pt x="12" y="9"/>
                    </a:lnTo>
                    <a:lnTo>
                      <a:pt x="12" y="7"/>
                    </a:lnTo>
                    <a:lnTo>
                      <a:pt x="12" y="5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31" name="Freeform 183"/>
              <p:cNvSpPr>
                <a:spLocks/>
              </p:cNvSpPr>
              <p:nvPr/>
            </p:nvSpPr>
            <p:spPr bwMode="auto">
              <a:xfrm>
                <a:off x="8349" y="4708"/>
                <a:ext cx="5" cy="4"/>
              </a:xfrm>
              <a:custGeom>
                <a:avLst/>
                <a:gdLst>
                  <a:gd name="T0" fmla="*/ 0 w 13"/>
                  <a:gd name="T1" fmla="*/ 0 h 12"/>
                  <a:gd name="T2" fmla="*/ 0 w 13"/>
                  <a:gd name="T3" fmla="*/ 0 h 12"/>
                  <a:gd name="T4" fmla="*/ 0 w 13"/>
                  <a:gd name="T5" fmla="*/ 0 h 12"/>
                  <a:gd name="T6" fmla="*/ 0 w 13"/>
                  <a:gd name="T7" fmla="*/ 0 h 12"/>
                  <a:gd name="T8" fmla="*/ 0 w 13"/>
                  <a:gd name="T9" fmla="*/ 0 h 12"/>
                  <a:gd name="T10" fmla="*/ 0 w 13"/>
                  <a:gd name="T11" fmla="*/ 0 h 12"/>
                  <a:gd name="T12" fmla="*/ 0 w 13"/>
                  <a:gd name="T13" fmla="*/ 0 h 12"/>
                  <a:gd name="T14" fmla="*/ 0 w 13"/>
                  <a:gd name="T15" fmla="*/ 0 h 12"/>
                  <a:gd name="T16" fmla="*/ 0 w 13"/>
                  <a:gd name="T17" fmla="*/ 0 h 12"/>
                  <a:gd name="T18" fmla="*/ 0 w 13"/>
                  <a:gd name="T19" fmla="*/ 0 h 12"/>
                  <a:gd name="T20" fmla="*/ 0 w 13"/>
                  <a:gd name="T21" fmla="*/ 0 h 12"/>
                  <a:gd name="T22" fmla="*/ 0 w 13"/>
                  <a:gd name="T23" fmla="*/ 0 h 12"/>
                  <a:gd name="T24" fmla="*/ 0 w 13"/>
                  <a:gd name="T25" fmla="*/ 0 h 12"/>
                  <a:gd name="T26" fmla="*/ 0 w 13"/>
                  <a:gd name="T27" fmla="*/ 0 h 12"/>
                  <a:gd name="T28" fmla="*/ 0 w 13"/>
                  <a:gd name="T29" fmla="*/ 0 h 12"/>
                  <a:gd name="T30" fmla="*/ 0 w 13"/>
                  <a:gd name="T31" fmla="*/ 0 h 12"/>
                  <a:gd name="T32" fmla="*/ 0 w 13"/>
                  <a:gd name="T33" fmla="*/ 0 h 12"/>
                  <a:gd name="T34" fmla="*/ 0 w 13"/>
                  <a:gd name="T35" fmla="*/ 0 h 1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3" h="12">
                    <a:moveTo>
                      <a:pt x="0" y="6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5" y="12"/>
                    </a:lnTo>
                    <a:lnTo>
                      <a:pt x="8" y="12"/>
                    </a:lnTo>
                    <a:lnTo>
                      <a:pt x="9" y="12"/>
                    </a:lnTo>
                    <a:lnTo>
                      <a:pt x="12" y="10"/>
                    </a:lnTo>
                    <a:lnTo>
                      <a:pt x="13" y="8"/>
                    </a:lnTo>
                    <a:lnTo>
                      <a:pt x="13" y="6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32" name="Freeform 184"/>
              <p:cNvSpPr>
                <a:spLocks/>
              </p:cNvSpPr>
              <p:nvPr/>
            </p:nvSpPr>
            <p:spPr bwMode="auto">
              <a:xfrm>
                <a:off x="8366" y="4704"/>
                <a:ext cx="2" cy="2"/>
              </a:xfrm>
              <a:custGeom>
                <a:avLst/>
                <a:gdLst>
                  <a:gd name="T0" fmla="*/ 0 w 8"/>
                  <a:gd name="T1" fmla="*/ 0 h 7"/>
                  <a:gd name="T2" fmla="*/ 0 w 8"/>
                  <a:gd name="T3" fmla="*/ 0 h 7"/>
                  <a:gd name="T4" fmla="*/ 0 w 8"/>
                  <a:gd name="T5" fmla="*/ 0 h 7"/>
                  <a:gd name="T6" fmla="*/ 0 w 8"/>
                  <a:gd name="T7" fmla="*/ 0 h 7"/>
                  <a:gd name="T8" fmla="*/ 0 w 8"/>
                  <a:gd name="T9" fmla="*/ 0 h 7"/>
                  <a:gd name="T10" fmla="*/ 0 w 8"/>
                  <a:gd name="T11" fmla="*/ 0 h 7"/>
                  <a:gd name="T12" fmla="*/ 0 w 8"/>
                  <a:gd name="T13" fmla="*/ 0 h 7"/>
                  <a:gd name="T14" fmla="*/ 0 w 8"/>
                  <a:gd name="T15" fmla="*/ 0 h 7"/>
                  <a:gd name="T16" fmla="*/ 0 w 8"/>
                  <a:gd name="T17" fmla="*/ 0 h 7"/>
                  <a:gd name="T18" fmla="*/ 0 w 8"/>
                  <a:gd name="T19" fmla="*/ 0 h 7"/>
                  <a:gd name="T20" fmla="*/ 0 w 8"/>
                  <a:gd name="T21" fmla="*/ 0 h 7"/>
                  <a:gd name="T22" fmla="*/ 0 w 8"/>
                  <a:gd name="T23" fmla="*/ 0 h 7"/>
                  <a:gd name="T24" fmla="*/ 0 w 8"/>
                  <a:gd name="T25" fmla="*/ 0 h 7"/>
                  <a:gd name="T26" fmla="*/ 0 w 8"/>
                  <a:gd name="T27" fmla="*/ 0 h 7"/>
                  <a:gd name="T28" fmla="*/ 0 w 8"/>
                  <a:gd name="T29" fmla="*/ 0 h 7"/>
                  <a:gd name="T30" fmla="*/ 0 w 8"/>
                  <a:gd name="T31" fmla="*/ 0 h 7"/>
                  <a:gd name="T32" fmla="*/ 0 w 8"/>
                  <a:gd name="T33" fmla="*/ 0 h 7"/>
                  <a:gd name="T34" fmla="*/ 0 w 8"/>
                  <a:gd name="T35" fmla="*/ 0 h 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8" h="7">
                    <a:moveTo>
                      <a:pt x="0" y="3"/>
                    </a:moveTo>
                    <a:lnTo>
                      <a:pt x="0" y="4"/>
                    </a:lnTo>
                    <a:lnTo>
                      <a:pt x="1" y="6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6" y="7"/>
                    </a:lnTo>
                    <a:lnTo>
                      <a:pt x="7" y="6"/>
                    </a:lnTo>
                    <a:lnTo>
                      <a:pt x="8" y="4"/>
                    </a:lnTo>
                    <a:lnTo>
                      <a:pt x="8" y="3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33" name="Freeform 185"/>
              <p:cNvSpPr>
                <a:spLocks/>
              </p:cNvSpPr>
              <p:nvPr/>
            </p:nvSpPr>
            <p:spPr bwMode="auto">
              <a:xfrm>
                <a:off x="8338" y="4730"/>
                <a:ext cx="2" cy="3"/>
              </a:xfrm>
              <a:custGeom>
                <a:avLst/>
                <a:gdLst>
                  <a:gd name="T0" fmla="*/ 0 w 7"/>
                  <a:gd name="T1" fmla="*/ 0 h 8"/>
                  <a:gd name="T2" fmla="*/ 0 w 7"/>
                  <a:gd name="T3" fmla="*/ 0 h 8"/>
                  <a:gd name="T4" fmla="*/ 0 w 7"/>
                  <a:gd name="T5" fmla="*/ 0 h 8"/>
                  <a:gd name="T6" fmla="*/ 0 w 7"/>
                  <a:gd name="T7" fmla="*/ 0 h 8"/>
                  <a:gd name="T8" fmla="*/ 0 w 7"/>
                  <a:gd name="T9" fmla="*/ 0 h 8"/>
                  <a:gd name="T10" fmla="*/ 0 w 7"/>
                  <a:gd name="T11" fmla="*/ 0 h 8"/>
                  <a:gd name="T12" fmla="*/ 0 w 7"/>
                  <a:gd name="T13" fmla="*/ 0 h 8"/>
                  <a:gd name="T14" fmla="*/ 0 w 7"/>
                  <a:gd name="T15" fmla="*/ 0 h 8"/>
                  <a:gd name="T16" fmla="*/ 0 w 7"/>
                  <a:gd name="T17" fmla="*/ 0 h 8"/>
                  <a:gd name="T18" fmla="*/ 0 w 7"/>
                  <a:gd name="T19" fmla="*/ 0 h 8"/>
                  <a:gd name="T20" fmla="*/ 0 w 7"/>
                  <a:gd name="T21" fmla="*/ 0 h 8"/>
                  <a:gd name="T22" fmla="*/ 0 w 7"/>
                  <a:gd name="T23" fmla="*/ 0 h 8"/>
                  <a:gd name="T24" fmla="*/ 0 w 7"/>
                  <a:gd name="T25" fmla="*/ 0 h 8"/>
                  <a:gd name="T26" fmla="*/ 0 w 7"/>
                  <a:gd name="T27" fmla="*/ 0 h 8"/>
                  <a:gd name="T28" fmla="*/ 0 w 7"/>
                  <a:gd name="T29" fmla="*/ 0 h 8"/>
                  <a:gd name="T30" fmla="*/ 0 w 7"/>
                  <a:gd name="T31" fmla="*/ 0 h 8"/>
                  <a:gd name="T32" fmla="*/ 0 w 7"/>
                  <a:gd name="T33" fmla="*/ 0 h 8"/>
                  <a:gd name="T34" fmla="*/ 0 w 7"/>
                  <a:gd name="T35" fmla="*/ 0 h 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7" h="8">
                    <a:moveTo>
                      <a:pt x="0" y="3"/>
                    </a:moveTo>
                    <a:lnTo>
                      <a:pt x="0" y="5"/>
                    </a:lnTo>
                    <a:lnTo>
                      <a:pt x="1" y="6"/>
                    </a:lnTo>
                    <a:lnTo>
                      <a:pt x="3" y="8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34" name="Freeform 186"/>
              <p:cNvSpPr>
                <a:spLocks/>
              </p:cNvSpPr>
              <p:nvPr/>
            </p:nvSpPr>
            <p:spPr bwMode="auto">
              <a:xfrm>
                <a:off x="8370" y="4713"/>
                <a:ext cx="6" cy="6"/>
              </a:xfrm>
              <a:custGeom>
                <a:avLst/>
                <a:gdLst>
                  <a:gd name="T0" fmla="*/ 0 w 16"/>
                  <a:gd name="T1" fmla="*/ 0 h 17"/>
                  <a:gd name="T2" fmla="*/ 0 w 16"/>
                  <a:gd name="T3" fmla="*/ 0 h 17"/>
                  <a:gd name="T4" fmla="*/ 0 w 16"/>
                  <a:gd name="T5" fmla="*/ 0 h 17"/>
                  <a:gd name="T6" fmla="*/ 0 w 16"/>
                  <a:gd name="T7" fmla="*/ 0 h 17"/>
                  <a:gd name="T8" fmla="*/ 0 w 16"/>
                  <a:gd name="T9" fmla="*/ 0 h 17"/>
                  <a:gd name="T10" fmla="*/ 0 w 16"/>
                  <a:gd name="T11" fmla="*/ 0 h 17"/>
                  <a:gd name="T12" fmla="*/ 0 w 16"/>
                  <a:gd name="T13" fmla="*/ 0 h 17"/>
                  <a:gd name="T14" fmla="*/ 0 w 16"/>
                  <a:gd name="T15" fmla="*/ 0 h 17"/>
                  <a:gd name="T16" fmla="*/ 0 w 16"/>
                  <a:gd name="T17" fmla="*/ 0 h 17"/>
                  <a:gd name="T18" fmla="*/ 0 w 16"/>
                  <a:gd name="T19" fmla="*/ 0 h 17"/>
                  <a:gd name="T20" fmla="*/ 0 w 16"/>
                  <a:gd name="T21" fmla="*/ 0 h 17"/>
                  <a:gd name="T22" fmla="*/ 0 w 16"/>
                  <a:gd name="T23" fmla="*/ 0 h 17"/>
                  <a:gd name="T24" fmla="*/ 0 w 16"/>
                  <a:gd name="T25" fmla="*/ 0 h 17"/>
                  <a:gd name="T26" fmla="*/ 0 w 16"/>
                  <a:gd name="T27" fmla="*/ 0 h 17"/>
                  <a:gd name="T28" fmla="*/ 0 w 16"/>
                  <a:gd name="T29" fmla="*/ 0 h 17"/>
                  <a:gd name="T30" fmla="*/ 0 w 16"/>
                  <a:gd name="T31" fmla="*/ 0 h 17"/>
                  <a:gd name="T32" fmla="*/ 0 w 16"/>
                  <a:gd name="T33" fmla="*/ 0 h 17"/>
                  <a:gd name="T34" fmla="*/ 0 w 16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6" h="17">
                    <a:moveTo>
                      <a:pt x="0" y="8"/>
                    </a:moveTo>
                    <a:lnTo>
                      <a:pt x="0" y="11"/>
                    </a:lnTo>
                    <a:lnTo>
                      <a:pt x="3" y="14"/>
                    </a:lnTo>
                    <a:lnTo>
                      <a:pt x="5" y="16"/>
                    </a:lnTo>
                    <a:lnTo>
                      <a:pt x="9" y="17"/>
                    </a:lnTo>
                    <a:lnTo>
                      <a:pt x="12" y="16"/>
                    </a:lnTo>
                    <a:lnTo>
                      <a:pt x="15" y="14"/>
                    </a:lnTo>
                    <a:lnTo>
                      <a:pt x="16" y="11"/>
                    </a:lnTo>
                    <a:lnTo>
                      <a:pt x="16" y="8"/>
                    </a:lnTo>
                    <a:lnTo>
                      <a:pt x="16" y="5"/>
                    </a:lnTo>
                    <a:lnTo>
                      <a:pt x="15" y="3"/>
                    </a:lnTo>
                    <a:lnTo>
                      <a:pt x="12" y="1"/>
                    </a:lnTo>
                    <a:lnTo>
                      <a:pt x="9" y="0"/>
                    </a:lnTo>
                    <a:lnTo>
                      <a:pt x="5" y="1"/>
                    </a:lnTo>
                    <a:lnTo>
                      <a:pt x="3" y="3"/>
                    </a:lnTo>
                    <a:lnTo>
                      <a:pt x="0" y="5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35" name="Freeform 187"/>
              <p:cNvSpPr>
                <a:spLocks/>
              </p:cNvSpPr>
              <p:nvPr/>
            </p:nvSpPr>
            <p:spPr bwMode="auto">
              <a:xfrm>
                <a:off x="8353" y="4721"/>
                <a:ext cx="4" cy="4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0 w 12"/>
                  <a:gd name="T5" fmla="*/ 0 h 12"/>
                  <a:gd name="T6" fmla="*/ 0 w 12"/>
                  <a:gd name="T7" fmla="*/ 0 h 12"/>
                  <a:gd name="T8" fmla="*/ 0 w 12"/>
                  <a:gd name="T9" fmla="*/ 0 h 12"/>
                  <a:gd name="T10" fmla="*/ 0 w 12"/>
                  <a:gd name="T11" fmla="*/ 0 h 12"/>
                  <a:gd name="T12" fmla="*/ 0 w 12"/>
                  <a:gd name="T13" fmla="*/ 0 h 12"/>
                  <a:gd name="T14" fmla="*/ 0 w 12"/>
                  <a:gd name="T15" fmla="*/ 0 h 12"/>
                  <a:gd name="T16" fmla="*/ 0 w 12"/>
                  <a:gd name="T17" fmla="*/ 0 h 12"/>
                  <a:gd name="T18" fmla="*/ 0 w 12"/>
                  <a:gd name="T19" fmla="*/ 0 h 12"/>
                  <a:gd name="T20" fmla="*/ 0 w 12"/>
                  <a:gd name="T21" fmla="*/ 0 h 12"/>
                  <a:gd name="T22" fmla="*/ 0 w 12"/>
                  <a:gd name="T23" fmla="*/ 0 h 12"/>
                  <a:gd name="T24" fmla="*/ 0 w 12"/>
                  <a:gd name="T25" fmla="*/ 0 h 12"/>
                  <a:gd name="T26" fmla="*/ 0 w 12"/>
                  <a:gd name="T27" fmla="*/ 0 h 12"/>
                  <a:gd name="T28" fmla="*/ 0 w 12"/>
                  <a:gd name="T29" fmla="*/ 0 h 12"/>
                  <a:gd name="T30" fmla="*/ 0 w 12"/>
                  <a:gd name="T31" fmla="*/ 0 h 12"/>
                  <a:gd name="T32" fmla="*/ 0 w 12"/>
                  <a:gd name="T33" fmla="*/ 0 h 12"/>
                  <a:gd name="T34" fmla="*/ 0 w 12"/>
                  <a:gd name="T35" fmla="*/ 0 h 1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0" y="7"/>
                    </a:lnTo>
                    <a:lnTo>
                      <a:pt x="1" y="10"/>
                    </a:lnTo>
                    <a:lnTo>
                      <a:pt x="4" y="12"/>
                    </a:lnTo>
                    <a:lnTo>
                      <a:pt x="6" y="12"/>
                    </a:lnTo>
                    <a:lnTo>
                      <a:pt x="7" y="12"/>
                    </a:lnTo>
                    <a:lnTo>
                      <a:pt x="10" y="10"/>
                    </a:lnTo>
                    <a:lnTo>
                      <a:pt x="12" y="7"/>
                    </a:lnTo>
                    <a:lnTo>
                      <a:pt x="12" y="6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36" name="Freeform 188"/>
              <p:cNvSpPr>
                <a:spLocks/>
              </p:cNvSpPr>
              <p:nvPr/>
            </p:nvSpPr>
            <p:spPr bwMode="auto">
              <a:xfrm>
                <a:off x="8343" y="4794"/>
                <a:ext cx="25" cy="25"/>
              </a:xfrm>
              <a:custGeom>
                <a:avLst/>
                <a:gdLst>
                  <a:gd name="T0" fmla="*/ 0 w 74"/>
                  <a:gd name="T1" fmla="*/ 0 h 75"/>
                  <a:gd name="T2" fmla="*/ 0 w 74"/>
                  <a:gd name="T3" fmla="*/ 0 h 75"/>
                  <a:gd name="T4" fmla="*/ 0 w 74"/>
                  <a:gd name="T5" fmla="*/ 0 h 75"/>
                  <a:gd name="T6" fmla="*/ 0 w 74"/>
                  <a:gd name="T7" fmla="*/ 0 h 75"/>
                  <a:gd name="T8" fmla="*/ 0 w 74"/>
                  <a:gd name="T9" fmla="*/ 0 h 75"/>
                  <a:gd name="T10" fmla="*/ 0 w 74"/>
                  <a:gd name="T11" fmla="*/ 0 h 75"/>
                  <a:gd name="T12" fmla="*/ 0 w 74"/>
                  <a:gd name="T13" fmla="*/ 0 h 75"/>
                  <a:gd name="T14" fmla="*/ 0 w 74"/>
                  <a:gd name="T15" fmla="*/ 0 h 75"/>
                  <a:gd name="T16" fmla="*/ 0 w 74"/>
                  <a:gd name="T17" fmla="*/ 0 h 75"/>
                  <a:gd name="T18" fmla="*/ 0 w 74"/>
                  <a:gd name="T19" fmla="*/ 0 h 75"/>
                  <a:gd name="T20" fmla="*/ 0 w 74"/>
                  <a:gd name="T21" fmla="*/ 0 h 75"/>
                  <a:gd name="T22" fmla="*/ 0 w 74"/>
                  <a:gd name="T23" fmla="*/ 0 h 75"/>
                  <a:gd name="T24" fmla="*/ 0 w 74"/>
                  <a:gd name="T25" fmla="*/ 0 h 75"/>
                  <a:gd name="T26" fmla="*/ 0 w 74"/>
                  <a:gd name="T27" fmla="*/ 0 h 75"/>
                  <a:gd name="T28" fmla="*/ 0 w 74"/>
                  <a:gd name="T29" fmla="*/ 0 h 75"/>
                  <a:gd name="T30" fmla="*/ 0 w 74"/>
                  <a:gd name="T31" fmla="*/ 0 h 75"/>
                  <a:gd name="T32" fmla="*/ 0 w 74"/>
                  <a:gd name="T33" fmla="*/ 0 h 75"/>
                  <a:gd name="T34" fmla="*/ 0 w 74"/>
                  <a:gd name="T35" fmla="*/ 0 h 75"/>
                  <a:gd name="T36" fmla="*/ 0 w 74"/>
                  <a:gd name="T37" fmla="*/ 0 h 75"/>
                  <a:gd name="T38" fmla="*/ 0 w 74"/>
                  <a:gd name="T39" fmla="*/ 0 h 75"/>
                  <a:gd name="T40" fmla="*/ 0 w 74"/>
                  <a:gd name="T41" fmla="*/ 0 h 75"/>
                  <a:gd name="T42" fmla="*/ 0 w 74"/>
                  <a:gd name="T43" fmla="*/ 0 h 75"/>
                  <a:gd name="T44" fmla="*/ 0 w 74"/>
                  <a:gd name="T45" fmla="*/ 0 h 75"/>
                  <a:gd name="T46" fmla="*/ 0 w 74"/>
                  <a:gd name="T47" fmla="*/ 0 h 75"/>
                  <a:gd name="T48" fmla="*/ 0 w 74"/>
                  <a:gd name="T49" fmla="*/ 0 h 7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74" h="75">
                    <a:moveTo>
                      <a:pt x="7" y="65"/>
                    </a:moveTo>
                    <a:lnTo>
                      <a:pt x="15" y="72"/>
                    </a:lnTo>
                    <a:lnTo>
                      <a:pt x="25" y="75"/>
                    </a:lnTo>
                    <a:lnTo>
                      <a:pt x="32" y="75"/>
                    </a:lnTo>
                    <a:lnTo>
                      <a:pt x="37" y="73"/>
                    </a:lnTo>
                    <a:lnTo>
                      <a:pt x="38" y="73"/>
                    </a:lnTo>
                    <a:lnTo>
                      <a:pt x="44" y="71"/>
                    </a:lnTo>
                    <a:lnTo>
                      <a:pt x="50" y="69"/>
                    </a:lnTo>
                    <a:lnTo>
                      <a:pt x="59" y="65"/>
                    </a:lnTo>
                    <a:lnTo>
                      <a:pt x="65" y="60"/>
                    </a:lnTo>
                    <a:lnTo>
                      <a:pt x="71" y="56"/>
                    </a:lnTo>
                    <a:lnTo>
                      <a:pt x="74" y="50"/>
                    </a:lnTo>
                    <a:lnTo>
                      <a:pt x="72" y="45"/>
                    </a:lnTo>
                    <a:lnTo>
                      <a:pt x="59" y="35"/>
                    </a:lnTo>
                    <a:lnTo>
                      <a:pt x="46" y="39"/>
                    </a:lnTo>
                    <a:lnTo>
                      <a:pt x="35" y="48"/>
                    </a:lnTo>
                    <a:lnTo>
                      <a:pt x="31" y="52"/>
                    </a:lnTo>
                    <a:lnTo>
                      <a:pt x="29" y="43"/>
                    </a:lnTo>
                    <a:lnTo>
                      <a:pt x="24" y="26"/>
                    </a:lnTo>
                    <a:lnTo>
                      <a:pt x="13" y="7"/>
                    </a:lnTo>
                    <a:lnTo>
                      <a:pt x="2" y="0"/>
                    </a:lnTo>
                    <a:lnTo>
                      <a:pt x="0" y="19"/>
                    </a:lnTo>
                    <a:lnTo>
                      <a:pt x="3" y="40"/>
                    </a:lnTo>
                    <a:lnTo>
                      <a:pt x="6" y="58"/>
                    </a:lnTo>
                    <a:lnTo>
                      <a:pt x="7" y="6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37" name="Freeform 189"/>
              <p:cNvSpPr>
                <a:spLocks/>
              </p:cNvSpPr>
              <p:nvPr/>
            </p:nvSpPr>
            <p:spPr bwMode="auto">
              <a:xfrm>
                <a:off x="8367" y="4788"/>
                <a:ext cx="23" cy="20"/>
              </a:xfrm>
              <a:custGeom>
                <a:avLst/>
                <a:gdLst>
                  <a:gd name="T0" fmla="*/ 0 w 69"/>
                  <a:gd name="T1" fmla="*/ 0 h 59"/>
                  <a:gd name="T2" fmla="*/ 0 w 69"/>
                  <a:gd name="T3" fmla="*/ 0 h 59"/>
                  <a:gd name="T4" fmla="*/ 0 w 69"/>
                  <a:gd name="T5" fmla="*/ 0 h 59"/>
                  <a:gd name="T6" fmla="*/ 0 w 69"/>
                  <a:gd name="T7" fmla="*/ 0 h 59"/>
                  <a:gd name="T8" fmla="*/ 0 w 69"/>
                  <a:gd name="T9" fmla="*/ 0 h 59"/>
                  <a:gd name="T10" fmla="*/ 0 w 69"/>
                  <a:gd name="T11" fmla="*/ 0 h 59"/>
                  <a:gd name="T12" fmla="*/ 0 w 69"/>
                  <a:gd name="T13" fmla="*/ 0 h 59"/>
                  <a:gd name="T14" fmla="*/ 0 w 69"/>
                  <a:gd name="T15" fmla="*/ 0 h 59"/>
                  <a:gd name="T16" fmla="*/ 0 w 69"/>
                  <a:gd name="T17" fmla="*/ 0 h 59"/>
                  <a:gd name="T18" fmla="*/ 0 w 69"/>
                  <a:gd name="T19" fmla="*/ 0 h 59"/>
                  <a:gd name="T20" fmla="*/ 0 w 69"/>
                  <a:gd name="T21" fmla="*/ 0 h 59"/>
                  <a:gd name="T22" fmla="*/ 0 w 69"/>
                  <a:gd name="T23" fmla="*/ 0 h 59"/>
                  <a:gd name="T24" fmla="*/ 0 w 69"/>
                  <a:gd name="T25" fmla="*/ 0 h 59"/>
                  <a:gd name="T26" fmla="*/ 0 w 69"/>
                  <a:gd name="T27" fmla="*/ 0 h 59"/>
                  <a:gd name="T28" fmla="*/ 0 w 69"/>
                  <a:gd name="T29" fmla="*/ 0 h 59"/>
                  <a:gd name="T30" fmla="*/ 0 w 69"/>
                  <a:gd name="T31" fmla="*/ 0 h 59"/>
                  <a:gd name="T32" fmla="*/ 0 w 69"/>
                  <a:gd name="T33" fmla="*/ 0 h 59"/>
                  <a:gd name="T34" fmla="*/ 0 w 69"/>
                  <a:gd name="T35" fmla="*/ 0 h 59"/>
                  <a:gd name="T36" fmla="*/ 0 w 69"/>
                  <a:gd name="T37" fmla="*/ 0 h 59"/>
                  <a:gd name="T38" fmla="*/ 0 w 69"/>
                  <a:gd name="T39" fmla="*/ 0 h 59"/>
                  <a:gd name="T40" fmla="*/ 0 w 69"/>
                  <a:gd name="T41" fmla="*/ 0 h 5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69" h="59">
                    <a:moveTo>
                      <a:pt x="24" y="59"/>
                    </a:moveTo>
                    <a:lnTo>
                      <a:pt x="29" y="59"/>
                    </a:lnTo>
                    <a:lnTo>
                      <a:pt x="38" y="57"/>
                    </a:lnTo>
                    <a:lnTo>
                      <a:pt x="47" y="56"/>
                    </a:lnTo>
                    <a:lnTo>
                      <a:pt x="56" y="54"/>
                    </a:lnTo>
                    <a:lnTo>
                      <a:pt x="63" y="52"/>
                    </a:lnTo>
                    <a:lnTo>
                      <a:pt x="68" y="47"/>
                    </a:lnTo>
                    <a:lnTo>
                      <a:pt x="69" y="43"/>
                    </a:lnTo>
                    <a:lnTo>
                      <a:pt x="66" y="37"/>
                    </a:lnTo>
                    <a:lnTo>
                      <a:pt x="54" y="32"/>
                    </a:lnTo>
                    <a:lnTo>
                      <a:pt x="41" y="33"/>
                    </a:lnTo>
                    <a:lnTo>
                      <a:pt x="29" y="37"/>
                    </a:lnTo>
                    <a:lnTo>
                      <a:pt x="25" y="40"/>
                    </a:lnTo>
                    <a:lnTo>
                      <a:pt x="21" y="29"/>
                    </a:lnTo>
                    <a:lnTo>
                      <a:pt x="19" y="13"/>
                    </a:lnTo>
                    <a:lnTo>
                      <a:pt x="15" y="1"/>
                    </a:lnTo>
                    <a:lnTo>
                      <a:pt x="0" y="0"/>
                    </a:lnTo>
                    <a:lnTo>
                      <a:pt x="0" y="27"/>
                    </a:lnTo>
                    <a:lnTo>
                      <a:pt x="9" y="44"/>
                    </a:lnTo>
                    <a:lnTo>
                      <a:pt x="19" y="56"/>
                    </a:lnTo>
                    <a:lnTo>
                      <a:pt x="24" y="5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38" name="Freeform 190"/>
              <p:cNvSpPr>
                <a:spLocks/>
              </p:cNvSpPr>
              <p:nvPr/>
            </p:nvSpPr>
            <p:spPr bwMode="auto">
              <a:xfrm>
                <a:off x="8386" y="4779"/>
                <a:ext cx="23" cy="20"/>
              </a:xfrm>
              <a:custGeom>
                <a:avLst/>
                <a:gdLst>
                  <a:gd name="T0" fmla="*/ 0 w 69"/>
                  <a:gd name="T1" fmla="*/ 0 h 60"/>
                  <a:gd name="T2" fmla="*/ 0 w 69"/>
                  <a:gd name="T3" fmla="*/ 0 h 60"/>
                  <a:gd name="T4" fmla="*/ 0 w 69"/>
                  <a:gd name="T5" fmla="*/ 0 h 60"/>
                  <a:gd name="T6" fmla="*/ 0 w 69"/>
                  <a:gd name="T7" fmla="*/ 0 h 60"/>
                  <a:gd name="T8" fmla="*/ 0 w 69"/>
                  <a:gd name="T9" fmla="*/ 0 h 60"/>
                  <a:gd name="T10" fmla="*/ 0 w 69"/>
                  <a:gd name="T11" fmla="*/ 0 h 60"/>
                  <a:gd name="T12" fmla="*/ 0 w 69"/>
                  <a:gd name="T13" fmla="*/ 0 h 60"/>
                  <a:gd name="T14" fmla="*/ 0 w 69"/>
                  <a:gd name="T15" fmla="*/ 0 h 60"/>
                  <a:gd name="T16" fmla="*/ 0 w 69"/>
                  <a:gd name="T17" fmla="*/ 0 h 60"/>
                  <a:gd name="T18" fmla="*/ 0 w 69"/>
                  <a:gd name="T19" fmla="*/ 0 h 60"/>
                  <a:gd name="T20" fmla="*/ 0 w 69"/>
                  <a:gd name="T21" fmla="*/ 0 h 60"/>
                  <a:gd name="T22" fmla="*/ 0 w 69"/>
                  <a:gd name="T23" fmla="*/ 0 h 60"/>
                  <a:gd name="T24" fmla="*/ 0 w 69"/>
                  <a:gd name="T25" fmla="*/ 0 h 60"/>
                  <a:gd name="T26" fmla="*/ 0 w 69"/>
                  <a:gd name="T27" fmla="*/ 0 h 60"/>
                  <a:gd name="T28" fmla="*/ 0 w 69"/>
                  <a:gd name="T29" fmla="*/ 0 h 60"/>
                  <a:gd name="T30" fmla="*/ 0 w 69"/>
                  <a:gd name="T31" fmla="*/ 0 h 60"/>
                  <a:gd name="T32" fmla="*/ 0 w 69"/>
                  <a:gd name="T33" fmla="*/ 0 h 60"/>
                  <a:gd name="T34" fmla="*/ 0 w 69"/>
                  <a:gd name="T35" fmla="*/ 0 h 60"/>
                  <a:gd name="T36" fmla="*/ 0 w 69"/>
                  <a:gd name="T37" fmla="*/ 0 h 60"/>
                  <a:gd name="T38" fmla="*/ 0 w 69"/>
                  <a:gd name="T39" fmla="*/ 0 h 60"/>
                  <a:gd name="T40" fmla="*/ 0 w 69"/>
                  <a:gd name="T41" fmla="*/ 0 h 60"/>
                  <a:gd name="T42" fmla="*/ 0 w 69"/>
                  <a:gd name="T43" fmla="*/ 0 h 60"/>
                  <a:gd name="T44" fmla="*/ 0 w 69"/>
                  <a:gd name="T45" fmla="*/ 0 h 60"/>
                  <a:gd name="T46" fmla="*/ 0 w 69"/>
                  <a:gd name="T47" fmla="*/ 0 h 60"/>
                  <a:gd name="T48" fmla="*/ 0 w 69"/>
                  <a:gd name="T49" fmla="*/ 0 h 6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9" h="60">
                    <a:moveTo>
                      <a:pt x="6" y="46"/>
                    </a:moveTo>
                    <a:lnTo>
                      <a:pt x="15" y="54"/>
                    </a:lnTo>
                    <a:lnTo>
                      <a:pt x="22" y="59"/>
                    </a:lnTo>
                    <a:lnTo>
                      <a:pt x="31" y="60"/>
                    </a:lnTo>
                    <a:lnTo>
                      <a:pt x="38" y="60"/>
                    </a:lnTo>
                    <a:lnTo>
                      <a:pt x="45" y="59"/>
                    </a:lnTo>
                    <a:lnTo>
                      <a:pt x="51" y="56"/>
                    </a:lnTo>
                    <a:lnTo>
                      <a:pt x="57" y="53"/>
                    </a:lnTo>
                    <a:lnTo>
                      <a:pt x="60" y="51"/>
                    </a:lnTo>
                    <a:lnTo>
                      <a:pt x="64" y="50"/>
                    </a:lnTo>
                    <a:lnTo>
                      <a:pt x="67" y="47"/>
                    </a:lnTo>
                    <a:lnTo>
                      <a:pt x="69" y="43"/>
                    </a:lnTo>
                    <a:lnTo>
                      <a:pt x="67" y="40"/>
                    </a:lnTo>
                    <a:lnTo>
                      <a:pt x="54" y="31"/>
                    </a:lnTo>
                    <a:lnTo>
                      <a:pt x="41" y="31"/>
                    </a:lnTo>
                    <a:lnTo>
                      <a:pt x="32" y="34"/>
                    </a:lnTo>
                    <a:lnTo>
                      <a:pt x="28" y="37"/>
                    </a:lnTo>
                    <a:lnTo>
                      <a:pt x="26" y="30"/>
                    </a:lnTo>
                    <a:lnTo>
                      <a:pt x="20" y="15"/>
                    </a:lnTo>
                    <a:lnTo>
                      <a:pt x="12" y="2"/>
                    </a:lnTo>
                    <a:lnTo>
                      <a:pt x="1" y="0"/>
                    </a:lnTo>
                    <a:lnTo>
                      <a:pt x="0" y="14"/>
                    </a:lnTo>
                    <a:lnTo>
                      <a:pt x="1" y="30"/>
                    </a:lnTo>
                    <a:lnTo>
                      <a:pt x="4" y="41"/>
                    </a:lnTo>
                    <a:lnTo>
                      <a:pt x="6" y="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39" name="Freeform 191"/>
              <p:cNvSpPr>
                <a:spLocks/>
              </p:cNvSpPr>
              <p:nvPr/>
            </p:nvSpPr>
            <p:spPr bwMode="auto">
              <a:xfrm>
                <a:off x="8357" y="4833"/>
                <a:ext cx="25" cy="16"/>
              </a:xfrm>
              <a:custGeom>
                <a:avLst/>
                <a:gdLst>
                  <a:gd name="T0" fmla="*/ 0 w 75"/>
                  <a:gd name="T1" fmla="*/ 0 h 48"/>
                  <a:gd name="T2" fmla="*/ 0 w 75"/>
                  <a:gd name="T3" fmla="*/ 0 h 48"/>
                  <a:gd name="T4" fmla="*/ 0 w 75"/>
                  <a:gd name="T5" fmla="*/ 0 h 48"/>
                  <a:gd name="T6" fmla="*/ 0 w 75"/>
                  <a:gd name="T7" fmla="*/ 0 h 48"/>
                  <a:gd name="T8" fmla="*/ 0 w 75"/>
                  <a:gd name="T9" fmla="*/ 0 h 48"/>
                  <a:gd name="T10" fmla="*/ 0 w 75"/>
                  <a:gd name="T11" fmla="*/ 0 h 48"/>
                  <a:gd name="T12" fmla="*/ 0 w 75"/>
                  <a:gd name="T13" fmla="*/ 0 h 48"/>
                  <a:gd name="T14" fmla="*/ 0 w 75"/>
                  <a:gd name="T15" fmla="*/ 0 h 48"/>
                  <a:gd name="T16" fmla="*/ 0 w 75"/>
                  <a:gd name="T17" fmla="*/ 0 h 48"/>
                  <a:gd name="T18" fmla="*/ 0 w 75"/>
                  <a:gd name="T19" fmla="*/ 0 h 48"/>
                  <a:gd name="T20" fmla="*/ 0 w 75"/>
                  <a:gd name="T21" fmla="*/ 0 h 48"/>
                  <a:gd name="T22" fmla="*/ 0 w 75"/>
                  <a:gd name="T23" fmla="*/ 0 h 48"/>
                  <a:gd name="T24" fmla="*/ 0 w 75"/>
                  <a:gd name="T25" fmla="*/ 0 h 48"/>
                  <a:gd name="T26" fmla="*/ 0 w 75"/>
                  <a:gd name="T27" fmla="*/ 0 h 48"/>
                  <a:gd name="T28" fmla="*/ 0 w 75"/>
                  <a:gd name="T29" fmla="*/ 0 h 48"/>
                  <a:gd name="T30" fmla="*/ 0 w 75"/>
                  <a:gd name="T31" fmla="*/ 0 h 48"/>
                  <a:gd name="T32" fmla="*/ 0 w 75"/>
                  <a:gd name="T33" fmla="*/ 0 h 48"/>
                  <a:gd name="T34" fmla="*/ 0 w 75"/>
                  <a:gd name="T35" fmla="*/ 0 h 48"/>
                  <a:gd name="T36" fmla="*/ 0 w 75"/>
                  <a:gd name="T37" fmla="*/ 0 h 48"/>
                  <a:gd name="T38" fmla="*/ 0 w 75"/>
                  <a:gd name="T39" fmla="*/ 0 h 48"/>
                  <a:gd name="T40" fmla="*/ 0 w 75"/>
                  <a:gd name="T41" fmla="*/ 0 h 48"/>
                  <a:gd name="T42" fmla="*/ 0 w 75"/>
                  <a:gd name="T43" fmla="*/ 0 h 48"/>
                  <a:gd name="T44" fmla="*/ 0 w 75"/>
                  <a:gd name="T45" fmla="*/ 0 h 48"/>
                  <a:gd name="T46" fmla="*/ 0 w 75"/>
                  <a:gd name="T47" fmla="*/ 0 h 48"/>
                  <a:gd name="T48" fmla="*/ 0 w 75"/>
                  <a:gd name="T49" fmla="*/ 0 h 48"/>
                  <a:gd name="T50" fmla="*/ 0 w 75"/>
                  <a:gd name="T51" fmla="*/ 0 h 48"/>
                  <a:gd name="T52" fmla="*/ 0 w 75"/>
                  <a:gd name="T53" fmla="*/ 0 h 48"/>
                  <a:gd name="T54" fmla="*/ 0 w 75"/>
                  <a:gd name="T55" fmla="*/ 0 h 48"/>
                  <a:gd name="T56" fmla="*/ 0 w 75"/>
                  <a:gd name="T57" fmla="*/ 0 h 4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5" h="48">
                    <a:moveTo>
                      <a:pt x="12" y="44"/>
                    </a:moveTo>
                    <a:lnTo>
                      <a:pt x="19" y="46"/>
                    </a:lnTo>
                    <a:lnTo>
                      <a:pt x="31" y="48"/>
                    </a:lnTo>
                    <a:lnTo>
                      <a:pt x="43" y="48"/>
                    </a:lnTo>
                    <a:lnTo>
                      <a:pt x="56" y="46"/>
                    </a:lnTo>
                    <a:lnTo>
                      <a:pt x="66" y="42"/>
                    </a:lnTo>
                    <a:lnTo>
                      <a:pt x="74" y="36"/>
                    </a:lnTo>
                    <a:lnTo>
                      <a:pt x="75" y="29"/>
                    </a:lnTo>
                    <a:lnTo>
                      <a:pt x="71" y="19"/>
                    </a:lnTo>
                    <a:lnTo>
                      <a:pt x="66" y="16"/>
                    </a:lnTo>
                    <a:lnTo>
                      <a:pt x="59" y="15"/>
                    </a:lnTo>
                    <a:lnTo>
                      <a:pt x="52" y="15"/>
                    </a:lnTo>
                    <a:lnTo>
                      <a:pt x="43" y="18"/>
                    </a:lnTo>
                    <a:lnTo>
                      <a:pt x="35" y="19"/>
                    </a:lnTo>
                    <a:lnTo>
                      <a:pt x="30" y="22"/>
                    </a:lnTo>
                    <a:lnTo>
                      <a:pt x="25" y="23"/>
                    </a:lnTo>
                    <a:lnTo>
                      <a:pt x="24" y="25"/>
                    </a:lnTo>
                    <a:lnTo>
                      <a:pt x="22" y="21"/>
                    </a:lnTo>
                    <a:lnTo>
                      <a:pt x="19" y="13"/>
                    </a:lnTo>
                    <a:lnTo>
                      <a:pt x="16" y="5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3" y="2"/>
                    </a:lnTo>
                    <a:lnTo>
                      <a:pt x="0" y="5"/>
                    </a:lnTo>
                    <a:lnTo>
                      <a:pt x="0" y="13"/>
                    </a:lnTo>
                    <a:lnTo>
                      <a:pt x="5" y="26"/>
                    </a:lnTo>
                    <a:lnTo>
                      <a:pt x="9" y="38"/>
                    </a:lnTo>
                    <a:lnTo>
                      <a:pt x="12" y="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40" name="Freeform 192"/>
              <p:cNvSpPr>
                <a:spLocks/>
              </p:cNvSpPr>
              <p:nvPr/>
            </p:nvSpPr>
            <p:spPr bwMode="auto">
              <a:xfrm>
                <a:off x="8385" y="4821"/>
                <a:ext cx="21" cy="19"/>
              </a:xfrm>
              <a:custGeom>
                <a:avLst/>
                <a:gdLst>
                  <a:gd name="T0" fmla="*/ 0 w 63"/>
                  <a:gd name="T1" fmla="*/ 0 h 57"/>
                  <a:gd name="T2" fmla="*/ 0 w 63"/>
                  <a:gd name="T3" fmla="*/ 0 h 57"/>
                  <a:gd name="T4" fmla="*/ 0 w 63"/>
                  <a:gd name="T5" fmla="*/ 0 h 57"/>
                  <a:gd name="T6" fmla="*/ 0 w 63"/>
                  <a:gd name="T7" fmla="*/ 0 h 57"/>
                  <a:gd name="T8" fmla="*/ 0 w 63"/>
                  <a:gd name="T9" fmla="*/ 0 h 57"/>
                  <a:gd name="T10" fmla="*/ 0 w 63"/>
                  <a:gd name="T11" fmla="*/ 0 h 57"/>
                  <a:gd name="T12" fmla="*/ 0 w 63"/>
                  <a:gd name="T13" fmla="*/ 0 h 57"/>
                  <a:gd name="T14" fmla="*/ 0 w 63"/>
                  <a:gd name="T15" fmla="*/ 0 h 57"/>
                  <a:gd name="T16" fmla="*/ 0 w 63"/>
                  <a:gd name="T17" fmla="*/ 0 h 57"/>
                  <a:gd name="T18" fmla="*/ 0 w 63"/>
                  <a:gd name="T19" fmla="*/ 0 h 57"/>
                  <a:gd name="T20" fmla="*/ 0 w 63"/>
                  <a:gd name="T21" fmla="*/ 0 h 57"/>
                  <a:gd name="T22" fmla="*/ 0 w 63"/>
                  <a:gd name="T23" fmla="*/ 0 h 57"/>
                  <a:gd name="T24" fmla="*/ 0 w 63"/>
                  <a:gd name="T25" fmla="*/ 0 h 57"/>
                  <a:gd name="T26" fmla="*/ 0 w 63"/>
                  <a:gd name="T27" fmla="*/ 0 h 57"/>
                  <a:gd name="T28" fmla="*/ 0 w 63"/>
                  <a:gd name="T29" fmla="*/ 0 h 57"/>
                  <a:gd name="T30" fmla="*/ 0 w 63"/>
                  <a:gd name="T31" fmla="*/ 0 h 57"/>
                  <a:gd name="T32" fmla="*/ 0 w 63"/>
                  <a:gd name="T33" fmla="*/ 0 h 57"/>
                  <a:gd name="T34" fmla="*/ 0 w 63"/>
                  <a:gd name="T35" fmla="*/ 0 h 57"/>
                  <a:gd name="T36" fmla="*/ 0 w 63"/>
                  <a:gd name="T37" fmla="*/ 0 h 57"/>
                  <a:gd name="T38" fmla="*/ 0 w 63"/>
                  <a:gd name="T39" fmla="*/ 0 h 57"/>
                  <a:gd name="T40" fmla="*/ 0 w 63"/>
                  <a:gd name="T41" fmla="*/ 0 h 57"/>
                  <a:gd name="T42" fmla="*/ 0 w 63"/>
                  <a:gd name="T43" fmla="*/ 0 h 57"/>
                  <a:gd name="T44" fmla="*/ 0 w 63"/>
                  <a:gd name="T45" fmla="*/ 0 h 57"/>
                  <a:gd name="T46" fmla="*/ 0 w 63"/>
                  <a:gd name="T47" fmla="*/ 0 h 57"/>
                  <a:gd name="T48" fmla="*/ 0 w 63"/>
                  <a:gd name="T49" fmla="*/ 0 h 5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3" h="57">
                    <a:moveTo>
                      <a:pt x="15" y="53"/>
                    </a:moveTo>
                    <a:lnTo>
                      <a:pt x="22" y="54"/>
                    </a:lnTo>
                    <a:lnTo>
                      <a:pt x="34" y="57"/>
                    </a:lnTo>
                    <a:lnTo>
                      <a:pt x="47" y="56"/>
                    </a:lnTo>
                    <a:lnTo>
                      <a:pt x="58" y="50"/>
                    </a:lnTo>
                    <a:lnTo>
                      <a:pt x="61" y="48"/>
                    </a:lnTo>
                    <a:lnTo>
                      <a:pt x="62" y="46"/>
                    </a:lnTo>
                    <a:lnTo>
                      <a:pt x="63" y="43"/>
                    </a:lnTo>
                    <a:lnTo>
                      <a:pt x="62" y="40"/>
                    </a:lnTo>
                    <a:lnTo>
                      <a:pt x="61" y="36"/>
                    </a:lnTo>
                    <a:lnTo>
                      <a:pt x="58" y="33"/>
                    </a:lnTo>
                    <a:lnTo>
                      <a:pt x="53" y="31"/>
                    </a:lnTo>
                    <a:lnTo>
                      <a:pt x="47" y="33"/>
                    </a:lnTo>
                    <a:lnTo>
                      <a:pt x="39" y="36"/>
                    </a:lnTo>
                    <a:lnTo>
                      <a:pt x="30" y="36"/>
                    </a:lnTo>
                    <a:lnTo>
                      <a:pt x="24" y="36"/>
                    </a:lnTo>
                    <a:lnTo>
                      <a:pt x="21" y="36"/>
                    </a:lnTo>
                    <a:lnTo>
                      <a:pt x="21" y="30"/>
                    </a:lnTo>
                    <a:lnTo>
                      <a:pt x="21" y="17"/>
                    </a:lnTo>
                    <a:lnTo>
                      <a:pt x="17" y="4"/>
                    </a:lnTo>
                    <a:lnTo>
                      <a:pt x="8" y="0"/>
                    </a:lnTo>
                    <a:lnTo>
                      <a:pt x="0" y="18"/>
                    </a:lnTo>
                    <a:lnTo>
                      <a:pt x="0" y="34"/>
                    </a:lnTo>
                    <a:lnTo>
                      <a:pt x="6" y="46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41" name="Freeform 193"/>
              <p:cNvSpPr>
                <a:spLocks/>
              </p:cNvSpPr>
              <p:nvPr/>
            </p:nvSpPr>
            <p:spPr bwMode="auto">
              <a:xfrm>
                <a:off x="8406" y="4814"/>
                <a:ext cx="21" cy="19"/>
              </a:xfrm>
              <a:custGeom>
                <a:avLst/>
                <a:gdLst>
                  <a:gd name="T0" fmla="*/ 0 w 65"/>
                  <a:gd name="T1" fmla="*/ 0 h 57"/>
                  <a:gd name="T2" fmla="*/ 0 w 65"/>
                  <a:gd name="T3" fmla="*/ 0 h 57"/>
                  <a:gd name="T4" fmla="*/ 0 w 65"/>
                  <a:gd name="T5" fmla="*/ 0 h 57"/>
                  <a:gd name="T6" fmla="*/ 0 w 65"/>
                  <a:gd name="T7" fmla="*/ 0 h 57"/>
                  <a:gd name="T8" fmla="*/ 0 w 65"/>
                  <a:gd name="T9" fmla="*/ 0 h 57"/>
                  <a:gd name="T10" fmla="*/ 0 w 65"/>
                  <a:gd name="T11" fmla="*/ 0 h 57"/>
                  <a:gd name="T12" fmla="*/ 0 w 65"/>
                  <a:gd name="T13" fmla="*/ 0 h 57"/>
                  <a:gd name="T14" fmla="*/ 0 w 65"/>
                  <a:gd name="T15" fmla="*/ 0 h 57"/>
                  <a:gd name="T16" fmla="*/ 0 w 65"/>
                  <a:gd name="T17" fmla="*/ 0 h 57"/>
                  <a:gd name="T18" fmla="*/ 0 w 65"/>
                  <a:gd name="T19" fmla="*/ 0 h 57"/>
                  <a:gd name="T20" fmla="*/ 0 w 65"/>
                  <a:gd name="T21" fmla="*/ 0 h 57"/>
                  <a:gd name="T22" fmla="*/ 0 w 65"/>
                  <a:gd name="T23" fmla="*/ 0 h 57"/>
                  <a:gd name="T24" fmla="*/ 0 w 65"/>
                  <a:gd name="T25" fmla="*/ 0 h 57"/>
                  <a:gd name="T26" fmla="*/ 0 w 65"/>
                  <a:gd name="T27" fmla="*/ 0 h 57"/>
                  <a:gd name="T28" fmla="*/ 0 w 65"/>
                  <a:gd name="T29" fmla="*/ 0 h 57"/>
                  <a:gd name="T30" fmla="*/ 0 w 65"/>
                  <a:gd name="T31" fmla="*/ 0 h 57"/>
                  <a:gd name="T32" fmla="*/ 0 w 65"/>
                  <a:gd name="T33" fmla="*/ 0 h 57"/>
                  <a:gd name="T34" fmla="*/ 0 w 65"/>
                  <a:gd name="T35" fmla="*/ 0 h 57"/>
                  <a:gd name="T36" fmla="*/ 0 w 65"/>
                  <a:gd name="T37" fmla="*/ 0 h 57"/>
                  <a:gd name="T38" fmla="*/ 0 w 65"/>
                  <a:gd name="T39" fmla="*/ 0 h 57"/>
                  <a:gd name="T40" fmla="*/ 0 w 65"/>
                  <a:gd name="T41" fmla="*/ 0 h 5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65" h="57">
                    <a:moveTo>
                      <a:pt x="24" y="52"/>
                    </a:moveTo>
                    <a:lnTo>
                      <a:pt x="32" y="57"/>
                    </a:lnTo>
                    <a:lnTo>
                      <a:pt x="41" y="55"/>
                    </a:lnTo>
                    <a:lnTo>
                      <a:pt x="50" y="52"/>
                    </a:lnTo>
                    <a:lnTo>
                      <a:pt x="59" y="48"/>
                    </a:lnTo>
                    <a:lnTo>
                      <a:pt x="63" y="45"/>
                    </a:lnTo>
                    <a:lnTo>
                      <a:pt x="65" y="42"/>
                    </a:lnTo>
                    <a:lnTo>
                      <a:pt x="65" y="38"/>
                    </a:lnTo>
                    <a:lnTo>
                      <a:pt x="63" y="34"/>
                    </a:lnTo>
                    <a:lnTo>
                      <a:pt x="53" y="28"/>
                    </a:lnTo>
                    <a:lnTo>
                      <a:pt x="46" y="29"/>
                    </a:lnTo>
                    <a:lnTo>
                      <a:pt x="40" y="35"/>
                    </a:lnTo>
                    <a:lnTo>
                      <a:pt x="35" y="39"/>
                    </a:lnTo>
                    <a:lnTo>
                      <a:pt x="32" y="32"/>
                    </a:lnTo>
                    <a:lnTo>
                      <a:pt x="25" y="18"/>
                    </a:lnTo>
                    <a:lnTo>
                      <a:pt x="16" y="5"/>
                    </a:lnTo>
                    <a:lnTo>
                      <a:pt x="6" y="0"/>
                    </a:lnTo>
                    <a:lnTo>
                      <a:pt x="0" y="21"/>
                    </a:lnTo>
                    <a:lnTo>
                      <a:pt x="7" y="36"/>
                    </a:lnTo>
                    <a:lnTo>
                      <a:pt x="18" y="48"/>
                    </a:lnTo>
                    <a:lnTo>
                      <a:pt x="24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42" name="Freeform 194"/>
              <p:cNvSpPr>
                <a:spLocks/>
              </p:cNvSpPr>
              <p:nvPr/>
            </p:nvSpPr>
            <p:spPr bwMode="auto">
              <a:xfrm>
                <a:off x="8371" y="4865"/>
                <a:ext cx="26" cy="26"/>
              </a:xfrm>
              <a:custGeom>
                <a:avLst/>
                <a:gdLst>
                  <a:gd name="T0" fmla="*/ 0 w 79"/>
                  <a:gd name="T1" fmla="*/ 0 h 80"/>
                  <a:gd name="T2" fmla="*/ 0 w 79"/>
                  <a:gd name="T3" fmla="*/ 0 h 80"/>
                  <a:gd name="T4" fmla="*/ 0 w 79"/>
                  <a:gd name="T5" fmla="*/ 0 h 80"/>
                  <a:gd name="T6" fmla="*/ 0 w 79"/>
                  <a:gd name="T7" fmla="*/ 0 h 80"/>
                  <a:gd name="T8" fmla="*/ 0 w 79"/>
                  <a:gd name="T9" fmla="*/ 0 h 80"/>
                  <a:gd name="T10" fmla="*/ 0 w 79"/>
                  <a:gd name="T11" fmla="*/ 0 h 80"/>
                  <a:gd name="T12" fmla="*/ 0 w 79"/>
                  <a:gd name="T13" fmla="*/ 0 h 80"/>
                  <a:gd name="T14" fmla="*/ 0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0 w 79"/>
                  <a:gd name="T21" fmla="*/ 0 h 80"/>
                  <a:gd name="T22" fmla="*/ 0 w 79"/>
                  <a:gd name="T23" fmla="*/ 0 h 80"/>
                  <a:gd name="T24" fmla="*/ 0 w 79"/>
                  <a:gd name="T25" fmla="*/ 0 h 80"/>
                  <a:gd name="T26" fmla="*/ 0 w 79"/>
                  <a:gd name="T27" fmla="*/ 0 h 80"/>
                  <a:gd name="T28" fmla="*/ 0 w 79"/>
                  <a:gd name="T29" fmla="*/ 0 h 80"/>
                  <a:gd name="T30" fmla="*/ 0 w 79"/>
                  <a:gd name="T31" fmla="*/ 0 h 80"/>
                  <a:gd name="T32" fmla="*/ 0 w 79"/>
                  <a:gd name="T33" fmla="*/ 0 h 80"/>
                  <a:gd name="T34" fmla="*/ 0 w 79"/>
                  <a:gd name="T35" fmla="*/ 0 h 80"/>
                  <a:gd name="T36" fmla="*/ 0 w 79"/>
                  <a:gd name="T37" fmla="*/ 0 h 80"/>
                  <a:gd name="T38" fmla="*/ 0 w 79"/>
                  <a:gd name="T39" fmla="*/ 0 h 80"/>
                  <a:gd name="T40" fmla="*/ 0 w 79"/>
                  <a:gd name="T41" fmla="*/ 0 h 80"/>
                  <a:gd name="T42" fmla="*/ 0 w 79"/>
                  <a:gd name="T43" fmla="*/ 0 h 80"/>
                  <a:gd name="T44" fmla="*/ 0 w 79"/>
                  <a:gd name="T45" fmla="*/ 0 h 80"/>
                  <a:gd name="T46" fmla="*/ 0 w 79"/>
                  <a:gd name="T47" fmla="*/ 0 h 80"/>
                  <a:gd name="T48" fmla="*/ 0 w 79"/>
                  <a:gd name="T49" fmla="*/ 0 h 80"/>
                  <a:gd name="T50" fmla="*/ 0 w 79"/>
                  <a:gd name="T51" fmla="*/ 0 h 80"/>
                  <a:gd name="T52" fmla="*/ 0 w 79"/>
                  <a:gd name="T53" fmla="*/ 0 h 80"/>
                  <a:gd name="T54" fmla="*/ 0 w 79"/>
                  <a:gd name="T55" fmla="*/ 0 h 80"/>
                  <a:gd name="T56" fmla="*/ 0 w 79"/>
                  <a:gd name="T57" fmla="*/ 0 h 8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9" h="80">
                    <a:moveTo>
                      <a:pt x="16" y="67"/>
                    </a:moveTo>
                    <a:lnTo>
                      <a:pt x="19" y="70"/>
                    </a:lnTo>
                    <a:lnTo>
                      <a:pt x="23" y="73"/>
                    </a:lnTo>
                    <a:lnTo>
                      <a:pt x="31" y="77"/>
                    </a:lnTo>
                    <a:lnTo>
                      <a:pt x="38" y="79"/>
                    </a:lnTo>
                    <a:lnTo>
                      <a:pt x="47" y="80"/>
                    </a:lnTo>
                    <a:lnTo>
                      <a:pt x="57" y="77"/>
                    </a:lnTo>
                    <a:lnTo>
                      <a:pt x="66" y="70"/>
                    </a:lnTo>
                    <a:lnTo>
                      <a:pt x="73" y="59"/>
                    </a:lnTo>
                    <a:lnTo>
                      <a:pt x="76" y="54"/>
                    </a:lnTo>
                    <a:lnTo>
                      <a:pt x="78" y="50"/>
                    </a:lnTo>
                    <a:lnTo>
                      <a:pt x="79" y="46"/>
                    </a:lnTo>
                    <a:lnTo>
                      <a:pt x="78" y="43"/>
                    </a:lnTo>
                    <a:lnTo>
                      <a:pt x="70" y="39"/>
                    </a:lnTo>
                    <a:lnTo>
                      <a:pt x="61" y="37"/>
                    </a:lnTo>
                    <a:lnTo>
                      <a:pt x="53" y="39"/>
                    </a:lnTo>
                    <a:lnTo>
                      <a:pt x="45" y="40"/>
                    </a:lnTo>
                    <a:lnTo>
                      <a:pt x="39" y="44"/>
                    </a:lnTo>
                    <a:lnTo>
                      <a:pt x="34" y="47"/>
                    </a:lnTo>
                    <a:lnTo>
                      <a:pt x="31" y="50"/>
                    </a:lnTo>
                    <a:lnTo>
                      <a:pt x="29" y="52"/>
                    </a:lnTo>
                    <a:lnTo>
                      <a:pt x="28" y="43"/>
                    </a:lnTo>
                    <a:lnTo>
                      <a:pt x="22" y="24"/>
                    </a:lnTo>
                    <a:lnTo>
                      <a:pt x="13" y="6"/>
                    </a:lnTo>
                    <a:lnTo>
                      <a:pt x="1" y="0"/>
                    </a:lnTo>
                    <a:lnTo>
                      <a:pt x="0" y="24"/>
                    </a:lnTo>
                    <a:lnTo>
                      <a:pt x="6" y="46"/>
                    </a:lnTo>
                    <a:lnTo>
                      <a:pt x="13" y="62"/>
                    </a:lnTo>
                    <a:lnTo>
                      <a:pt x="16" y="6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43" name="Freeform 195"/>
              <p:cNvSpPr>
                <a:spLocks/>
              </p:cNvSpPr>
              <p:nvPr/>
            </p:nvSpPr>
            <p:spPr bwMode="auto">
              <a:xfrm>
                <a:off x="8399" y="4855"/>
                <a:ext cx="27" cy="22"/>
              </a:xfrm>
              <a:custGeom>
                <a:avLst/>
                <a:gdLst>
                  <a:gd name="T0" fmla="*/ 0 w 79"/>
                  <a:gd name="T1" fmla="*/ 0 h 67"/>
                  <a:gd name="T2" fmla="*/ 0 w 79"/>
                  <a:gd name="T3" fmla="*/ 0 h 67"/>
                  <a:gd name="T4" fmla="*/ 0 w 79"/>
                  <a:gd name="T5" fmla="*/ 0 h 67"/>
                  <a:gd name="T6" fmla="*/ 0 w 79"/>
                  <a:gd name="T7" fmla="*/ 0 h 67"/>
                  <a:gd name="T8" fmla="*/ 0 w 79"/>
                  <a:gd name="T9" fmla="*/ 0 h 67"/>
                  <a:gd name="T10" fmla="*/ 0 w 79"/>
                  <a:gd name="T11" fmla="*/ 0 h 67"/>
                  <a:gd name="T12" fmla="*/ 0 w 79"/>
                  <a:gd name="T13" fmla="*/ 0 h 67"/>
                  <a:gd name="T14" fmla="*/ 0 w 79"/>
                  <a:gd name="T15" fmla="*/ 0 h 67"/>
                  <a:gd name="T16" fmla="*/ 0 w 79"/>
                  <a:gd name="T17" fmla="*/ 0 h 67"/>
                  <a:gd name="T18" fmla="*/ 0 w 79"/>
                  <a:gd name="T19" fmla="*/ 0 h 67"/>
                  <a:gd name="T20" fmla="*/ 0 w 79"/>
                  <a:gd name="T21" fmla="*/ 0 h 67"/>
                  <a:gd name="T22" fmla="*/ 0 w 79"/>
                  <a:gd name="T23" fmla="*/ 0 h 67"/>
                  <a:gd name="T24" fmla="*/ 0 w 79"/>
                  <a:gd name="T25" fmla="*/ 0 h 67"/>
                  <a:gd name="T26" fmla="*/ 0 w 79"/>
                  <a:gd name="T27" fmla="*/ 0 h 67"/>
                  <a:gd name="T28" fmla="*/ 0 w 79"/>
                  <a:gd name="T29" fmla="*/ 0 h 67"/>
                  <a:gd name="T30" fmla="*/ 0 w 79"/>
                  <a:gd name="T31" fmla="*/ 0 h 67"/>
                  <a:gd name="T32" fmla="*/ 0 w 79"/>
                  <a:gd name="T33" fmla="*/ 0 h 67"/>
                  <a:gd name="T34" fmla="*/ 0 w 79"/>
                  <a:gd name="T35" fmla="*/ 0 h 67"/>
                  <a:gd name="T36" fmla="*/ 0 w 79"/>
                  <a:gd name="T37" fmla="*/ 0 h 67"/>
                  <a:gd name="T38" fmla="*/ 0 w 79"/>
                  <a:gd name="T39" fmla="*/ 0 h 67"/>
                  <a:gd name="T40" fmla="*/ 0 w 79"/>
                  <a:gd name="T41" fmla="*/ 0 h 67"/>
                  <a:gd name="T42" fmla="*/ 0 w 79"/>
                  <a:gd name="T43" fmla="*/ 0 h 67"/>
                  <a:gd name="T44" fmla="*/ 0 w 79"/>
                  <a:gd name="T45" fmla="*/ 0 h 67"/>
                  <a:gd name="T46" fmla="*/ 0 w 79"/>
                  <a:gd name="T47" fmla="*/ 0 h 67"/>
                  <a:gd name="T48" fmla="*/ 0 w 79"/>
                  <a:gd name="T49" fmla="*/ 0 h 67"/>
                  <a:gd name="T50" fmla="*/ 0 w 79"/>
                  <a:gd name="T51" fmla="*/ 0 h 67"/>
                  <a:gd name="T52" fmla="*/ 0 w 79"/>
                  <a:gd name="T53" fmla="*/ 0 h 67"/>
                  <a:gd name="T54" fmla="*/ 0 w 79"/>
                  <a:gd name="T55" fmla="*/ 0 h 67"/>
                  <a:gd name="T56" fmla="*/ 0 w 79"/>
                  <a:gd name="T57" fmla="*/ 0 h 6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9" h="67">
                    <a:moveTo>
                      <a:pt x="13" y="54"/>
                    </a:moveTo>
                    <a:lnTo>
                      <a:pt x="16" y="56"/>
                    </a:lnTo>
                    <a:lnTo>
                      <a:pt x="20" y="59"/>
                    </a:lnTo>
                    <a:lnTo>
                      <a:pt x="26" y="61"/>
                    </a:lnTo>
                    <a:lnTo>
                      <a:pt x="34" y="64"/>
                    </a:lnTo>
                    <a:lnTo>
                      <a:pt x="41" y="67"/>
                    </a:lnTo>
                    <a:lnTo>
                      <a:pt x="50" y="67"/>
                    </a:lnTo>
                    <a:lnTo>
                      <a:pt x="59" y="67"/>
                    </a:lnTo>
                    <a:lnTo>
                      <a:pt x="66" y="64"/>
                    </a:lnTo>
                    <a:lnTo>
                      <a:pt x="72" y="61"/>
                    </a:lnTo>
                    <a:lnTo>
                      <a:pt x="76" y="57"/>
                    </a:lnTo>
                    <a:lnTo>
                      <a:pt x="79" y="53"/>
                    </a:lnTo>
                    <a:lnTo>
                      <a:pt x="78" y="47"/>
                    </a:lnTo>
                    <a:lnTo>
                      <a:pt x="72" y="41"/>
                    </a:lnTo>
                    <a:lnTo>
                      <a:pt x="65" y="37"/>
                    </a:lnTo>
                    <a:lnTo>
                      <a:pt x="56" y="36"/>
                    </a:lnTo>
                    <a:lnTo>
                      <a:pt x="48" y="36"/>
                    </a:lnTo>
                    <a:lnTo>
                      <a:pt x="40" y="37"/>
                    </a:lnTo>
                    <a:lnTo>
                      <a:pt x="34" y="38"/>
                    </a:lnTo>
                    <a:lnTo>
                      <a:pt x="29" y="40"/>
                    </a:lnTo>
                    <a:lnTo>
                      <a:pt x="28" y="40"/>
                    </a:lnTo>
                    <a:lnTo>
                      <a:pt x="26" y="33"/>
                    </a:lnTo>
                    <a:lnTo>
                      <a:pt x="22" y="17"/>
                    </a:lnTo>
                    <a:lnTo>
                      <a:pt x="15" y="4"/>
                    </a:lnTo>
                    <a:lnTo>
                      <a:pt x="3" y="0"/>
                    </a:lnTo>
                    <a:lnTo>
                      <a:pt x="0" y="21"/>
                    </a:lnTo>
                    <a:lnTo>
                      <a:pt x="4" y="38"/>
                    </a:lnTo>
                    <a:lnTo>
                      <a:pt x="10" y="50"/>
                    </a:lnTo>
                    <a:lnTo>
                      <a:pt x="13" y="5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44" name="Freeform 196"/>
              <p:cNvSpPr>
                <a:spLocks/>
              </p:cNvSpPr>
              <p:nvPr/>
            </p:nvSpPr>
            <p:spPr bwMode="auto">
              <a:xfrm>
                <a:off x="8429" y="4851"/>
                <a:ext cx="26" cy="20"/>
              </a:xfrm>
              <a:custGeom>
                <a:avLst/>
                <a:gdLst>
                  <a:gd name="T0" fmla="*/ 0 w 77"/>
                  <a:gd name="T1" fmla="*/ 0 h 62"/>
                  <a:gd name="T2" fmla="*/ 0 w 77"/>
                  <a:gd name="T3" fmla="*/ 0 h 62"/>
                  <a:gd name="T4" fmla="*/ 0 w 77"/>
                  <a:gd name="T5" fmla="*/ 0 h 62"/>
                  <a:gd name="T6" fmla="*/ 0 w 77"/>
                  <a:gd name="T7" fmla="*/ 0 h 62"/>
                  <a:gd name="T8" fmla="*/ 0 w 77"/>
                  <a:gd name="T9" fmla="*/ 0 h 62"/>
                  <a:gd name="T10" fmla="*/ 0 w 77"/>
                  <a:gd name="T11" fmla="*/ 0 h 62"/>
                  <a:gd name="T12" fmla="*/ 0 w 77"/>
                  <a:gd name="T13" fmla="*/ 0 h 62"/>
                  <a:gd name="T14" fmla="*/ 0 w 77"/>
                  <a:gd name="T15" fmla="*/ 0 h 62"/>
                  <a:gd name="T16" fmla="*/ 0 w 77"/>
                  <a:gd name="T17" fmla="*/ 0 h 62"/>
                  <a:gd name="T18" fmla="*/ 0 w 77"/>
                  <a:gd name="T19" fmla="*/ 0 h 62"/>
                  <a:gd name="T20" fmla="*/ 0 w 77"/>
                  <a:gd name="T21" fmla="*/ 0 h 62"/>
                  <a:gd name="T22" fmla="*/ 0 w 77"/>
                  <a:gd name="T23" fmla="*/ 0 h 62"/>
                  <a:gd name="T24" fmla="*/ 0 w 77"/>
                  <a:gd name="T25" fmla="*/ 0 h 62"/>
                  <a:gd name="T26" fmla="*/ 0 w 77"/>
                  <a:gd name="T27" fmla="*/ 0 h 62"/>
                  <a:gd name="T28" fmla="*/ 0 w 77"/>
                  <a:gd name="T29" fmla="*/ 0 h 62"/>
                  <a:gd name="T30" fmla="*/ 0 w 77"/>
                  <a:gd name="T31" fmla="*/ 0 h 62"/>
                  <a:gd name="T32" fmla="*/ 0 w 77"/>
                  <a:gd name="T33" fmla="*/ 0 h 62"/>
                  <a:gd name="T34" fmla="*/ 0 w 77"/>
                  <a:gd name="T35" fmla="*/ 0 h 62"/>
                  <a:gd name="T36" fmla="*/ 0 w 77"/>
                  <a:gd name="T37" fmla="*/ 0 h 62"/>
                  <a:gd name="T38" fmla="*/ 0 w 77"/>
                  <a:gd name="T39" fmla="*/ 0 h 62"/>
                  <a:gd name="T40" fmla="*/ 0 w 77"/>
                  <a:gd name="T41" fmla="*/ 0 h 62"/>
                  <a:gd name="T42" fmla="*/ 0 w 77"/>
                  <a:gd name="T43" fmla="*/ 0 h 62"/>
                  <a:gd name="T44" fmla="*/ 0 w 77"/>
                  <a:gd name="T45" fmla="*/ 0 h 62"/>
                  <a:gd name="T46" fmla="*/ 0 w 77"/>
                  <a:gd name="T47" fmla="*/ 0 h 62"/>
                  <a:gd name="T48" fmla="*/ 0 w 77"/>
                  <a:gd name="T49" fmla="*/ 0 h 6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77" h="62">
                    <a:moveTo>
                      <a:pt x="9" y="58"/>
                    </a:moveTo>
                    <a:lnTo>
                      <a:pt x="17" y="60"/>
                    </a:lnTo>
                    <a:lnTo>
                      <a:pt x="27" y="62"/>
                    </a:lnTo>
                    <a:lnTo>
                      <a:pt x="40" y="62"/>
                    </a:lnTo>
                    <a:lnTo>
                      <a:pt x="53" y="60"/>
                    </a:lnTo>
                    <a:lnTo>
                      <a:pt x="65" y="58"/>
                    </a:lnTo>
                    <a:lnTo>
                      <a:pt x="72" y="55"/>
                    </a:lnTo>
                    <a:lnTo>
                      <a:pt x="77" y="49"/>
                    </a:lnTo>
                    <a:lnTo>
                      <a:pt x="75" y="42"/>
                    </a:lnTo>
                    <a:lnTo>
                      <a:pt x="69" y="36"/>
                    </a:lnTo>
                    <a:lnTo>
                      <a:pt x="62" y="33"/>
                    </a:lnTo>
                    <a:lnTo>
                      <a:pt x="53" y="32"/>
                    </a:lnTo>
                    <a:lnTo>
                      <a:pt x="46" y="32"/>
                    </a:lnTo>
                    <a:lnTo>
                      <a:pt x="39" y="33"/>
                    </a:lnTo>
                    <a:lnTo>
                      <a:pt x="33" y="35"/>
                    </a:lnTo>
                    <a:lnTo>
                      <a:pt x="28" y="37"/>
                    </a:lnTo>
                    <a:lnTo>
                      <a:pt x="27" y="37"/>
                    </a:lnTo>
                    <a:lnTo>
                      <a:pt x="25" y="30"/>
                    </a:lnTo>
                    <a:lnTo>
                      <a:pt x="21" y="16"/>
                    </a:lnTo>
                    <a:lnTo>
                      <a:pt x="14" y="3"/>
                    </a:lnTo>
                    <a:lnTo>
                      <a:pt x="2" y="0"/>
                    </a:lnTo>
                    <a:lnTo>
                      <a:pt x="0" y="17"/>
                    </a:lnTo>
                    <a:lnTo>
                      <a:pt x="3" y="36"/>
                    </a:lnTo>
                    <a:lnTo>
                      <a:pt x="8" y="52"/>
                    </a:lnTo>
                    <a:lnTo>
                      <a:pt x="9" y="5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45" name="Freeform 197"/>
              <p:cNvSpPr>
                <a:spLocks/>
              </p:cNvSpPr>
              <p:nvPr/>
            </p:nvSpPr>
            <p:spPr bwMode="auto">
              <a:xfrm>
                <a:off x="8258" y="4730"/>
                <a:ext cx="122" cy="281"/>
              </a:xfrm>
              <a:custGeom>
                <a:avLst/>
                <a:gdLst>
                  <a:gd name="T0" fmla="*/ 0 w 366"/>
                  <a:gd name="T1" fmla="*/ 0 h 845"/>
                  <a:gd name="T2" fmla="*/ 0 w 366"/>
                  <a:gd name="T3" fmla="*/ 0 h 845"/>
                  <a:gd name="T4" fmla="*/ 0 w 366"/>
                  <a:gd name="T5" fmla="*/ 0 h 845"/>
                  <a:gd name="T6" fmla="*/ 0 w 366"/>
                  <a:gd name="T7" fmla="*/ 1 h 845"/>
                  <a:gd name="T8" fmla="*/ 0 w 366"/>
                  <a:gd name="T9" fmla="*/ 1 h 845"/>
                  <a:gd name="T10" fmla="*/ 0 w 366"/>
                  <a:gd name="T11" fmla="*/ 1 h 845"/>
                  <a:gd name="T12" fmla="*/ 0 w 366"/>
                  <a:gd name="T13" fmla="*/ 1 h 845"/>
                  <a:gd name="T14" fmla="*/ 0 w 366"/>
                  <a:gd name="T15" fmla="*/ 1 h 845"/>
                  <a:gd name="T16" fmla="*/ 0 w 366"/>
                  <a:gd name="T17" fmla="*/ 1 h 845"/>
                  <a:gd name="T18" fmla="*/ 0 w 366"/>
                  <a:gd name="T19" fmla="*/ 1 h 845"/>
                  <a:gd name="T20" fmla="*/ 0 w 366"/>
                  <a:gd name="T21" fmla="*/ 1 h 845"/>
                  <a:gd name="T22" fmla="*/ 0 w 366"/>
                  <a:gd name="T23" fmla="*/ 1 h 845"/>
                  <a:gd name="T24" fmla="*/ 1 w 366"/>
                  <a:gd name="T25" fmla="*/ 1 h 845"/>
                  <a:gd name="T26" fmla="*/ 0 w 366"/>
                  <a:gd name="T27" fmla="*/ 1 h 845"/>
                  <a:gd name="T28" fmla="*/ 0 w 366"/>
                  <a:gd name="T29" fmla="*/ 1 h 845"/>
                  <a:gd name="T30" fmla="*/ 0 w 366"/>
                  <a:gd name="T31" fmla="*/ 1 h 845"/>
                  <a:gd name="T32" fmla="*/ 0 w 366"/>
                  <a:gd name="T33" fmla="*/ 1 h 845"/>
                  <a:gd name="T34" fmla="*/ 0 w 366"/>
                  <a:gd name="T35" fmla="*/ 1 h 845"/>
                  <a:gd name="T36" fmla="*/ 0 w 366"/>
                  <a:gd name="T37" fmla="*/ 1 h 845"/>
                  <a:gd name="T38" fmla="*/ 0 w 366"/>
                  <a:gd name="T39" fmla="*/ 1 h 845"/>
                  <a:gd name="T40" fmla="*/ 0 w 366"/>
                  <a:gd name="T41" fmla="*/ 1 h 845"/>
                  <a:gd name="T42" fmla="*/ 0 w 366"/>
                  <a:gd name="T43" fmla="*/ 1 h 845"/>
                  <a:gd name="T44" fmla="*/ 0 w 366"/>
                  <a:gd name="T45" fmla="*/ 1 h 845"/>
                  <a:gd name="T46" fmla="*/ 0 w 366"/>
                  <a:gd name="T47" fmla="*/ 0 h 845"/>
                  <a:gd name="T48" fmla="*/ 0 w 366"/>
                  <a:gd name="T49" fmla="*/ 0 h 845"/>
                  <a:gd name="T50" fmla="*/ 0 w 366"/>
                  <a:gd name="T51" fmla="*/ 0 h 845"/>
                  <a:gd name="T52" fmla="*/ 0 w 366"/>
                  <a:gd name="T53" fmla="*/ 0 h 845"/>
                  <a:gd name="T54" fmla="*/ 0 w 366"/>
                  <a:gd name="T55" fmla="*/ 0 h 845"/>
                  <a:gd name="T56" fmla="*/ 0 w 366"/>
                  <a:gd name="T57" fmla="*/ 0 h 845"/>
                  <a:gd name="T58" fmla="*/ 0 w 366"/>
                  <a:gd name="T59" fmla="*/ 0 h 845"/>
                  <a:gd name="T60" fmla="*/ 0 w 366"/>
                  <a:gd name="T61" fmla="*/ 0 h 845"/>
                  <a:gd name="T62" fmla="*/ 0 w 366"/>
                  <a:gd name="T63" fmla="*/ 0 h 84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66" h="845">
                    <a:moveTo>
                      <a:pt x="15" y="104"/>
                    </a:moveTo>
                    <a:lnTo>
                      <a:pt x="12" y="150"/>
                    </a:lnTo>
                    <a:lnTo>
                      <a:pt x="12" y="196"/>
                    </a:lnTo>
                    <a:lnTo>
                      <a:pt x="16" y="241"/>
                    </a:lnTo>
                    <a:lnTo>
                      <a:pt x="27" y="286"/>
                    </a:lnTo>
                    <a:lnTo>
                      <a:pt x="46" y="346"/>
                    </a:lnTo>
                    <a:lnTo>
                      <a:pt x="65" y="406"/>
                    </a:lnTo>
                    <a:lnTo>
                      <a:pt x="84" y="465"/>
                    </a:lnTo>
                    <a:lnTo>
                      <a:pt x="103" y="524"/>
                    </a:lnTo>
                    <a:lnTo>
                      <a:pt x="122" y="583"/>
                    </a:lnTo>
                    <a:lnTo>
                      <a:pt x="143" y="640"/>
                    </a:lnTo>
                    <a:lnTo>
                      <a:pt x="163" y="699"/>
                    </a:lnTo>
                    <a:lnTo>
                      <a:pt x="185" y="758"/>
                    </a:lnTo>
                    <a:lnTo>
                      <a:pt x="195" y="778"/>
                    </a:lnTo>
                    <a:lnTo>
                      <a:pt x="210" y="796"/>
                    </a:lnTo>
                    <a:lnTo>
                      <a:pt x="228" y="810"/>
                    </a:lnTo>
                    <a:lnTo>
                      <a:pt x="247" y="822"/>
                    </a:lnTo>
                    <a:lnTo>
                      <a:pt x="269" y="830"/>
                    </a:lnTo>
                    <a:lnTo>
                      <a:pt x="292" y="837"/>
                    </a:lnTo>
                    <a:lnTo>
                      <a:pt x="316" y="842"/>
                    </a:lnTo>
                    <a:lnTo>
                      <a:pt x="339" y="845"/>
                    </a:lnTo>
                    <a:lnTo>
                      <a:pt x="348" y="843"/>
                    </a:lnTo>
                    <a:lnTo>
                      <a:pt x="355" y="840"/>
                    </a:lnTo>
                    <a:lnTo>
                      <a:pt x="361" y="833"/>
                    </a:lnTo>
                    <a:lnTo>
                      <a:pt x="366" y="824"/>
                    </a:lnTo>
                    <a:lnTo>
                      <a:pt x="366" y="816"/>
                    </a:lnTo>
                    <a:lnTo>
                      <a:pt x="361" y="809"/>
                    </a:lnTo>
                    <a:lnTo>
                      <a:pt x="354" y="803"/>
                    </a:lnTo>
                    <a:lnTo>
                      <a:pt x="345" y="800"/>
                    </a:lnTo>
                    <a:lnTo>
                      <a:pt x="329" y="796"/>
                    </a:lnTo>
                    <a:lnTo>
                      <a:pt x="313" y="793"/>
                    </a:lnTo>
                    <a:lnTo>
                      <a:pt x="295" y="788"/>
                    </a:lnTo>
                    <a:lnTo>
                      <a:pt x="279" y="784"/>
                    </a:lnTo>
                    <a:lnTo>
                      <a:pt x="264" y="778"/>
                    </a:lnTo>
                    <a:lnTo>
                      <a:pt x="251" y="768"/>
                    </a:lnTo>
                    <a:lnTo>
                      <a:pt x="239" y="757"/>
                    </a:lnTo>
                    <a:lnTo>
                      <a:pt x="231" y="741"/>
                    </a:lnTo>
                    <a:lnTo>
                      <a:pt x="217" y="708"/>
                    </a:lnTo>
                    <a:lnTo>
                      <a:pt x="206" y="676"/>
                    </a:lnTo>
                    <a:lnTo>
                      <a:pt x="194" y="643"/>
                    </a:lnTo>
                    <a:lnTo>
                      <a:pt x="184" y="610"/>
                    </a:lnTo>
                    <a:lnTo>
                      <a:pt x="172" y="577"/>
                    </a:lnTo>
                    <a:lnTo>
                      <a:pt x="162" y="544"/>
                    </a:lnTo>
                    <a:lnTo>
                      <a:pt x="151" y="511"/>
                    </a:lnTo>
                    <a:lnTo>
                      <a:pt x="141" y="478"/>
                    </a:lnTo>
                    <a:lnTo>
                      <a:pt x="126" y="435"/>
                    </a:lnTo>
                    <a:lnTo>
                      <a:pt x="110" y="392"/>
                    </a:lnTo>
                    <a:lnTo>
                      <a:pt x="94" y="349"/>
                    </a:lnTo>
                    <a:lnTo>
                      <a:pt x="79" y="306"/>
                    </a:lnTo>
                    <a:lnTo>
                      <a:pt x="65" y="263"/>
                    </a:lnTo>
                    <a:lnTo>
                      <a:pt x="54" y="219"/>
                    </a:lnTo>
                    <a:lnTo>
                      <a:pt x="49" y="175"/>
                    </a:lnTo>
                    <a:lnTo>
                      <a:pt x="47" y="129"/>
                    </a:lnTo>
                    <a:lnTo>
                      <a:pt x="46" y="110"/>
                    </a:lnTo>
                    <a:lnTo>
                      <a:pt x="41" y="89"/>
                    </a:lnTo>
                    <a:lnTo>
                      <a:pt x="35" y="67"/>
                    </a:lnTo>
                    <a:lnTo>
                      <a:pt x="28" y="46"/>
                    </a:lnTo>
                    <a:lnTo>
                      <a:pt x="21" y="27"/>
                    </a:lnTo>
                    <a:lnTo>
                      <a:pt x="13" y="11"/>
                    </a:lnTo>
                    <a:lnTo>
                      <a:pt x="6" y="1"/>
                    </a:lnTo>
                    <a:lnTo>
                      <a:pt x="0" y="0"/>
                    </a:lnTo>
                    <a:lnTo>
                      <a:pt x="5" y="17"/>
                    </a:lnTo>
                    <a:lnTo>
                      <a:pt x="10" y="44"/>
                    </a:lnTo>
                    <a:lnTo>
                      <a:pt x="13" y="76"/>
                    </a:lnTo>
                    <a:lnTo>
                      <a:pt x="15" y="10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46" name="Freeform 198"/>
              <p:cNvSpPr>
                <a:spLocks/>
              </p:cNvSpPr>
              <p:nvPr/>
            </p:nvSpPr>
            <p:spPr bwMode="auto">
              <a:xfrm>
                <a:off x="8517" y="4850"/>
                <a:ext cx="29" cy="29"/>
              </a:xfrm>
              <a:custGeom>
                <a:avLst/>
                <a:gdLst>
                  <a:gd name="T0" fmla="*/ 0 w 88"/>
                  <a:gd name="T1" fmla="*/ 0 h 87"/>
                  <a:gd name="T2" fmla="*/ 0 w 88"/>
                  <a:gd name="T3" fmla="*/ 0 h 87"/>
                  <a:gd name="T4" fmla="*/ 0 w 88"/>
                  <a:gd name="T5" fmla="*/ 0 h 87"/>
                  <a:gd name="T6" fmla="*/ 0 w 88"/>
                  <a:gd name="T7" fmla="*/ 0 h 87"/>
                  <a:gd name="T8" fmla="*/ 0 w 88"/>
                  <a:gd name="T9" fmla="*/ 0 h 87"/>
                  <a:gd name="T10" fmla="*/ 0 w 88"/>
                  <a:gd name="T11" fmla="*/ 0 h 87"/>
                  <a:gd name="T12" fmla="*/ 0 w 88"/>
                  <a:gd name="T13" fmla="*/ 0 h 87"/>
                  <a:gd name="T14" fmla="*/ 0 w 88"/>
                  <a:gd name="T15" fmla="*/ 0 h 87"/>
                  <a:gd name="T16" fmla="*/ 0 w 88"/>
                  <a:gd name="T17" fmla="*/ 0 h 87"/>
                  <a:gd name="T18" fmla="*/ 0 w 88"/>
                  <a:gd name="T19" fmla="*/ 0 h 87"/>
                  <a:gd name="T20" fmla="*/ 0 w 88"/>
                  <a:gd name="T21" fmla="*/ 0 h 87"/>
                  <a:gd name="T22" fmla="*/ 0 w 88"/>
                  <a:gd name="T23" fmla="*/ 0 h 87"/>
                  <a:gd name="T24" fmla="*/ 0 w 88"/>
                  <a:gd name="T25" fmla="*/ 0 h 87"/>
                  <a:gd name="T26" fmla="*/ 0 w 88"/>
                  <a:gd name="T27" fmla="*/ 0 h 87"/>
                  <a:gd name="T28" fmla="*/ 0 w 88"/>
                  <a:gd name="T29" fmla="*/ 0 h 87"/>
                  <a:gd name="T30" fmla="*/ 0 w 88"/>
                  <a:gd name="T31" fmla="*/ 0 h 87"/>
                  <a:gd name="T32" fmla="*/ 0 w 88"/>
                  <a:gd name="T33" fmla="*/ 0 h 87"/>
                  <a:gd name="T34" fmla="*/ 0 w 88"/>
                  <a:gd name="T35" fmla="*/ 0 h 87"/>
                  <a:gd name="T36" fmla="*/ 0 w 88"/>
                  <a:gd name="T37" fmla="*/ 0 h 87"/>
                  <a:gd name="T38" fmla="*/ 0 w 88"/>
                  <a:gd name="T39" fmla="*/ 0 h 87"/>
                  <a:gd name="T40" fmla="*/ 0 w 88"/>
                  <a:gd name="T41" fmla="*/ 0 h 87"/>
                  <a:gd name="T42" fmla="*/ 0 w 88"/>
                  <a:gd name="T43" fmla="*/ 0 h 87"/>
                  <a:gd name="T44" fmla="*/ 0 w 88"/>
                  <a:gd name="T45" fmla="*/ 0 h 87"/>
                  <a:gd name="T46" fmla="*/ 0 w 88"/>
                  <a:gd name="T47" fmla="*/ 0 h 87"/>
                  <a:gd name="T48" fmla="*/ 0 w 88"/>
                  <a:gd name="T49" fmla="*/ 0 h 8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88" h="87">
                    <a:moveTo>
                      <a:pt x="84" y="23"/>
                    </a:moveTo>
                    <a:lnTo>
                      <a:pt x="88" y="18"/>
                    </a:lnTo>
                    <a:lnTo>
                      <a:pt x="87" y="13"/>
                    </a:lnTo>
                    <a:lnTo>
                      <a:pt x="84" y="7"/>
                    </a:lnTo>
                    <a:lnTo>
                      <a:pt x="77" y="3"/>
                    </a:lnTo>
                    <a:lnTo>
                      <a:pt x="71" y="0"/>
                    </a:lnTo>
                    <a:lnTo>
                      <a:pt x="62" y="0"/>
                    </a:lnTo>
                    <a:lnTo>
                      <a:pt x="55" y="1"/>
                    </a:lnTo>
                    <a:lnTo>
                      <a:pt x="47" y="5"/>
                    </a:lnTo>
                    <a:lnTo>
                      <a:pt x="41" y="11"/>
                    </a:lnTo>
                    <a:lnTo>
                      <a:pt x="34" y="20"/>
                    </a:lnTo>
                    <a:lnTo>
                      <a:pt x="25" y="31"/>
                    </a:lnTo>
                    <a:lnTo>
                      <a:pt x="16" y="43"/>
                    </a:lnTo>
                    <a:lnTo>
                      <a:pt x="9" y="56"/>
                    </a:lnTo>
                    <a:lnTo>
                      <a:pt x="3" y="69"/>
                    </a:lnTo>
                    <a:lnTo>
                      <a:pt x="0" y="79"/>
                    </a:lnTo>
                    <a:lnTo>
                      <a:pt x="3" y="87"/>
                    </a:lnTo>
                    <a:lnTo>
                      <a:pt x="15" y="80"/>
                    </a:lnTo>
                    <a:lnTo>
                      <a:pt x="27" y="70"/>
                    </a:lnTo>
                    <a:lnTo>
                      <a:pt x="40" y="60"/>
                    </a:lnTo>
                    <a:lnTo>
                      <a:pt x="52" y="50"/>
                    </a:lnTo>
                    <a:lnTo>
                      <a:pt x="63" y="41"/>
                    </a:lnTo>
                    <a:lnTo>
                      <a:pt x="72" y="33"/>
                    </a:lnTo>
                    <a:lnTo>
                      <a:pt x="80" y="27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47" name="Freeform 199"/>
              <p:cNvSpPr>
                <a:spLocks/>
              </p:cNvSpPr>
              <p:nvPr/>
            </p:nvSpPr>
            <p:spPr bwMode="auto">
              <a:xfrm>
                <a:off x="8536" y="4890"/>
                <a:ext cx="34" cy="9"/>
              </a:xfrm>
              <a:custGeom>
                <a:avLst/>
                <a:gdLst>
                  <a:gd name="T0" fmla="*/ 0 w 102"/>
                  <a:gd name="T1" fmla="*/ 0 h 28"/>
                  <a:gd name="T2" fmla="*/ 0 w 102"/>
                  <a:gd name="T3" fmla="*/ 0 h 28"/>
                  <a:gd name="T4" fmla="*/ 0 w 102"/>
                  <a:gd name="T5" fmla="*/ 0 h 28"/>
                  <a:gd name="T6" fmla="*/ 0 w 102"/>
                  <a:gd name="T7" fmla="*/ 0 h 28"/>
                  <a:gd name="T8" fmla="*/ 0 w 102"/>
                  <a:gd name="T9" fmla="*/ 0 h 28"/>
                  <a:gd name="T10" fmla="*/ 0 w 102"/>
                  <a:gd name="T11" fmla="*/ 0 h 28"/>
                  <a:gd name="T12" fmla="*/ 0 w 102"/>
                  <a:gd name="T13" fmla="*/ 0 h 28"/>
                  <a:gd name="T14" fmla="*/ 0 w 102"/>
                  <a:gd name="T15" fmla="*/ 0 h 28"/>
                  <a:gd name="T16" fmla="*/ 0 w 102"/>
                  <a:gd name="T17" fmla="*/ 0 h 28"/>
                  <a:gd name="T18" fmla="*/ 0 w 102"/>
                  <a:gd name="T19" fmla="*/ 0 h 28"/>
                  <a:gd name="T20" fmla="*/ 0 w 102"/>
                  <a:gd name="T21" fmla="*/ 0 h 28"/>
                  <a:gd name="T22" fmla="*/ 0 w 102"/>
                  <a:gd name="T23" fmla="*/ 0 h 28"/>
                  <a:gd name="T24" fmla="*/ 0 w 102"/>
                  <a:gd name="T25" fmla="*/ 0 h 28"/>
                  <a:gd name="T26" fmla="*/ 0 w 102"/>
                  <a:gd name="T27" fmla="*/ 0 h 28"/>
                  <a:gd name="T28" fmla="*/ 0 w 102"/>
                  <a:gd name="T29" fmla="*/ 0 h 28"/>
                  <a:gd name="T30" fmla="*/ 0 w 102"/>
                  <a:gd name="T31" fmla="*/ 0 h 28"/>
                  <a:gd name="T32" fmla="*/ 0 w 102"/>
                  <a:gd name="T33" fmla="*/ 0 h 28"/>
                  <a:gd name="T34" fmla="*/ 0 w 102"/>
                  <a:gd name="T35" fmla="*/ 0 h 28"/>
                  <a:gd name="T36" fmla="*/ 0 w 102"/>
                  <a:gd name="T37" fmla="*/ 0 h 28"/>
                  <a:gd name="T38" fmla="*/ 0 w 102"/>
                  <a:gd name="T39" fmla="*/ 0 h 28"/>
                  <a:gd name="T40" fmla="*/ 0 w 102"/>
                  <a:gd name="T41" fmla="*/ 0 h 28"/>
                  <a:gd name="T42" fmla="*/ 0 w 102"/>
                  <a:gd name="T43" fmla="*/ 0 h 28"/>
                  <a:gd name="T44" fmla="*/ 0 w 102"/>
                  <a:gd name="T45" fmla="*/ 0 h 28"/>
                  <a:gd name="T46" fmla="*/ 0 w 102"/>
                  <a:gd name="T47" fmla="*/ 0 h 28"/>
                  <a:gd name="T48" fmla="*/ 0 w 102"/>
                  <a:gd name="T49" fmla="*/ 0 h 2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2" h="28">
                    <a:moveTo>
                      <a:pt x="92" y="23"/>
                    </a:moveTo>
                    <a:lnTo>
                      <a:pt x="96" y="21"/>
                    </a:lnTo>
                    <a:lnTo>
                      <a:pt x="99" y="18"/>
                    </a:lnTo>
                    <a:lnTo>
                      <a:pt x="101" y="14"/>
                    </a:lnTo>
                    <a:lnTo>
                      <a:pt x="102" y="10"/>
                    </a:lnTo>
                    <a:lnTo>
                      <a:pt x="101" y="5"/>
                    </a:lnTo>
                    <a:lnTo>
                      <a:pt x="98" y="1"/>
                    </a:lnTo>
                    <a:lnTo>
                      <a:pt x="93" y="0"/>
                    </a:lnTo>
                    <a:lnTo>
                      <a:pt x="88" y="0"/>
                    </a:lnTo>
                    <a:lnTo>
                      <a:pt x="76" y="2"/>
                    </a:lnTo>
                    <a:lnTo>
                      <a:pt x="61" y="7"/>
                    </a:lnTo>
                    <a:lnTo>
                      <a:pt x="46" y="10"/>
                    </a:lnTo>
                    <a:lnTo>
                      <a:pt x="33" y="11"/>
                    </a:lnTo>
                    <a:lnTo>
                      <a:pt x="20" y="15"/>
                    </a:lnTo>
                    <a:lnTo>
                      <a:pt x="10" y="18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10" y="28"/>
                    </a:lnTo>
                    <a:lnTo>
                      <a:pt x="20" y="28"/>
                    </a:lnTo>
                    <a:lnTo>
                      <a:pt x="32" y="27"/>
                    </a:lnTo>
                    <a:lnTo>
                      <a:pt x="44" y="27"/>
                    </a:lnTo>
                    <a:lnTo>
                      <a:pt x="55" y="25"/>
                    </a:lnTo>
                    <a:lnTo>
                      <a:pt x="67" y="24"/>
                    </a:lnTo>
                    <a:lnTo>
                      <a:pt x="80" y="24"/>
                    </a:lnTo>
                    <a:lnTo>
                      <a:pt x="92" y="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48" name="Freeform 200"/>
              <p:cNvSpPr>
                <a:spLocks/>
              </p:cNvSpPr>
              <p:nvPr/>
            </p:nvSpPr>
            <p:spPr bwMode="auto">
              <a:xfrm>
                <a:off x="8550" y="4921"/>
                <a:ext cx="47" cy="12"/>
              </a:xfrm>
              <a:custGeom>
                <a:avLst/>
                <a:gdLst>
                  <a:gd name="T0" fmla="*/ 0 w 142"/>
                  <a:gd name="T1" fmla="*/ 0 h 36"/>
                  <a:gd name="T2" fmla="*/ 0 w 142"/>
                  <a:gd name="T3" fmla="*/ 0 h 36"/>
                  <a:gd name="T4" fmla="*/ 0 w 142"/>
                  <a:gd name="T5" fmla="*/ 0 h 36"/>
                  <a:gd name="T6" fmla="*/ 0 w 142"/>
                  <a:gd name="T7" fmla="*/ 0 h 36"/>
                  <a:gd name="T8" fmla="*/ 0 w 142"/>
                  <a:gd name="T9" fmla="*/ 0 h 36"/>
                  <a:gd name="T10" fmla="*/ 0 w 142"/>
                  <a:gd name="T11" fmla="*/ 0 h 36"/>
                  <a:gd name="T12" fmla="*/ 0 w 142"/>
                  <a:gd name="T13" fmla="*/ 0 h 36"/>
                  <a:gd name="T14" fmla="*/ 0 w 142"/>
                  <a:gd name="T15" fmla="*/ 0 h 36"/>
                  <a:gd name="T16" fmla="*/ 0 w 142"/>
                  <a:gd name="T17" fmla="*/ 0 h 36"/>
                  <a:gd name="T18" fmla="*/ 0 w 142"/>
                  <a:gd name="T19" fmla="*/ 0 h 36"/>
                  <a:gd name="T20" fmla="*/ 0 w 142"/>
                  <a:gd name="T21" fmla="*/ 0 h 36"/>
                  <a:gd name="T22" fmla="*/ 0 w 142"/>
                  <a:gd name="T23" fmla="*/ 0 h 36"/>
                  <a:gd name="T24" fmla="*/ 0 w 142"/>
                  <a:gd name="T25" fmla="*/ 0 h 36"/>
                  <a:gd name="T26" fmla="*/ 0 w 142"/>
                  <a:gd name="T27" fmla="*/ 0 h 36"/>
                  <a:gd name="T28" fmla="*/ 0 w 142"/>
                  <a:gd name="T29" fmla="*/ 0 h 36"/>
                  <a:gd name="T30" fmla="*/ 0 w 142"/>
                  <a:gd name="T31" fmla="*/ 0 h 36"/>
                  <a:gd name="T32" fmla="*/ 0 w 142"/>
                  <a:gd name="T33" fmla="*/ 0 h 36"/>
                  <a:gd name="T34" fmla="*/ 0 w 142"/>
                  <a:gd name="T35" fmla="*/ 0 h 36"/>
                  <a:gd name="T36" fmla="*/ 0 w 142"/>
                  <a:gd name="T37" fmla="*/ 0 h 36"/>
                  <a:gd name="T38" fmla="*/ 0 w 142"/>
                  <a:gd name="T39" fmla="*/ 0 h 36"/>
                  <a:gd name="T40" fmla="*/ 0 w 142"/>
                  <a:gd name="T41" fmla="*/ 0 h 36"/>
                  <a:gd name="T42" fmla="*/ 0 w 142"/>
                  <a:gd name="T43" fmla="*/ 0 h 36"/>
                  <a:gd name="T44" fmla="*/ 0 w 142"/>
                  <a:gd name="T45" fmla="*/ 0 h 36"/>
                  <a:gd name="T46" fmla="*/ 0 w 142"/>
                  <a:gd name="T47" fmla="*/ 0 h 36"/>
                  <a:gd name="T48" fmla="*/ 0 w 142"/>
                  <a:gd name="T49" fmla="*/ 0 h 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42" h="36">
                    <a:moveTo>
                      <a:pt x="123" y="36"/>
                    </a:moveTo>
                    <a:lnTo>
                      <a:pt x="129" y="36"/>
                    </a:lnTo>
                    <a:lnTo>
                      <a:pt x="135" y="32"/>
                    </a:lnTo>
                    <a:lnTo>
                      <a:pt x="139" y="28"/>
                    </a:lnTo>
                    <a:lnTo>
                      <a:pt x="142" y="20"/>
                    </a:lnTo>
                    <a:lnTo>
                      <a:pt x="141" y="15"/>
                    </a:lnTo>
                    <a:lnTo>
                      <a:pt x="138" y="9"/>
                    </a:lnTo>
                    <a:lnTo>
                      <a:pt x="133" y="5"/>
                    </a:lnTo>
                    <a:lnTo>
                      <a:pt x="126" y="3"/>
                    </a:lnTo>
                    <a:lnTo>
                      <a:pt x="108" y="3"/>
                    </a:lnTo>
                    <a:lnTo>
                      <a:pt x="88" y="3"/>
                    </a:lnTo>
                    <a:lnTo>
                      <a:pt x="67" y="2"/>
                    </a:lnTo>
                    <a:lnTo>
                      <a:pt x="47" y="2"/>
                    </a:lnTo>
                    <a:lnTo>
                      <a:pt x="29" y="0"/>
                    </a:lnTo>
                    <a:lnTo>
                      <a:pt x="13" y="2"/>
                    </a:lnTo>
                    <a:lnTo>
                      <a:pt x="4" y="5"/>
                    </a:lnTo>
                    <a:lnTo>
                      <a:pt x="0" y="9"/>
                    </a:lnTo>
                    <a:lnTo>
                      <a:pt x="10" y="12"/>
                    </a:lnTo>
                    <a:lnTo>
                      <a:pt x="22" y="16"/>
                    </a:lnTo>
                    <a:lnTo>
                      <a:pt x="38" y="19"/>
                    </a:lnTo>
                    <a:lnTo>
                      <a:pt x="54" y="22"/>
                    </a:lnTo>
                    <a:lnTo>
                      <a:pt x="72" y="25"/>
                    </a:lnTo>
                    <a:lnTo>
                      <a:pt x="89" y="29"/>
                    </a:lnTo>
                    <a:lnTo>
                      <a:pt x="107" y="32"/>
                    </a:lnTo>
                    <a:lnTo>
                      <a:pt x="12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49" name="Freeform 201"/>
              <p:cNvSpPr>
                <a:spLocks/>
              </p:cNvSpPr>
              <p:nvPr/>
            </p:nvSpPr>
            <p:spPr bwMode="auto">
              <a:xfrm>
                <a:off x="8416" y="4751"/>
                <a:ext cx="117" cy="200"/>
              </a:xfrm>
              <a:custGeom>
                <a:avLst/>
                <a:gdLst>
                  <a:gd name="T0" fmla="*/ 0 w 351"/>
                  <a:gd name="T1" fmla="*/ 0 h 601"/>
                  <a:gd name="T2" fmla="*/ 0 w 351"/>
                  <a:gd name="T3" fmla="*/ 0 h 601"/>
                  <a:gd name="T4" fmla="*/ 0 w 351"/>
                  <a:gd name="T5" fmla="*/ 1 h 601"/>
                  <a:gd name="T6" fmla="*/ 0 w 351"/>
                  <a:gd name="T7" fmla="*/ 1 h 601"/>
                  <a:gd name="T8" fmla="*/ 0 w 351"/>
                  <a:gd name="T9" fmla="*/ 1 h 601"/>
                  <a:gd name="T10" fmla="*/ 0 w 351"/>
                  <a:gd name="T11" fmla="*/ 1 h 601"/>
                  <a:gd name="T12" fmla="*/ 0 w 351"/>
                  <a:gd name="T13" fmla="*/ 1 h 601"/>
                  <a:gd name="T14" fmla="*/ 0 w 351"/>
                  <a:gd name="T15" fmla="*/ 1 h 601"/>
                  <a:gd name="T16" fmla="*/ 0 w 351"/>
                  <a:gd name="T17" fmla="*/ 1 h 601"/>
                  <a:gd name="T18" fmla="*/ 0 w 351"/>
                  <a:gd name="T19" fmla="*/ 1 h 601"/>
                  <a:gd name="T20" fmla="*/ 0 w 351"/>
                  <a:gd name="T21" fmla="*/ 1 h 601"/>
                  <a:gd name="T22" fmla="*/ 0 w 351"/>
                  <a:gd name="T23" fmla="*/ 1 h 601"/>
                  <a:gd name="T24" fmla="*/ 0 w 351"/>
                  <a:gd name="T25" fmla="*/ 1 h 601"/>
                  <a:gd name="T26" fmla="*/ 0 w 351"/>
                  <a:gd name="T27" fmla="*/ 1 h 601"/>
                  <a:gd name="T28" fmla="*/ 0 w 351"/>
                  <a:gd name="T29" fmla="*/ 1 h 601"/>
                  <a:gd name="T30" fmla="*/ 0 w 351"/>
                  <a:gd name="T31" fmla="*/ 1 h 601"/>
                  <a:gd name="T32" fmla="*/ 0 w 351"/>
                  <a:gd name="T33" fmla="*/ 1 h 601"/>
                  <a:gd name="T34" fmla="*/ 0 w 351"/>
                  <a:gd name="T35" fmla="*/ 1 h 601"/>
                  <a:gd name="T36" fmla="*/ 0 w 351"/>
                  <a:gd name="T37" fmla="*/ 1 h 601"/>
                  <a:gd name="T38" fmla="*/ 0 w 351"/>
                  <a:gd name="T39" fmla="*/ 1 h 601"/>
                  <a:gd name="T40" fmla="*/ 0 w 351"/>
                  <a:gd name="T41" fmla="*/ 1 h 601"/>
                  <a:gd name="T42" fmla="*/ 0 w 351"/>
                  <a:gd name="T43" fmla="*/ 1 h 601"/>
                  <a:gd name="T44" fmla="*/ 0 w 351"/>
                  <a:gd name="T45" fmla="*/ 0 h 601"/>
                  <a:gd name="T46" fmla="*/ 0 w 351"/>
                  <a:gd name="T47" fmla="*/ 0 h 601"/>
                  <a:gd name="T48" fmla="*/ 0 w 351"/>
                  <a:gd name="T49" fmla="*/ 0 h 601"/>
                  <a:gd name="T50" fmla="*/ 0 w 351"/>
                  <a:gd name="T51" fmla="*/ 0 h 601"/>
                  <a:gd name="T52" fmla="*/ 0 w 351"/>
                  <a:gd name="T53" fmla="*/ 0 h 601"/>
                  <a:gd name="T54" fmla="*/ 0 w 351"/>
                  <a:gd name="T55" fmla="*/ 0 h 601"/>
                  <a:gd name="T56" fmla="*/ 0 w 351"/>
                  <a:gd name="T57" fmla="*/ 0 h 601"/>
                  <a:gd name="T58" fmla="*/ 0 w 351"/>
                  <a:gd name="T59" fmla="*/ 0 h 601"/>
                  <a:gd name="T60" fmla="*/ 0 w 351"/>
                  <a:gd name="T61" fmla="*/ 0 h 601"/>
                  <a:gd name="T62" fmla="*/ 0 w 351"/>
                  <a:gd name="T63" fmla="*/ 0 h 601"/>
                  <a:gd name="T64" fmla="*/ 0 w 351"/>
                  <a:gd name="T65" fmla="*/ 0 h 601"/>
                  <a:gd name="T66" fmla="*/ 0 w 351"/>
                  <a:gd name="T67" fmla="*/ 0 h 601"/>
                  <a:gd name="T68" fmla="*/ 0 w 351"/>
                  <a:gd name="T69" fmla="*/ 0 h 601"/>
                  <a:gd name="T70" fmla="*/ 0 w 351"/>
                  <a:gd name="T71" fmla="*/ 0 h 601"/>
                  <a:gd name="T72" fmla="*/ 0 w 351"/>
                  <a:gd name="T73" fmla="*/ 0 h 601"/>
                  <a:gd name="T74" fmla="*/ 0 w 351"/>
                  <a:gd name="T75" fmla="*/ 0 h 601"/>
                  <a:gd name="T76" fmla="*/ 0 w 351"/>
                  <a:gd name="T77" fmla="*/ 0 h 601"/>
                  <a:gd name="T78" fmla="*/ 0 w 351"/>
                  <a:gd name="T79" fmla="*/ 0 h 601"/>
                  <a:gd name="T80" fmla="*/ 0 w 351"/>
                  <a:gd name="T81" fmla="*/ 0 h 60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351" h="601">
                    <a:moveTo>
                      <a:pt x="108" y="298"/>
                    </a:moveTo>
                    <a:lnTo>
                      <a:pt x="132" y="338"/>
                    </a:lnTo>
                    <a:lnTo>
                      <a:pt x="157" y="377"/>
                    </a:lnTo>
                    <a:lnTo>
                      <a:pt x="182" y="414"/>
                    </a:lnTo>
                    <a:lnTo>
                      <a:pt x="208" y="451"/>
                    </a:lnTo>
                    <a:lnTo>
                      <a:pt x="235" y="487"/>
                    </a:lnTo>
                    <a:lnTo>
                      <a:pt x="263" y="523"/>
                    </a:lnTo>
                    <a:lnTo>
                      <a:pt x="292" y="559"/>
                    </a:lnTo>
                    <a:lnTo>
                      <a:pt x="321" y="594"/>
                    </a:lnTo>
                    <a:lnTo>
                      <a:pt x="326" y="598"/>
                    </a:lnTo>
                    <a:lnTo>
                      <a:pt x="332" y="601"/>
                    </a:lnTo>
                    <a:lnTo>
                      <a:pt x="337" y="601"/>
                    </a:lnTo>
                    <a:lnTo>
                      <a:pt x="343" y="598"/>
                    </a:lnTo>
                    <a:lnTo>
                      <a:pt x="349" y="594"/>
                    </a:lnTo>
                    <a:lnTo>
                      <a:pt x="351" y="588"/>
                    </a:lnTo>
                    <a:lnTo>
                      <a:pt x="351" y="582"/>
                    </a:lnTo>
                    <a:lnTo>
                      <a:pt x="349" y="576"/>
                    </a:lnTo>
                    <a:lnTo>
                      <a:pt x="327" y="538"/>
                    </a:lnTo>
                    <a:lnTo>
                      <a:pt x="304" y="499"/>
                    </a:lnTo>
                    <a:lnTo>
                      <a:pt x="279" y="463"/>
                    </a:lnTo>
                    <a:lnTo>
                      <a:pt x="252" y="427"/>
                    </a:lnTo>
                    <a:lnTo>
                      <a:pt x="224" y="391"/>
                    </a:lnTo>
                    <a:lnTo>
                      <a:pt x="198" y="355"/>
                    </a:lnTo>
                    <a:lnTo>
                      <a:pt x="172" y="319"/>
                    </a:lnTo>
                    <a:lnTo>
                      <a:pt x="147" y="280"/>
                    </a:lnTo>
                    <a:lnTo>
                      <a:pt x="125" y="242"/>
                    </a:lnTo>
                    <a:lnTo>
                      <a:pt x="101" y="197"/>
                    </a:lnTo>
                    <a:lnTo>
                      <a:pt x="79" y="150"/>
                    </a:lnTo>
                    <a:lnTo>
                      <a:pt x="59" y="104"/>
                    </a:lnTo>
                    <a:lnTo>
                      <a:pt x="38" y="62"/>
                    </a:lnTo>
                    <a:lnTo>
                      <a:pt x="22" y="29"/>
                    </a:lnTo>
                    <a:lnTo>
                      <a:pt x="9" y="7"/>
                    </a:lnTo>
                    <a:lnTo>
                      <a:pt x="0" y="0"/>
                    </a:lnTo>
                    <a:lnTo>
                      <a:pt x="4" y="17"/>
                    </a:lnTo>
                    <a:lnTo>
                      <a:pt x="13" y="45"/>
                    </a:lnTo>
                    <a:lnTo>
                      <a:pt x="23" y="82"/>
                    </a:lnTo>
                    <a:lnTo>
                      <a:pt x="38" y="124"/>
                    </a:lnTo>
                    <a:lnTo>
                      <a:pt x="54" y="170"/>
                    </a:lnTo>
                    <a:lnTo>
                      <a:pt x="70" y="216"/>
                    </a:lnTo>
                    <a:lnTo>
                      <a:pt x="89" y="259"/>
                    </a:lnTo>
                    <a:lnTo>
                      <a:pt x="108" y="29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50" name="Freeform 202"/>
              <p:cNvSpPr>
                <a:spLocks/>
              </p:cNvSpPr>
              <p:nvPr/>
            </p:nvSpPr>
            <p:spPr bwMode="auto">
              <a:xfrm>
                <a:off x="8100" y="4623"/>
                <a:ext cx="541" cy="495"/>
              </a:xfrm>
              <a:custGeom>
                <a:avLst/>
                <a:gdLst>
                  <a:gd name="T0" fmla="*/ 0 w 2164"/>
                  <a:gd name="T1" fmla="*/ 0 h 1979"/>
                  <a:gd name="T2" fmla="*/ 0 w 2164"/>
                  <a:gd name="T3" fmla="*/ 0 h 1979"/>
                  <a:gd name="T4" fmla="*/ 0 w 2164"/>
                  <a:gd name="T5" fmla="*/ 0 h 1979"/>
                  <a:gd name="T6" fmla="*/ 0 w 2164"/>
                  <a:gd name="T7" fmla="*/ 0 h 1979"/>
                  <a:gd name="T8" fmla="*/ 0 w 2164"/>
                  <a:gd name="T9" fmla="*/ 0 h 1979"/>
                  <a:gd name="T10" fmla="*/ 0 w 2164"/>
                  <a:gd name="T11" fmla="*/ 0 h 1979"/>
                  <a:gd name="T12" fmla="*/ 0 w 2164"/>
                  <a:gd name="T13" fmla="*/ 0 h 1979"/>
                  <a:gd name="T14" fmla="*/ 0 w 2164"/>
                  <a:gd name="T15" fmla="*/ 0 h 1979"/>
                  <a:gd name="T16" fmla="*/ 0 w 2164"/>
                  <a:gd name="T17" fmla="*/ 0 h 1979"/>
                  <a:gd name="T18" fmla="*/ 1 w 2164"/>
                  <a:gd name="T19" fmla="*/ 0 h 1979"/>
                  <a:gd name="T20" fmla="*/ 1 w 2164"/>
                  <a:gd name="T21" fmla="*/ 0 h 1979"/>
                  <a:gd name="T22" fmla="*/ 1 w 2164"/>
                  <a:gd name="T23" fmla="*/ 0 h 1979"/>
                  <a:gd name="T24" fmla="*/ 1 w 2164"/>
                  <a:gd name="T25" fmla="*/ 0 h 1979"/>
                  <a:gd name="T26" fmla="*/ 1 w 2164"/>
                  <a:gd name="T27" fmla="*/ 0 h 1979"/>
                  <a:gd name="T28" fmla="*/ 1 w 2164"/>
                  <a:gd name="T29" fmla="*/ 0 h 1979"/>
                  <a:gd name="T30" fmla="*/ 1 w 2164"/>
                  <a:gd name="T31" fmla="*/ 0 h 1979"/>
                  <a:gd name="T32" fmla="*/ 1 w 2164"/>
                  <a:gd name="T33" fmla="*/ 0 h 1979"/>
                  <a:gd name="T34" fmla="*/ 1 w 2164"/>
                  <a:gd name="T35" fmla="*/ 0 h 1979"/>
                  <a:gd name="T36" fmla="*/ 1 w 2164"/>
                  <a:gd name="T37" fmla="*/ 0 h 1979"/>
                  <a:gd name="T38" fmla="*/ 1 w 2164"/>
                  <a:gd name="T39" fmla="*/ 0 h 1979"/>
                  <a:gd name="T40" fmla="*/ 1 w 2164"/>
                  <a:gd name="T41" fmla="*/ 1 h 1979"/>
                  <a:gd name="T42" fmla="*/ 1 w 2164"/>
                  <a:gd name="T43" fmla="*/ 1 h 1979"/>
                  <a:gd name="T44" fmla="*/ 1 w 2164"/>
                  <a:gd name="T45" fmla="*/ 1 h 1979"/>
                  <a:gd name="T46" fmla="*/ 1 w 2164"/>
                  <a:gd name="T47" fmla="*/ 1 h 1979"/>
                  <a:gd name="T48" fmla="*/ 1 w 2164"/>
                  <a:gd name="T49" fmla="*/ 1 h 1979"/>
                  <a:gd name="T50" fmla="*/ 1 w 2164"/>
                  <a:gd name="T51" fmla="*/ 1 h 1979"/>
                  <a:gd name="T52" fmla="*/ 0 w 2164"/>
                  <a:gd name="T53" fmla="*/ 1 h 1979"/>
                  <a:gd name="T54" fmla="*/ 0 w 2164"/>
                  <a:gd name="T55" fmla="*/ 1 h 1979"/>
                  <a:gd name="T56" fmla="*/ 0 w 2164"/>
                  <a:gd name="T57" fmla="*/ 1 h 1979"/>
                  <a:gd name="T58" fmla="*/ 0 w 2164"/>
                  <a:gd name="T59" fmla="*/ 1 h 1979"/>
                  <a:gd name="T60" fmla="*/ 0 w 2164"/>
                  <a:gd name="T61" fmla="*/ 1 h 1979"/>
                  <a:gd name="T62" fmla="*/ 0 w 2164"/>
                  <a:gd name="T63" fmla="*/ 1 h 1979"/>
                  <a:gd name="T64" fmla="*/ 0 w 2164"/>
                  <a:gd name="T65" fmla="*/ 1 h 1979"/>
                  <a:gd name="T66" fmla="*/ 0 w 2164"/>
                  <a:gd name="T67" fmla="*/ 1 h 1979"/>
                  <a:gd name="T68" fmla="*/ 0 w 2164"/>
                  <a:gd name="T69" fmla="*/ 1 h 1979"/>
                  <a:gd name="T70" fmla="*/ 0 w 2164"/>
                  <a:gd name="T71" fmla="*/ 1 h 1979"/>
                  <a:gd name="T72" fmla="*/ 0 w 2164"/>
                  <a:gd name="T73" fmla="*/ 1 h 1979"/>
                  <a:gd name="T74" fmla="*/ 0 w 2164"/>
                  <a:gd name="T75" fmla="*/ 1 h 1979"/>
                  <a:gd name="T76" fmla="*/ 0 w 2164"/>
                  <a:gd name="T77" fmla="*/ 1 h 1979"/>
                  <a:gd name="T78" fmla="*/ 0 w 2164"/>
                  <a:gd name="T79" fmla="*/ 1 h 1979"/>
                  <a:gd name="T80" fmla="*/ 0 w 2164"/>
                  <a:gd name="T81" fmla="*/ 1 h 1979"/>
                  <a:gd name="T82" fmla="*/ 0 w 2164"/>
                  <a:gd name="T83" fmla="*/ 1 h 1979"/>
                  <a:gd name="T84" fmla="*/ 0 w 2164"/>
                  <a:gd name="T85" fmla="*/ 0 h 1979"/>
                  <a:gd name="T86" fmla="*/ 0 w 2164"/>
                  <a:gd name="T87" fmla="*/ 0 h 1979"/>
                  <a:gd name="T88" fmla="*/ 0 w 2164"/>
                  <a:gd name="T89" fmla="*/ 0 h 1979"/>
                  <a:gd name="T90" fmla="*/ 0 w 2164"/>
                  <a:gd name="T91" fmla="*/ 0 h 1979"/>
                  <a:gd name="T92" fmla="*/ 0 w 2164"/>
                  <a:gd name="T93" fmla="*/ 0 h 1979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2164" h="1979">
                    <a:moveTo>
                      <a:pt x="743" y="0"/>
                    </a:moveTo>
                    <a:lnTo>
                      <a:pt x="746" y="0"/>
                    </a:lnTo>
                    <a:lnTo>
                      <a:pt x="753" y="0"/>
                    </a:lnTo>
                    <a:lnTo>
                      <a:pt x="763" y="0"/>
                    </a:lnTo>
                    <a:lnTo>
                      <a:pt x="778" y="0"/>
                    </a:lnTo>
                    <a:lnTo>
                      <a:pt x="798" y="1"/>
                    </a:lnTo>
                    <a:lnTo>
                      <a:pt x="822" y="1"/>
                    </a:lnTo>
                    <a:lnTo>
                      <a:pt x="848" y="2"/>
                    </a:lnTo>
                    <a:lnTo>
                      <a:pt x="878" y="3"/>
                    </a:lnTo>
                    <a:lnTo>
                      <a:pt x="912" y="5"/>
                    </a:lnTo>
                    <a:lnTo>
                      <a:pt x="949" y="7"/>
                    </a:lnTo>
                    <a:lnTo>
                      <a:pt x="987" y="10"/>
                    </a:lnTo>
                    <a:lnTo>
                      <a:pt x="1030" y="13"/>
                    </a:lnTo>
                    <a:lnTo>
                      <a:pt x="1074" y="16"/>
                    </a:lnTo>
                    <a:lnTo>
                      <a:pt x="1121" y="21"/>
                    </a:lnTo>
                    <a:lnTo>
                      <a:pt x="1171" y="27"/>
                    </a:lnTo>
                    <a:lnTo>
                      <a:pt x="1222" y="32"/>
                    </a:lnTo>
                    <a:lnTo>
                      <a:pt x="1275" y="39"/>
                    </a:lnTo>
                    <a:lnTo>
                      <a:pt x="1329" y="47"/>
                    </a:lnTo>
                    <a:lnTo>
                      <a:pt x="1386" y="56"/>
                    </a:lnTo>
                    <a:lnTo>
                      <a:pt x="1443" y="65"/>
                    </a:lnTo>
                    <a:lnTo>
                      <a:pt x="1502" y="75"/>
                    </a:lnTo>
                    <a:lnTo>
                      <a:pt x="1560" y="87"/>
                    </a:lnTo>
                    <a:lnTo>
                      <a:pt x="1620" y="100"/>
                    </a:lnTo>
                    <a:lnTo>
                      <a:pt x="1681" y="115"/>
                    </a:lnTo>
                    <a:lnTo>
                      <a:pt x="1742" y="129"/>
                    </a:lnTo>
                    <a:lnTo>
                      <a:pt x="1804" y="146"/>
                    </a:lnTo>
                    <a:lnTo>
                      <a:pt x="1865" y="164"/>
                    </a:lnTo>
                    <a:lnTo>
                      <a:pt x="1926" y="183"/>
                    </a:lnTo>
                    <a:lnTo>
                      <a:pt x="1987" y="204"/>
                    </a:lnTo>
                    <a:lnTo>
                      <a:pt x="2047" y="226"/>
                    </a:lnTo>
                    <a:lnTo>
                      <a:pt x="2105" y="250"/>
                    </a:lnTo>
                    <a:lnTo>
                      <a:pt x="2164" y="276"/>
                    </a:lnTo>
                    <a:lnTo>
                      <a:pt x="1975" y="1184"/>
                    </a:lnTo>
                    <a:lnTo>
                      <a:pt x="1980" y="1185"/>
                    </a:lnTo>
                    <a:lnTo>
                      <a:pt x="1990" y="1191"/>
                    </a:lnTo>
                    <a:lnTo>
                      <a:pt x="2005" y="1201"/>
                    </a:lnTo>
                    <a:lnTo>
                      <a:pt x="2020" y="1219"/>
                    </a:lnTo>
                    <a:lnTo>
                      <a:pt x="2031" y="1246"/>
                    </a:lnTo>
                    <a:lnTo>
                      <a:pt x="2035" y="1282"/>
                    </a:lnTo>
                    <a:lnTo>
                      <a:pt x="2030" y="1332"/>
                    </a:lnTo>
                    <a:lnTo>
                      <a:pt x="2011" y="1394"/>
                    </a:lnTo>
                    <a:lnTo>
                      <a:pt x="1681" y="1835"/>
                    </a:lnTo>
                    <a:lnTo>
                      <a:pt x="1636" y="1835"/>
                    </a:lnTo>
                    <a:lnTo>
                      <a:pt x="1512" y="1979"/>
                    </a:lnTo>
                    <a:lnTo>
                      <a:pt x="1510" y="1979"/>
                    </a:lnTo>
                    <a:lnTo>
                      <a:pt x="1502" y="1978"/>
                    </a:lnTo>
                    <a:lnTo>
                      <a:pt x="1490" y="1977"/>
                    </a:lnTo>
                    <a:lnTo>
                      <a:pt x="1474" y="1974"/>
                    </a:lnTo>
                    <a:lnTo>
                      <a:pt x="1451" y="1972"/>
                    </a:lnTo>
                    <a:lnTo>
                      <a:pt x="1427" y="1969"/>
                    </a:lnTo>
                    <a:lnTo>
                      <a:pt x="1397" y="1965"/>
                    </a:lnTo>
                    <a:lnTo>
                      <a:pt x="1364" y="1961"/>
                    </a:lnTo>
                    <a:lnTo>
                      <a:pt x="1328" y="1955"/>
                    </a:lnTo>
                    <a:lnTo>
                      <a:pt x="1288" y="1950"/>
                    </a:lnTo>
                    <a:lnTo>
                      <a:pt x="1246" y="1943"/>
                    </a:lnTo>
                    <a:lnTo>
                      <a:pt x="1200" y="1935"/>
                    </a:lnTo>
                    <a:lnTo>
                      <a:pt x="1152" y="1927"/>
                    </a:lnTo>
                    <a:lnTo>
                      <a:pt x="1101" y="1918"/>
                    </a:lnTo>
                    <a:lnTo>
                      <a:pt x="1049" y="1907"/>
                    </a:lnTo>
                    <a:lnTo>
                      <a:pt x="993" y="1896"/>
                    </a:lnTo>
                    <a:lnTo>
                      <a:pt x="937" y="1884"/>
                    </a:lnTo>
                    <a:lnTo>
                      <a:pt x="878" y="1871"/>
                    </a:lnTo>
                    <a:lnTo>
                      <a:pt x="818" y="1856"/>
                    </a:lnTo>
                    <a:lnTo>
                      <a:pt x="758" y="1841"/>
                    </a:lnTo>
                    <a:lnTo>
                      <a:pt x="696" y="1824"/>
                    </a:lnTo>
                    <a:lnTo>
                      <a:pt x="634" y="1806"/>
                    </a:lnTo>
                    <a:lnTo>
                      <a:pt x="572" y="1787"/>
                    </a:lnTo>
                    <a:lnTo>
                      <a:pt x="508" y="1768"/>
                    </a:lnTo>
                    <a:lnTo>
                      <a:pt x="445" y="1747"/>
                    </a:lnTo>
                    <a:lnTo>
                      <a:pt x="382" y="1724"/>
                    </a:lnTo>
                    <a:lnTo>
                      <a:pt x="319" y="1700"/>
                    </a:lnTo>
                    <a:lnTo>
                      <a:pt x="257" y="1674"/>
                    </a:lnTo>
                    <a:lnTo>
                      <a:pt x="196" y="1647"/>
                    </a:lnTo>
                    <a:lnTo>
                      <a:pt x="135" y="1620"/>
                    </a:lnTo>
                    <a:lnTo>
                      <a:pt x="76" y="1590"/>
                    </a:lnTo>
                    <a:lnTo>
                      <a:pt x="19" y="1559"/>
                    </a:lnTo>
                    <a:lnTo>
                      <a:pt x="18" y="1554"/>
                    </a:lnTo>
                    <a:lnTo>
                      <a:pt x="13" y="1538"/>
                    </a:lnTo>
                    <a:lnTo>
                      <a:pt x="8" y="1514"/>
                    </a:lnTo>
                    <a:lnTo>
                      <a:pt x="3" y="1486"/>
                    </a:lnTo>
                    <a:lnTo>
                      <a:pt x="0" y="1456"/>
                    </a:lnTo>
                    <a:lnTo>
                      <a:pt x="0" y="1424"/>
                    </a:lnTo>
                    <a:lnTo>
                      <a:pt x="3" y="1396"/>
                    </a:lnTo>
                    <a:lnTo>
                      <a:pt x="13" y="1371"/>
                    </a:lnTo>
                    <a:lnTo>
                      <a:pt x="443" y="1002"/>
                    </a:lnTo>
                    <a:lnTo>
                      <a:pt x="441" y="999"/>
                    </a:lnTo>
                    <a:lnTo>
                      <a:pt x="440" y="989"/>
                    </a:lnTo>
                    <a:lnTo>
                      <a:pt x="440" y="973"/>
                    </a:lnTo>
                    <a:lnTo>
                      <a:pt x="445" y="953"/>
                    </a:lnTo>
                    <a:lnTo>
                      <a:pt x="453" y="928"/>
                    </a:lnTo>
                    <a:lnTo>
                      <a:pt x="471" y="902"/>
                    </a:lnTo>
                    <a:lnTo>
                      <a:pt x="497" y="874"/>
                    </a:lnTo>
                    <a:lnTo>
                      <a:pt x="534" y="845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51" name="Freeform 203"/>
              <p:cNvSpPr>
                <a:spLocks/>
              </p:cNvSpPr>
              <p:nvPr/>
            </p:nvSpPr>
            <p:spPr bwMode="auto">
              <a:xfrm>
                <a:off x="8279" y="4656"/>
                <a:ext cx="311" cy="233"/>
              </a:xfrm>
              <a:custGeom>
                <a:avLst/>
                <a:gdLst>
                  <a:gd name="T0" fmla="*/ 0 w 1244"/>
                  <a:gd name="T1" fmla="*/ 0 h 930"/>
                  <a:gd name="T2" fmla="*/ 0 w 1244"/>
                  <a:gd name="T3" fmla="*/ 0 h 930"/>
                  <a:gd name="T4" fmla="*/ 0 w 1244"/>
                  <a:gd name="T5" fmla="*/ 0 h 930"/>
                  <a:gd name="T6" fmla="*/ 0 w 1244"/>
                  <a:gd name="T7" fmla="*/ 0 h 930"/>
                  <a:gd name="T8" fmla="*/ 0 w 1244"/>
                  <a:gd name="T9" fmla="*/ 0 h 9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44" h="930">
                    <a:moveTo>
                      <a:pt x="164" y="0"/>
                    </a:moveTo>
                    <a:lnTo>
                      <a:pt x="1244" y="214"/>
                    </a:lnTo>
                    <a:lnTo>
                      <a:pt x="1067" y="930"/>
                    </a:lnTo>
                    <a:lnTo>
                      <a:pt x="0" y="688"/>
                    </a:lnTo>
                    <a:lnTo>
                      <a:pt x="164" y="0"/>
                    </a:lnTo>
                    <a:close/>
                  </a:path>
                </a:pathLst>
              </a:cu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52" name="Freeform 204"/>
              <p:cNvSpPr>
                <a:spLocks/>
              </p:cNvSpPr>
              <p:nvPr/>
            </p:nvSpPr>
            <p:spPr bwMode="auto">
              <a:xfrm>
                <a:off x="8300" y="4672"/>
                <a:ext cx="237" cy="91"/>
              </a:xfrm>
              <a:custGeom>
                <a:avLst/>
                <a:gdLst>
                  <a:gd name="T0" fmla="*/ 0 w 952"/>
                  <a:gd name="T1" fmla="*/ 0 h 366"/>
                  <a:gd name="T2" fmla="*/ 0 w 952"/>
                  <a:gd name="T3" fmla="*/ 0 h 366"/>
                  <a:gd name="T4" fmla="*/ 0 w 952"/>
                  <a:gd name="T5" fmla="*/ 0 h 366"/>
                  <a:gd name="T6" fmla="*/ 0 w 952"/>
                  <a:gd name="T7" fmla="*/ 0 h 366"/>
                  <a:gd name="T8" fmla="*/ 0 w 952"/>
                  <a:gd name="T9" fmla="*/ 0 h 3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52" h="366">
                    <a:moveTo>
                      <a:pt x="112" y="0"/>
                    </a:moveTo>
                    <a:lnTo>
                      <a:pt x="952" y="153"/>
                    </a:lnTo>
                    <a:lnTo>
                      <a:pt x="200" y="108"/>
                    </a:lnTo>
                    <a:lnTo>
                      <a:pt x="0" y="366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53" name="Freeform 205"/>
              <p:cNvSpPr>
                <a:spLocks/>
              </p:cNvSpPr>
              <p:nvPr/>
            </p:nvSpPr>
            <p:spPr bwMode="auto">
              <a:xfrm>
                <a:off x="8222" y="4885"/>
                <a:ext cx="315" cy="84"/>
              </a:xfrm>
              <a:custGeom>
                <a:avLst/>
                <a:gdLst>
                  <a:gd name="T0" fmla="*/ 0 w 1259"/>
                  <a:gd name="T1" fmla="*/ 0 h 337"/>
                  <a:gd name="T2" fmla="*/ 0 w 1259"/>
                  <a:gd name="T3" fmla="*/ 0 h 337"/>
                  <a:gd name="T4" fmla="*/ 0 w 1259"/>
                  <a:gd name="T5" fmla="*/ 0 h 337"/>
                  <a:gd name="T6" fmla="*/ 0 w 1259"/>
                  <a:gd name="T7" fmla="*/ 0 h 337"/>
                  <a:gd name="T8" fmla="*/ 0 w 1259"/>
                  <a:gd name="T9" fmla="*/ 0 h 3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59" h="337">
                    <a:moveTo>
                      <a:pt x="40" y="0"/>
                    </a:moveTo>
                    <a:lnTo>
                      <a:pt x="1259" y="288"/>
                    </a:lnTo>
                    <a:lnTo>
                      <a:pt x="1226" y="337"/>
                    </a:lnTo>
                    <a:lnTo>
                      <a:pt x="0" y="32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54" name="Freeform 206"/>
              <p:cNvSpPr>
                <a:spLocks/>
              </p:cNvSpPr>
              <p:nvPr/>
            </p:nvSpPr>
            <p:spPr bwMode="auto">
              <a:xfrm>
                <a:off x="8193" y="4910"/>
                <a:ext cx="316" cy="86"/>
              </a:xfrm>
              <a:custGeom>
                <a:avLst/>
                <a:gdLst>
                  <a:gd name="T0" fmla="*/ 0 w 1265"/>
                  <a:gd name="T1" fmla="*/ 0 h 342"/>
                  <a:gd name="T2" fmla="*/ 0 w 1265"/>
                  <a:gd name="T3" fmla="*/ 0 h 342"/>
                  <a:gd name="T4" fmla="*/ 0 w 1265"/>
                  <a:gd name="T5" fmla="*/ 0 h 342"/>
                  <a:gd name="T6" fmla="*/ 0 w 1265"/>
                  <a:gd name="T7" fmla="*/ 0 h 342"/>
                  <a:gd name="T8" fmla="*/ 0 w 1265"/>
                  <a:gd name="T9" fmla="*/ 0 h 3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65" h="342">
                    <a:moveTo>
                      <a:pt x="46" y="0"/>
                    </a:moveTo>
                    <a:lnTo>
                      <a:pt x="1265" y="286"/>
                    </a:lnTo>
                    <a:lnTo>
                      <a:pt x="1226" y="342"/>
                    </a:lnTo>
                    <a:lnTo>
                      <a:pt x="0" y="37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55" name="Freeform 207"/>
              <p:cNvSpPr>
                <a:spLocks/>
              </p:cNvSpPr>
              <p:nvPr/>
            </p:nvSpPr>
            <p:spPr bwMode="auto">
              <a:xfrm>
                <a:off x="8165" y="4936"/>
                <a:ext cx="316" cy="86"/>
              </a:xfrm>
              <a:custGeom>
                <a:avLst/>
                <a:gdLst>
                  <a:gd name="T0" fmla="*/ 0 w 1264"/>
                  <a:gd name="T1" fmla="*/ 0 h 344"/>
                  <a:gd name="T2" fmla="*/ 0 w 1264"/>
                  <a:gd name="T3" fmla="*/ 0 h 344"/>
                  <a:gd name="T4" fmla="*/ 0 w 1264"/>
                  <a:gd name="T5" fmla="*/ 0 h 344"/>
                  <a:gd name="T6" fmla="*/ 0 w 1264"/>
                  <a:gd name="T7" fmla="*/ 0 h 344"/>
                  <a:gd name="T8" fmla="*/ 0 w 1264"/>
                  <a:gd name="T9" fmla="*/ 0 h 3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64" h="344">
                    <a:moveTo>
                      <a:pt x="45" y="0"/>
                    </a:moveTo>
                    <a:lnTo>
                      <a:pt x="1264" y="287"/>
                    </a:lnTo>
                    <a:lnTo>
                      <a:pt x="1224" y="344"/>
                    </a:lnTo>
                    <a:lnTo>
                      <a:pt x="0" y="37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56" name="Freeform 208"/>
              <p:cNvSpPr>
                <a:spLocks/>
              </p:cNvSpPr>
              <p:nvPr/>
            </p:nvSpPr>
            <p:spPr bwMode="auto">
              <a:xfrm>
                <a:off x="8243" y="4989"/>
                <a:ext cx="48" cy="19"/>
              </a:xfrm>
              <a:custGeom>
                <a:avLst/>
                <a:gdLst>
                  <a:gd name="T0" fmla="*/ 0 w 190"/>
                  <a:gd name="T1" fmla="*/ 0 h 79"/>
                  <a:gd name="T2" fmla="*/ 0 w 190"/>
                  <a:gd name="T3" fmla="*/ 0 h 79"/>
                  <a:gd name="T4" fmla="*/ 0 w 190"/>
                  <a:gd name="T5" fmla="*/ 0 h 79"/>
                  <a:gd name="T6" fmla="*/ 0 w 190"/>
                  <a:gd name="T7" fmla="*/ 0 h 79"/>
                  <a:gd name="T8" fmla="*/ 0 w 190"/>
                  <a:gd name="T9" fmla="*/ 0 h 79"/>
                  <a:gd name="T10" fmla="*/ 0 w 190"/>
                  <a:gd name="T11" fmla="*/ 0 h 79"/>
                  <a:gd name="T12" fmla="*/ 0 w 190"/>
                  <a:gd name="T13" fmla="*/ 0 h 79"/>
                  <a:gd name="T14" fmla="*/ 0 w 190"/>
                  <a:gd name="T15" fmla="*/ 0 h 79"/>
                  <a:gd name="T16" fmla="*/ 0 w 190"/>
                  <a:gd name="T17" fmla="*/ 0 h 79"/>
                  <a:gd name="T18" fmla="*/ 0 w 190"/>
                  <a:gd name="T19" fmla="*/ 0 h 79"/>
                  <a:gd name="T20" fmla="*/ 0 w 190"/>
                  <a:gd name="T21" fmla="*/ 0 h 79"/>
                  <a:gd name="T22" fmla="*/ 0 w 190"/>
                  <a:gd name="T23" fmla="*/ 0 h 79"/>
                  <a:gd name="T24" fmla="*/ 0 w 190"/>
                  <a:gd name="T25" fmla="*/ 0 h 79"/>
                  <a:gd name="T26" fmla="*/ 0 w 190"/>
                  <a:gd name="T27" fmla="*/ 0 h 79"/>
                  <a:gd name="T28" fmla="*/ 0 w 190"/>
                  <a:gd name="T29" fmla="*/ 0 h 79"/>
                  <a:gd name="T30" fmla="*/ 0 w 190"/>
                  <a:gd name="T31" fmla="*/ 0 h 79"/>
                  <a:gd name="T32" fmla="*/ 0 w 190"/>
                  <a:gd name="T33" fmla="*/ 0 h 79"/>
                  <a:gd name="T34" fmla="*/ 0 w 190"/>
                  <a:gd name="T35" fmla="*/ 0 h 79"/>
                  <a:gd name="T36" fmla="*/ 0 w 190"/>
                  <a:gd name="T37" fmla="*/ 0 h 79"/>
                  <a:gd name="T38" fmla="*/ 0 w 190"/>
                  <a:gd name="T39" fmla="*/ 0 h 79"/>
                  <a:gd name="T40" fmla="*/ 0 w 190"/>
                  <a:gd name="T41" fmla="*/ 0 h 79"/>
                  <a:gd name="T42" fmla="*/ 0 w 190"/>
                  <a:gd name="T43" fmla="*/ 0 h 79"/>
                  <a:gd name="T44" fmla="*/ 0 w 190"/>
                  <a:gd name="T45" fmla="*/ 0 h 79"/>
                  <a:gd name="T46" fmla="*/ 0 w 190"/>
                  <a:gd name="T47" fmla="*/ 0 h 79"/>
                  <a:gd name="T48" fmla="*/ 0 w 190"/>
                  <a:gd name="T49" fmla="*/ 0 h 79"/>
                  <a:gd name="T50" fmla="*/ 0 w 190"/>
                  <a:gd name="T51" fmla="*/ 0 h 79"/>
                  <a:gd name="T52" fmla="*/ 0 w 190"/>
                  <a:gd name="T53" fmla="*/ 0 h 79"/>
                  <a:gd name="T54" fmla="*/ 0 w 190"/>
                  <a:gd name="T55" fmla="*/ 0 h 79"/>
                  <a:gd name="T56" fmla="*/ 0 w 190"/>
                  <a:gd name="T57" fmla="*/ 0 h 79"/>
                  <a:gd name="T58" fmla="*/ 0 w 190"/>
                  <a:gd name="T59" fmla="*/ 0 h 79"/>
                  <a:gd name="T60" fmla="*/ 0 w 190"/>
                  <a:gd name="T61" fmla="*/ 0 h 79"/>
                  <a:gd name="T62" fmla="*/ 0 w 190"/>
                  <a:gd name="T63" fmla="*/ 0 h 79"/>
                  <a:gd name="T64" fmla="*/ 0 w 19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90" h="79">
                    <a:moveTo>
                      <a:pt x="18" y="1"/>
                    </a:moveTo>
                    <a:lnTo>
                      <a:pt x="23" y="1"/>
                    </a:lnTo>
                    <a:lnTo>
                      <a:pt x="40" y="0"/>
                    </a:lnTo>
                    <a:lnTo>
                      <a:pt x="62" y="0"/>
                    </a:lnTo>
                    <a:lnTo>
                      <a:pt x="90" y="3"/>
                    </a:lnTo>
                    <a:lnTo>
                      <a:pt x="120" y="8"/>
                    </a:lnTo>
                    <a:lnTo>
                      <a:pt x="148" y="18"/>
                    </a:lnTo>
                    <a:lnTo>
                      <a:pt x="173" y="34"/>
                    </a:lnTo>
                    <a:lnTo>
                      <a:pt x="190" y="57"/>
                    </a:lnTo>
                    <a:lnTo>
                      <a:pt x="190" y="58"/>
                    </a:lnTo>
                    <a:lnTo>
                      <a:pt x="190" y="62"/>
                    </a:lnTo>
                    <a:lnTo>
                      <a:pt x="189" y="68"/>
                    </a:lnTo>
                    <a:lnTo>
                      <a:pt x="187" y="74"/>
                    </a:lnTo>
                    <a:lnTo>
                      <a:pt x="181" y="78"/>
                    </a:lnTo>
                    <a:lnTo>
                      <a:pt x="173" y="79"/>
                    </a:lnTo>
                    <a:lnTo>
                      <a:pt x="160" y="78"/>
                    </a:lnTo>
                    <a:lnTo>
                      <a:pt x="143" y="71"/>
                    </a:lnTo>
                    <a:lnTo>
                      <a:pt x="143" y="69"/>
                    </a:lnTo>
                    <a:lnTo>
                      <a:pt x="142" y="65"/>
                    </a:lnTo>
                    <a:lnTo>
                      <a:pt x="139" y="58"/>
                    </a:lnTo>
                    <a:lnTo>
                      <a:pt x="130" y="50"/>
                    </a:lnTo>
                    <a:lnTo>
                      <a:pt x="116" y="42"/>
                    </a:lnTo>
                    <a:lnTo>
                      <a:pt x="94" y="35"/>
                    </a:lnTo>
                    <a:lnTo>
                      <a:pt x="63" y="32"/>
                    </a:lnTo>
                    <a:lnTo>
                      <a:pt x="22" y="32"/>
                    </a:lnTo>
                    <a:lnTo>
                      <a:pt x="20" y="32"/>
                    </a:lnTo>
                    <a:lnTo>
                      <a:pt x="15" y="30"/>
                    </a:lnTo>
                    <a:lnTo>
                      <a:pt x="9" y="27"/>
                    </a:lnTo>
                    <a:lnTo>
                      <a:pt x="5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6" y="8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57" name="Freeform 209"/>
              <p:cNvSpPr>
                <a:spLocks/>
              </p:cNvSpPr>
              <p:nvPr/>
            </p:nvSpPr>
            <p:spPr bwMode="auto">
              <a:xfrm>
                <a:off x="8246" y="5003"/>
                <a:ext cx="27" cy="15"/>
              </a:xfrm>
              <a:custGeom>
                <a:avLst/>
                <a:gdLst>
                  <a:gd name="T0" fmla="*/ 0 w 107"/>
                  <a:gd name="T1" fmla="*/ 0 h 63"/>
                  <a:gd name="T2" fmla="*/ 0 w 107"/>
                  <a:gd name="T3" fmla="*/ 0 h 63"/>
                  <a:gd name="T4" fmla="*/ 0 w 107"/>
                  <a:gd name="T5" fmla="*/ 0 h 63"/>
                  <a:gd name="T6" fmla="*/ 0 w 107"/>
                  <a:gd name="T7" fmla="*/ 0 h 63"/>
                  <a:gd name="T8" fmla="*/ 0 w 107"/>
                  <a:gd name="T9" fmla="*/ 0 h 63"/>
                  <a:gd name="T10" fmla="*/ 0 w 107"/>
                  <a:gd name="T11" fmla="*/ 0 h 63"/>
                  <a:gd name="T12" fmla="*/ 0 w 107"/>
                  <a:gd name="T13" fmla="*/ 0 h 63"/>
                  <a:gd name="T14" fmla="*/ 0 w 107"/>
                  <a:gd name="T15" fmla="*/ 0 h 63"/>
                  <a:gd name="T16" fmla="*/ 0 w 107"/>
                  <a:gd name="T17" fmla="*/ 0 h 63"/>
                  <a:gd name="T18" fmla="*/ 0 w 107"/>
                  <a:gd name="T19" fmla="*/ 0 h 63"/>
                  <a:gd name="T20" fmla="*/ 0 w 107"/>
                  <a:gd name="T21" fmla="*/ 0 h 63"/>
                  <a:gd name="T22" fmla="*/ 0 w 107"/>
                  <a:gd name="T23" fmla="*/ 0 h 63"/>
                  <a:gd name="T24" fmla="*/ 0 w 107"/>
                  <a:gd name="T25" fmla="*/ 0 h 63"/>
                  <a:gd name="T26" fmla="*/ 0 w 107"/>
                  <a:gd name="T27" fmla="*/ 0 h 63"/>
                  <a:gd name="T28" fmla="*/ 0 w 107"/>
                  <a:gd name="T29" fmla="*/ 0 h 63"/>
                  <a:gd name="T30" fmla="*/ 0 w 107"/>
                  <a:gd name="T31" fmla="*/ 0 h 63"/>
                  <a:gd name="T32" fmla="*/ 0 w 107"/>
                  <a:gd name="T33" fmla="*/ 0 h 63"/>
                  <a:gd name="T34" fmla="*/ 0 w 107"/>
                  <a:gd name="T35" fmla="*/ 0 h 63"/>
                  <a:gd name="T36" fmla="*/ 0 w 107"/>
                  <a:gd name="T37" fmla="*/ 0 h 63"/>
                  <a:gd name="T38" fmla="*/ 0 w 107"/>
                  <a:gd name="T39" fmla="*/ 0 h 63"/>
                  <a:gd name="T40" fmla="*/ 0 w 107"/>
                  <a:gd name="T41" fmla="*/ 0 h 63"/>
                  <a:gd name="T42" fmla="*/ 0 w 107"/>
                  <a:gd name="T43" fmla="*/ 0 h 63"/>
                  <a:gd name="T44" fmla="*/ 0 w 107"/>
                  <a:gd name="T45" fmla="*/ 0 h 63"/>
                  <a:gd name="T46" fmla="*/ 0 w 107"/>
                  <a:gd name="T47" fmla="*/ 0 h 63"/>
                  <a:gd name="T48" fmla="*/ 0 w 107"/>
                  <a:gd name="T49" fmla="*/ 0 h 63"/>
                  <a:gd name="T50" fmla="*/ 0 w 107"/>
                  <a:gd name="T51" fmla="*/ 0 h 63"/>
                  <a:gd name="T52" fmla="*/ 0 w 107"/>
                  <a:gd name="T53" fmla="*/ 0 h 63"/>
                  <a:gd name="T54" fmla="*/ 0 w 107"/>
                  <a:gd name="T55" fmla="*/ 0 h 63"/>
                  <a:gd name="T56" fmla="*/ 0 w 107"/>
                  <a:gd name="T57" fmla="*/ 0 h 63"/>
                  <a:gd name="T58" fmla="*/ 0 w 107"/>
                  <a:gd name="T59" fmla="*/ 0 h 63"/>
                  <a:gd name="T60" fmla="*/ 0 w 107"/>
                  <a:gd name="T61" fmla="*/ 0 h 63"/>
                  <a:gd name="T62" fmla="*/ 0 w 107"/>
                  <a:gd name="T63" fmla="*/ 0 h 63"/>
                  <a:gd name="T64" fmla="*/ 0 w 107"/>
                  <a:gd name="T65" fmla="*/ 0 h 6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07" h="63">
                    <a:moveTo>
                      <a:pt x="43" y="58"/>
                    </a:moveTo>
                    <a:lnTo>
                      <a:pt x="54" y="61"/>
                    </a:lnTo>
                    <a:lnTo>
                      <a:pt x="64" y="63"/>
                    </a:lnTo>
                    <a:lnTo>
                      <a:pt x="74" y="63"/>
                    </a:lnTo>
                    <a:lnTo>
                      <a:pt x="83" y="63"/>
                    </a:lnTo>
                    <a:lnTo>
                      <a:pt x="91" y="61"/>
                    </a:lnTo>
                    <a:lnTo>
                      <a:pt x="97" y="57"/>
                    </a:lnTo>
                    <a:lnTo>
                      <a:pt x="102" y="54"/>
                    </a:lnTo>
                    <a:lnTo>
                      <a:pt x="106" y="48"/>
                    </a:lnTo>
                    <a:lnTo>
                      <a:pt x="107" y="43"/>
                    </a:lnTo>
                    <a:lnTo>
                      <a:pt x="106" y="37"/>
                    </a:lnTo>
                    <a:lnTo>
                      <a:pt x="102" y="30"/>
                    </a:lnTo>
                    <a:lnTo>
                      <a:pt x="97" y="24"/>
                    </a:lnTo>
                    <a:lnTo>
                      <a:pt x="90" y="19"/>
                    </a:lnTo>
                    <a:lnTo>
                      <a:pt x="82" y="13"/>
                    </a:lnTo>
                    <a:lnTo>
                      <a:pt x="74" y="9"/>
                    </a:lnTo>
                    <a:lnTo>
                      <a:pt x="63" y="4"/>
                    </a:lnTo>
                    <a:lnTo>
                      <a:pt x="53" y="2"/>
                    </a:lnTo>
                    <a:lnTo>
                      <a:pt x="42" y="0"/>
                    </a:lnTo>
                    <a:lnTo>
                      <a:pt x="32" y="0"/>
                    </a:lnTo>
                    <a:lnTo>
                      <a:pt x="23" y="1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3" y="10"/>
                    </a:lnTo>
                    <a:lnTo>
                      <a:pt x="1" y="14"/>
                    </a:lnTo>
                    <a:lnTo>
                      <a:pt x="0" y="20"/>
                    </a:lnTo>
                    <a:lnTo>
                      <a:pt x="1" y="26"/>
                    </a:lnTo>
                    <a:lnTo>
                      <a:pt x="5" y="32"/>
                    </a:lnTo>
                    <a:lnTo>
                      <a:pt x="9" y="38"/>
                    </a:lnTo>
                    <a:lnTo>
                      <a:pt x="16" y="44"/>
                    </a:lnTo>
                    <a:lnTo>
                      <a:pt x="25" y="49"/>
                    </a:lnTo>
                    <a:lnTo>
                      <a:pt x="33" y="54"/>
                    </a:lnTo>
                    <a:lnTo>
                      <a:pt x="43" y="58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58" name="Freeform 210"/>
              <p:cNvSpPr>
                <a:spLocks/>
              </p:cNvSpPr>
              <p:nvPr/>
            </p:nvSpPr>
            <p:spPr bwMode="auto">
              <a:xfrm>
                <a:off x="8113" y="4974"/>
                <a:ext cx="367" cy="131"/>
              </a:xfrm>
              <a:custGeom>
                <a:avLst/>
                <a:gdLst>
                  <a:gd name="T0" fmla="*/ 0 w 1469"/>
                  <a:gd name="T1" fmla="*/ 0 h 525"/>
                  <a:gd name="T2" fmla="*/ 0 w 1469"/>
                  <a:gd name="T3" fmla="*/ 0 h 525"/>
                  <a:gd name="T4" fmla="*/ 0 w 1469"/>
                  <a:gd name="T5" fmla="*/ 0 h 525"/>
                  <a:gd name="T6" fmla="*/ 0 w 1469"/>
                  <a:gd name="T7" fmla="*/ 0 h 525"/>
                  <a:gd name="T8" fmla="*/ 0 w 1469"/>
                  <a:gd name="T9" fmla="*/ 0 h 525"/>
                  <a:gd name="T10" fmla="*/ 0 w 1469"/>
                  <a:gd name="T11" fmla="*/ 0 h 525"/>
                  <a:gd name="T12" fmla="*/ 0 w 1469"/>
                  <a:gd name="T13" fmla="*/ 0 h 525"/>
                  <a:gd name="T14" fmla="*/ 0 w 1469"/>
                  <a:gd name="T15" fmla="*/ 0 h 525"/>
                  <a:gd name="T16" fmla="*/ 0 w 1469"/>
                  <a:gd name="T17" fmla="*/ 0 h 525"/>
                  <a:gd name="T18" fmla="*/ 0 w 1469"/>
                  <a:gd name="T19" fmla="*/ 0 h 525"/>
                  <a:gd name="T20" fmla="*/ 0 w 1469"/>
                  <a:gd name="T21" fmla="*/ 0 h 525"/>
                  <a:gd name="T22" fmla="*/ 0 w 1469"/>
                  <a:gd name="T23" fmla="*/ 0 h 525"/>
                  <a:gd name="T24" fmla="*/ 0 w 1469"/>
                  <a:gd name="T25" fmla="*/ 0 h 525"/>
                  <a:gd name="T26" fmla="*/ 0 w 1469"/>
                  <a:gd name="T27" fmla="*/ 0 h 525"/>
                  <a:gd name="T28" fmla="*/ 0 w 1469"/>
                  <a:gd name="T29" fmla="*/ 0 h 525"/>
                  <a:gd name="T30" fmla="*/ 0 w 1469"/>
                  <a:gd name="T31" fmla="*/ 0 h 525"/>
                  <a:gd name="T32" fmla="*/ 0 w 1469"/>
                  <a:gd name="T33" fmla="*/ 0 h 525"/>
                  <a:gd name="T34" fmla="*/ 0 w 1469"/>
                  <a:gd name="T35" fmla="*/ 0 h 525"/>
                  <a:gd name="T36" fmla="*/ 0 w 1469"/>
                  <a:gd name="T37" fmla="*/ 0 h 525"/>
                  <a:gd name="T38" fmla="*/ 0 w 1469"/>
                  <a:gd name="T39" fmla="*/ 0 h 525"/>
                  <a:gd name="T40" fmla="*/ 0 w 1469"/>
                  <a:gd name="T41" fmla="*/ 0 h 525"/>
                  <a:gd name="T42" fmla="*/ 0 w 1469"/>
                  <a:gd name="T43" fmla="*/ 0 h 525"/>
                  <a:gd name="T44" fmla="*/ 0 w 1469"/>
                  <a:gd name="T45" fmla="*/ 0 h 525"/>
                  <a:gd name="T46" fmla="*/ 0 w 1469"/>
                  <a:gd name="T47" fmla="*/ 0 h 525"/>
                  <a:gd name="T48" fmla="*/ 0 w 1469"/>
                  <a:gd name="T49" fmla="*/ 0 h 525"/>
                  <a:gd name="T50" fmla="*/ 0 w 1469"/>
                  <a:gd name="T51" fmla="*/ 0 h 525"/>
                  <a:gd name="T52" fmla="*/ 0 w 1469"/>
                  <a:gd name="T53" fmla="*/ 0 h 525"/>
                  <a:gd name="T54" fmla="*/ 0 w 1469"/>
                  <a:gd name="T55" fmla="*/ 0 h 525"/>
                  <a:gd name="T56" fmla="*/ 0 w 1469"/>
                  <a:gd name="T57" fmla="*/ 0 h 525"/>
                  <a:gd name="T58" fmla="*/ 0 w 1469"/>
                  <a:gd name="T59" fmla="*/ 0 h 525"/>
                  <a:gd name="T60" fmla="*/ 0 w 1469"/>
                  <a:gd name="T61" fmla="*/ 0 h 525"/>
                  <a:gd name="T62" fmla="*/ 0 w 1469"/>
                  <a:gd name="T63" fmla="*/ 0 h 525"/>
                  <a:gd name="T64" fmla="*/ 0 w 1469"/>
                  <a:gd name="T65" fmla="*/ 0 h 525"/>
                  <a:gd name="T66" fmla="*/ 0 w 1469"/>
                  <a:gd name="T67" fmla="*/ 0 h 525"/>
                  <a:gd name="T68" fmla="*/ 0 w 1469"/>
                  <a:gd name="T69" fmla="*/ 0 h 525"/>
                  <a:gd name="T70" fmla="*/ 0 w 1469"/>
                  <a:gd name="T71" fmla="*/ 0 h 525"/>
                  <a:gd name="T72" fmla="*/ 0 w 1469"/>
                  <a:gd name="T73" fmla="*/ 0 h 525"/>
                  <a:gd name="T74" fmla="*/ 0 w 1469"/>
                  <a:gd name="T75" fmla="*/ 0 h 525"/>
                  <a:gd name="T76" fmla="*/ 0 w 1469"/>
                  <a:gd name="T77" fmla="*/ 0 h 525"/>
                  <a:gd name="T78" fmla="*/ 0 w 1469"/>
                  <a:gd name="T79" fmla="*/ 0 h 52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1469" h="525">
                    <a:moveTo>
                      <a:pt x="1468" y="407"/>
                    </a:moveTo>
                    <a:lnTo>
                      <a:pt x="1466" y="407"/>
                    </a:lnTo>
                    <a:lnTo>
                      <a:pt x="1458" y="406"/>
                    </a:lnTo>
                    <a:lnTo>
                      <a:pt x="1446" y="405"/>
                    </a:lnTo>
                    <a:lnTo>
                      <a:pt x="1429" y="402"/>
                    </a:lnTo>
                    <a:lnTo>
                      <a:pt x="1408" y="400"/>
                    </a:lnTo>
                    <a:lnTo>
                      <a:pt x="1382" y="397"/>
                    </a:lnTo>
                    <a:lnTo>
                      <a:pt x="1353" y="393"/>
                    </a:lnTo>
                    <a:lnTo>
                      <a:pt x="1321" y="389"/>
                    </a:lnTo>
                    <a:lnTo>
                      <a:pt x="1285" y="383"/>
                    </a:lnTo>
                    <a:lnTo>
                      <a:pt x="1245" y="376"/>
                    </a:lnTo>
                    <a:lnTo>
                      <a:pt x="1203" y="370"/>
                    </a:lnTo>
                    <a:lnTo>
                      <a:pt x="1158" y="363"/>
                    </a:lnTo>
                    <a:lnTo>
                      <a:pt x="1110" y="354"/>
                    </a:lnTo>
                    <a:lnTo>
                      <a:pt x="1060" y="345"/>
                    </a:lnTo>
                    <a:lnTo>
                      <a:pt x="1008" y="335"/>
                    </a:lnTo>
                    <a:lnTo>
                      <a:pt x="954" y="323"/>
                    </a:lnTo>
                    <a:lnTo>
                      <a:pt x="898" y="311"/>
                    </a:lnTo>
                    <a:lnTo>
                      <a:pt x="841" y="299"/>
                    </a:lnTo>
                    <a:lnTo>
                      <a:pt x="782" y="284"/>
                    </a:lnTo>
                    <a:lnTo>
                      <a:pt x="723" y="269"/>
                    </a:lnTo>
                    <a:lnTo>
                      <a:pt x="663" y="253"/>
                    </a:lnTo>
                    <a:lnTo>
                      <a:pt x="602" y="236"/>
                    </a:lnTo>
                    <a:lnTo>
                      <a:pt x="541" y="217"/>
                    </a:lnTo>
                    <a:lnTo>
                      <a:pt x="480" y="198"/>
                    </a:lnTo>
                    <a:lnTo>
                      <a:pt x="417" y="178"/>
                    </a:lnTo>
                    <a:lnTo>
                      <a:pt x="356" y="156"/>
                    </a:lnTo>
                    <a:lnTo>
                      <a:pt x="296" y="133"/>
                    </a:lnTo>
                    <a:lnTo>
                      <a:pt x="236" y="109"/>
                    </a:lnTo>
                    <a:lnTo>
                      <a:pt x="178" y="84"/>
                    </a:lnTo>
                    <a:lnTo>
                      <a:pt x="120" y="57"/>
                    </a:lnTo>
                    <a:lnTo>
                      <a:pt x="64" y="29"/>
                    </a:lnTo>
                    <a:lnTo>
                      <a:pt x="9" y="0"/>
                    </a:lnTo>
                    <a:lnTo>
                      <a:pt x="7" y="4"/>
                    </a:lnTo>
                    <a:lnTo>
                      <a:pt x="5" y="15"/>
                    </a:lnTo>
                    <a:lnTo>
                      <a:pt x="3" y="33"/>
                    </a:lnTo>
                    <a:lnTo>
                      <a:pt x="0" y="55"/>
                    </a:lnTo>
                    <a:lnTo>
                      <a:pt x="0" y="79"/>
                    </a:lnTo>
                    <a:lnTo>
                      <a:pt x="3" y="102"/>
                    </a:lnTo>
                    <a:lnTo>
                      <a:pt x="10" y="125"/>
                    </a:lnTo>
                    <a:lnTo>
                      <a:pt x="22" y="143"/>
                    </a:lnTo>
                    <a:lnTo>
                      <a:pt x="23" y="144"/>
                    </a:lnTo>
                    <a:lnTo>
                      <a:pt x="26" y="146"/>
                    </a:lnTo>
                    <a:lnTo>
                      <a:pt x="33" y="150"/>
                    </a:lnTo>
                    <a:lnTo>
                      <a:pt x="43" y="154"/>
                    </a:lnTo>
                    <a:lnTo>
                      <a:pt x="54" y="161"/>
                    </a:lnTo>
                    <a:lnTo>
                      <a:pt x="69" y="169"/>
                    </a:lnTo>
                    <a:lnTo>
                      <a:pt x="86" y="177"/>
                    </a:lnTo>
                    <a:lnTo>
                      <a:pt x="106" y="187"/>
                    </a:lnTo>
                    <a:lnTo>
                      <a:pt x="128" y="197"/>
                    </a:lnTo>
                    <a:lnTo>
                      <a:pt x="154" y="208"/>
                    </a:lnTo>
                    <a:lnTo>
                      <a:pt x="182" y="221"/>
                    </a:lnTo>
                    <a:lnTo>
                      <a:pt x="213" y="234"/>
                    </a:lnTo>
                    <a:lnTo>
                      <a:pt x="247" y="248"/>
                    </a:lnTo>
                    <a:lnTo>
                      <a:pt x="283" y="262"/>
                    </a:lnTo>
                    <a:lnTo>
                      <a:pt x="322" y="277"/>
                    </a:lnTo>
                    <a:lnTo>
                      <a:pt x="364" y="292"/>
                    </a:lnTo>
                    <a:lnTo>
                      <a:pt x="410" y="308"/>
                    </a:lnTo>
                    <a:lnTo>
                      <a:pt x="457" y="323"/>
                    </a:lnTo>
                    <a:lnTo>
                      <a:pt x="508" y="339"/>
                    </a:lnTo>
                    <a:lnTo>
                      <a:pt x="562" y="355"/>
                    </a:lnTo>
                    <a:lnTo>
                      <a:pt x="618" y="371"/>
                    </a:lnTo>
                    <a:lnTo>
                      <a:pt x="678" y="387"/>
                    </a:lnTo>
                    <a:lnTo>
                      <a:pt x="740" y="402"/>
                    </a:lnTo>
                    <a:lnTo>
                      <a:pt x="805" y="418"/>
                    </a:lnTo>
                    <a:lnTo>
                      <a:pt x="874" y="433"/>
                    </a:lnTo>
                    <a:lnTo>
                      <a:pt x="945" y="449"/>
                    </a:lnTo>
                    <a:lnTo>
                      <a:pt x="1018" y="462"/>
                    </a:lnTo>
                    <a:lnTo>
                      <a:pt x="1096" y="477"/>
                    </a:lnTo>
                    <a:lnTo>
                      <a:pt x="1176" y="490"/>
                    </a:lnTo>
                    <a:lnTo>
                      <a:pt x="1259" y="503"/>
                    </a:lnTo>
                    <a:lnTo>
                      <a:pt x="1346" y="514"/>
                    </a:lnTo>
                    <a:lnTo>
                      <a:pt x="1435" y="525"/>
                    </a:lnTo>
                    <a:lnTo>
                      <a:pt x="1436" y="523"/>
                    </a:lnTo>
                    <a:lnTo>
                      <a:pt x="1441" y="516"/>
                    </a:lnTo>
                    <a:lnTo>
                      <a:pt x="1447" y="506"/>
                    </a:lnTo>
                    <a:lnTo>
                      <a:pt x="1454" y="491"/>
                    </a:lnTo>
                    <a:lnTo>
                      <a:pt x="1461" y="474"/>
                    </a:lnTo>
                    <a:lnTo>
                      <a:pt x="1466" y="454"/>
                    </a:lnTo>
                    <a:lnTo>
                      <a:pt x="1469" y="432"/>
                    </a:lnTo>
                    <a:lnTo>
                      <a:pt x="1468" y="407"/>
                    </a:lnTo>
                    <a:close/>
                  </a:path>
                </a:pathLst>
              </a:custGeom>
              <a:solidFill>
                <a:srgbClr val="F2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59" name="Freeform 211"/>
              <p:cNvSpPr>
                <a:spLocks/>
              </p:cNvSpPr>
              <p:nvPr/>
            </p:nvSpPr>
            <p:spPr bwMode="auto">
              <a:xfrm>
                <a:off x="8253" y="4846"/>
                <a:ext cx="42" cy="29"/>
              </a:xfrm>
              <a:custGeom>
                <a:avLst/>
                <a:gdLst>
                  <a:gd name="T0" fmla="*/ 0 w 170"/>
                  <a:gd name="T1" fmla="*/ 0 h 120"/>
                  <a:gd name="T2" fmla="*/ 0 w 170"/>
                  <a:gd name="T3" fmla="*/ 0 h 120"/>
                  <a:gd name="T4" fmla="*/ 0 w 170"/>
                  <a:gd name="T5" fmla="*/ 0 h 120"/>
                  <a:gd name="T6" fmla="*/ 0 w 170"/>
                  <a:gd name="T7" fmla="*/ 0 h 120"/>
                  <a:gd name="T8" fmla="*/ 0 w 170"/>
                  <a:gd name="T9" fmla="*/ 0 h 120"/>
                  <a:gd name="T10" fmla="*/ 0 w 170"/>
                  <a:gd name="T11" fmla="*/ 0 h 120"/>
                  <a:gd name="T12" fmla="*/ 0 w 170"/>
                  <a:gd name="T13" fmla="*/ 0 h 120"/>
                  <a:gd name="T14" fmla="*/ 0 w 170"/>
                  <a:gd name="T15" fmla="*/ 0 h 120"/>
                  <a:gd name="T16" fmla="*/ 0 w 170"/>
                  <a:gd name="T17" fmla="*/ 0 h 120"/>
                  <a:gd name="T18" fmla="*/ 0 w 170"/>
                  <a:gd name="T19" fmla="*/ 0 h 120"/>
                  <a:gd name="T20" fmla="*/ 0 w 170"/>
                  <a:gd name="T21" fmla="*/ 0 h 120"/>
                  <a:gd name="T22" fmla="*/ 0 w 170"/>
                  <a:gd name="T23" fmla="*/ 0 h 120"/>
                  <a:gd name="T24" fmla="*/ 0 w 170"/>
                  <a:gd name="T25" fmla="*/ 0 h 120"/>
                  <a:gd name="T26" fmla="*/ 0 w 170"/>
                  <a:gd name="T27" fmla="*/ 0 h 120"/>
                  <a:gd name="T28" fmla="*/ 0 w 170"/>
                  <a:gd name="T29" fmla="*/ 0 h 120"/>
                  <a:gd name="T30" fmla="*/ 0 w 170"/>
                  <a:gd name="T31" fmla="*/ 0 h 120"/>
                  <a:gd name="T32" fmla="*/ 0 w 170"/>
                  <a:gd name="T33" fmla="*/ 0 h 120"/>
                  <a:gd name="T34" fmla="*/ 0 w 170"/>
                  <a:gd name="T35" fmla="*/ 0 h 120"/>
                  <a:gd name="T36" fmla="*/ 0 w 170"/>
                  <a:gd name="T37" fmla="*/ 0 h 12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70" h="120">
                    <a:moveTo>
                      <a:pt x="53" y="0"/>
                    </a:moveTo>
                    <a:lnTo>
                      <a:pt x="49" y="0"/>
                    </a:lnTo>
                    <a:lnTo>
                      <a:pt x="41" y="3"/>
                    </a:lnTo>
                    <a:lnTo>
                      <a:pt x="30" y="7"/>
                    </a:lnTo>
                    <a:lnTo>
                      <a:pt x="17" y="15"/>
                    </a:lnTo>
                    <a:lnTo>
                      <a:pt x="7" y="26"/>
                    </a:lnTo>
                    <a:lnTo>
                      <a:pt x="1" y="43"/>
                    </a:lnTo>
                    <a:lnTo>
                      <a:pt x="0" y="65"/>
                    </a:lnTo>
                    <a:lnTo>
                      <a:pt x="7" y="94"/>
                    </a:lnTo>
                    <a:lnTo>
                      <a:pt x="98" y="120"/>
                    </a:lnTo>
                    <a:lnTo>
                      <a:pt x="97" y="114"/>
                    </a:lnTo>
                    <a:lnTo>
                      <a:pt x="97" y="102"/>
                    </a:lnTo>
                    <a:lnTo>
                      <a:pt x="97" y="84"/>
                    </a:lnTo>
                    <a:lnTo>
                      <a:pt x="101" y="64"/>
                    </a:lnTo>
                    <a:lnTo>
                      <a:pt x="108" y="44"/>
                    </a:lnTo>
                    <a:lnTo>
                      <a:pt x="121" y="30"/>
                    </a:lnTo>
                    <a:lnTo>
                      <a:pt x="141" y="22"/>
                    </a:lnTo>
                    <a:lnTo>
                      <a:pt x="170" y="25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F2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60" name="Freeform 212"/>
              <p:cNvSpPr>
                <a:spLocks/>
              </p:cNvSpPr>
              <p:nvPr/>
            </p:nvSpPr>
            <p:spPr bwMode="auto">
              <a:xfrm>
                <a:off x="8494" y="4901"/>
                <a:ext cx="43" cy="29"/>
              </a:xfrm>
              <a:custGeom>
                <a:avLst/>
                <a:gdLst>
                  <a:gd name="T0" fmla="*/ 0 w 170"/>
                  <a:gd name="T1" fmla="*/ 0 h 119"/>
                  <a:gd name="T2" fmla="*/ 0 w 170"/>
                  <a:gd name="T3" fmla="*/ 0 h 119"/>
                  <a:gd name="T4" fmla="*/ 0 w 170"/>
                  <a:gd name="T5" fmla="*/ 0 h 119"/>
                  <a:gd name="T6" fmla="*/ 0 w 170"/>
                  <a:gd name="T7" fmla="*/ 0 h 119"/>
                  <a:gd name="T8" fmla="*/ 0 w 170"/>
                  <a:gd name="T9" fmla="*/ 0 h 119"/>
                  <a:gd name="T10" fmla="*/ 0 w 170"/>
                  <a:gd name="T11" fmla="*/ 0 h 119"/>
                  <a:gd name="T12" fmla="*/ 0 w 170"/>
                  <a:gd name="T13" fmla="*/ 0 h 119"/>
                  <a:gd name="T14" fmla="*/ 0 w 170"/>
                  <a:gd name="T15" fmla="*/ 0 h 119"/>
                  <a:gd name="T16" fmla="*/ 0 w 170"/>
                  <a:gd name="T17" fmla="*/ 0 h 119"/>
                  <a:gd name="T18" fmla="*/ 0 w 170"/>
                  <a:gd name="T19" fmla="*/ 0 h 119"/>
                  <a:gd name="T20" fmla="*/ 0 w 170"/>
                  <a:gd name="T21" fmla="*/ 0 h 119"/>
                  <a:gd name="T22" fmla="*/ 0 w 170"/>
                  <a:gd name="T23" fmla="*/ 0 h 119"/>
                  <a:gd name="T24" fmla="*/ 0 w 170"/>
                  <a:gd name="T25" fmla="*/ 0 h 119"/>
                  <a:gd name="T26" fmla="*/ 0 w 170"/>
                  <a:gd name="T27" fmla="*/ 0 h 119"/>
                  <a:gd name="T28" fmla="*/ 0 w 170"/>
                  <a:gd name="T29" fmla="*/ 0 h 119"/>
                  <a:gd name="T30" fmla="*/ 0 w 170"/>
                  <a:gd name="T31" fmla="*/ 0 h 119"/>
                  <a:gd name="T32" fmla="*/ 0 w 170"/>
                  <a:gd name="T33" fmla="*/ 0 h 119"/>
                  <a:gd name="T34" fmla="*/ 0 w 170"/>
                  <a:gd name="T35" fmla="*/ 0 h 119"/>
                  <a:gd name="T36" fmla="*/ 0 w 170"/>
                  <a:gd name="T37" fmla="*/ 0 h 11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70" h="119">
                    <a:moveTo>
                      <a:pt x="53" y="0"/>
                    </a:moveTo>
                    <a:lnTo>
                      <a:pt x="49" y="0"/>
                    </a:lnTo>
                    <a:lnTo>
                      <a:pt x="41" y="3"/>
                    </a:lnTo>
                    <a:lnTo>
                      <a:pt x="29" y="7"/>
                    </a:lnTo>
                    <a:lnTo>
                      <a:pt x="18" y="14"/>
                    </a:lnTo>
                    <a:lnTo>
                      <a:pt x="7" y="25"/>
                    </a:lnTo>
                    <a:lnTo>
                      <a:pt x="0" y="42"/>
                    </a:lnTo>
                    <a:lnTo>
                      <a:pt x="0" y="65"/>
                    </a:lnTo>
                    <a:lnTo>
                      <a:pt x="7" y="94"/>
                    </a:lnTo>
                    <a:lnTo>
                      <a:pt x="97" y="119"/>
                    </a:lnTo>
                    <a:lnTo>
                      <a:pt x="96" y="114"/>
                    </a:lnTo>
                    <a:lnTo>
                      <a:pt x="96" y="101"/>
                    </a:lnTo>
                    <a:lnTo>
                      <a:pt x="96" y="83"/>
                    </a:lnTo>
                    <a:lnTo>
                      <a:pt x="100" y="62"/>
                    </a:lnTo>
                    <a:lnTo>
                      <a:pt x="107" y="44"/>
                    </a:lnTo>
                    <a:lnTo>
                      <a:pt x="120" y="30"/>
                    </a:lnTo>
                    <a:lnTo>
                      <a:pt x="141" y="22"/>
                    </a:lnTo>
                    <a:lnTo>
                      <a:pt x="170" y="25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F2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61" name="Freeform 213"/>
              <p:cNvSpPr>
                <a:spLocks/>
              </p:cNvSpPr>
              <p:nvPr/>
            </p:nvSpPr>
            <p:spPr bwMode="auto">
              <a:xfrm>
                <a:off x="8299" y="4855"/>
                <a:ext cx="182" cy="50"/>
              </a:xfrm>
              <a:custGeom>
                <a:avLst/>
                <a:gdLst>
                  <a:gd name="T0" fmla="*/ 0 w 730"/>
                  <a:gd name="T1" fmla="*/ 0 h 200"/>
                  <a:gd name="T2" fmla="*/ 0 w 730"/>
                  <a:gd name="T3" fmla="*/ 0 h 200"/>
                  <a:gd name="T4" fmla="*/ 0 w 730"/>
                  <a:gd name="T5" fmla="*/ 0 h 200"/>
                  <a:gd name="T6" fmla="*/ 0 w 730"/>
                  <a:gd name="T7" fmla="*/ 0 h 200"/>
                  <a:gd name="T8" fmla="*/ 0 w 730"/>
                  <a:gd name="T9" fmla="*/ 0 h 2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30" h="200">
                    <a:moveTo>
                      <a:pt x="0" y="44"/>
                    </a:moveTo>
                    <a:lnTo>
                      <a:pt x="697" y="200"/>
                    </a:lnTo>
                    <a:lnTo>
                      <a:pt x="730" y="156"/>
                    </a:lnTo>
                    <a:lnTo>
                      <a:pt x="33" y="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F2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62" name="Freeform 214"/>
              <p:cNvSpPr>
                <a:spLocks/>
              </p:cNvSpPr>
              <p:nvPr/>
            </p:nvSpPr>
            <p:spPr bwMode="auto">
              <a:xfrm>
                <a:off x="8297" y="4875"/>
                <a:ext cx="176" cy="47"/>
              </a:xfrm>
              <a:custGeom>
                <a:avLst/>
                <a:gdLst>
                  <a:gd name="T0" fmla="*/ 0 w 703"/>
                  <a:gd name="T1" fmla="*/ 0 h 187"/>
                  <a:gd name="T2" fmla="*/ 0 w 703"/>
                  <a:gd name="T3" fmla="*/ 0 h 187"/>
                  <a:gd name="T4" fmla="*/ 0 w 703"/>
                  <a:gd name="T5" fmla="*/ 0 h 187"/>
                  <a:gd name="T6" fmla="*/ 0 w 703"/>
                  <a:gd name="T7" fmla="*/ 0 h 187"/>
                  <a:gd name="T8" fmla="*/ 0 w 703"/>
                  <a:gd name="T9" fmla="*/ 0 h 18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03" h="187">
                    <a:moveTo>
                      <a:pt x="0" y="30"/>
                    </a:moveTo>
                    <a:lnTo>
                      <a:pt x="696" y="187"/>
                    </a:lnTo>
                    <a:lnTo>
                      <a:pt x="703" y="157"/>
                    </a:lnTo>
                    <a:lnTo>
                      <a:pt x="6" y="0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F2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63" name="Freeform 215"/>
              <p:cNvSpPr>
                <a:spLocks/>
              </p:cNvSpPr>
              <p:nvPr/>
            </p:nvSpPr>
            <p:spPr bwMode="auto">
              <a:xfrm>
                <a:off x="8486" y="4969"/>
                <a:ext cx="106" cy="127"/>
              </a:xfrm>
              <a:custGeom>
                <a:avLst/>
                <a:gdLst>
                  <a:gd name="T0" fmla="*/ 0 w 424"/>
                  <a:gd name="T1" fmla="*/ 0 h 508"/>
                  <a:gd name="T2" fmla="*/ 0 w 424"/>
                  <a:gd name="T3" fmla="*/ 0 h 508"/>
                  <a:gd name="T4" fmla="*/ 0 w 424"/>
                  <a:gd name="T5" fmla="*/ 0 h 508"/>
                  <a:gd name="T6" fmla="*/ 0 w 424"/>
                  <a:gd name="T7" fmla="*/ 0 h 508"/>
                  <a:gd name="T8" fmla="*/ 0 w 424"/>
                  <a:gd name="T9" fmla="*/ 0 h 508"/>
                  <a:gd name="T10" fmla="*/ 0 w 424"/>
                  <a:gd name="T11" fmla="*/ 0 h 508"/>
                  <a:gd name="T12" fmla="*/ 0 w 424"/>
                  <a:gd name="T13" fmla="*/ 0 h 508"/>
                  <a:gd name="T14" fmla="*/ 0 w 424"/>
                  <a:gd name="T15" fmla="*/ 0 h 5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424" h="508">
                    <a:moveTo>
                      <a:pt x="0" y="508"/>
                    </a:moveTo>
                    <a:lnTo>
                      <a:pt x="86" y="388"/>
                    </a:lnTo>
                    <a:lnTo>
                      <a:pt x="124" y="388"/>
                    </a:lnTo>
                    <a:lnTo>
                      <a:pt x="424" y="0"/>
                    </a:lnTo>
                    <a:lnTo>
                      <a:pt x="130" y="282"/>
                    </a:lnTo>
                    <a:lnTo>
                      <a:pt x="66" y="289"/>
                    </a:lnTo>
                    <a:lnTo>
                      <a:pt x="0" y="358"/>
                    </a:lnTo>
                    <a:lnTo>
                      <a:pt x="0" y="508"/>
                    </a:lnTo>
                    <a:close/>
                  </a:path>
                </a:pathLst>
              </a:custGeom>
              <a:solidFill>
                <a:srgbClr val="F2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64" name="Freeform 216"/>
              <p:cNvSpPr>
                <a:spLocks/>
              </p:cNvSpPr>
              <p:nvPr/>
            </p:nvSpPr>
            <p:spPr bwMode="auto">
              <a:xfrm>
                <a:off x="8312" y="4637"/>
                <a:ext cx="296" cy="61"/>
              </a:xfrm>
              <a:custGeom>
                <a:avLst/>
                <a:gdLst>
                  <a:gd name="T0" fmla="*/ 0 w 1186"/>
                  <a:gd name="T1" fmla="*/ 0 h 245"/>
                  <a:gd name="T2" fmla="*/ 0 w 1186"/>
                  <a:gd name="T3" fmla="*/ 0 h 245"/>
                  <a:gd name="T4" fmla="*/ 0 w 1186"/>
                  <a:gd name="T5" fmla="*/ 0 h 245"/>
                  <a:gd name="T6" fmla="*/ 0 w 1186"/>
                  <a:gd name="T7" fmla="*/ 0 h 245"/>
                  <a:gd name="T8" fmla="*/ 0 w 1186"/>
                  <a:gd name="T9" fmla="*/ 0 h 245"/>
                  <a:gd name="T10" fmla="*/ 0 w 1186"/>
                  <a:gd name="T11" fmla="*/ 0 h 245"/>
                  <a:gd name="T12" fmla="*/ 0 w 1186"/>
                  <a:gd name="T13" fmla="*/ 0 h 245"/>
                  <a:gd name="T14" fmla="*/ 0 w 1186"/>
                  <a:gd name="T15" fmla="*/ 0 h 245"/>
                  <a:gd name="T16" fmla="*/ 0 w 1186"/>
                  <a:gd name="T17" fmla="*/ 0 h 245"/>
                  <a:gd name="T18" fmla="*/ 0 w 1186"/>
                  <a:gd name="T19" fmla="*/ 0 h 245"/>
                  <a:gd name="T20" fmla="*/ 0 w 1186"/>
                  <a:gd name="T21" fmla="*/ 0 h 245"/>
                  <a:gd name="T22" fmla="*/ 0 w 1186"/>
                  <a:gd name="T23" fmla="*/ 0 h 245"/>
                  <a:gd name="T24" fmla="*/ 0 w 1186"/>
                  <a:gd name="T25" fmla="*/ 0 h 245"/>
                  <a:gd name="T26" fmla="*/ 0 w 1186"/>
                  <a:gd name="T27" fmla="*/ 0 h 245"/>
                  <a:gd name="T28" fmla="*/ 0 w 1186"/>
                  <a:gd name="T29" fmla="*/ 0 h 245"/>
                  <a:gd name="T30" fmla="*/ 0 w 1186"/>
                  <a:gd name="T31" fmla="*/ 0 h 245"/>
                  <a:gd name="T32" fmla="*/ 0 w 1186"/>
                  <a:gd name="T33" fmla="*/ 0 h 245"/>
                  <a:gd name="T34" fmla="*/ 0 w 1186"/>
                  <a:gd name="T35" fmla="*/ 0 h 245"/>
                  <a:gd name="T36" fmla="*/ 0 w 1186"/>
                  <a:gd name="T37" fmla="*/ 0 h 245"/>
                  <a:gd name="T38" fmla="*/ 0 w 1186"/>
                  <a:gd name="T39" fmla="*/ 0 h 245"/>
                  <a:gd name="T40" fmla="*/ 0 w 1186"/>
                  <a:gd name="T41" fmla="*/ 0 h 245"/>
                  <a:gd name="T42" fmla="*/ 0 w 1186"/>
                  <a:gd name="T43" fmla="*/ 0 h 245"/>
                  <a:gd name="T44" fmla="*/ 0 w 1186"/>
                  <a:gd name="T45" fmla="*/ 0 h 245"/>
                  <a:gd name="T46" fmla="*/ 0 w 1186"/>
                  <a:gd name="T47" fmla="*/ 0 h 245"/>
                  <a:gd name="T48" fmla="*/ 0 w 1186"/>
                  <a:gd name="T49" fmla="*/ 0 h 245"/>
                  <a:gd name="T50" fmla="*/ 0 w 1186"/>
                  <a:gd name="T51" fmla="*/ 0 h 245"/>
                  <a:gd name="T52" fmla="*/ 0 w 1186"/>
                  <a:gd name="T53" fmla="*/ 0 h 245"/>
                  <a:gd name="T54" fmla="*/ 0 w 1186"/>
                  <a:gd name="T55" fmla="*/ 0 h 245"/>
                  <a:gd name="T56" fmla="*/ 0 w 1186"/>
                  <a:gd name="T57" fmla="*/ 0 h 245"/>
                  <a:gd name="T58" fmla="*/ 0 w 1186"/>
                  <a:gd name="T59" fmla="*/ 0 h 245"/>
                  <a:gd name="T60" fmla="*/ 0 w 1186"/>
                  <a:gd name="T61" fmla="*/ 0 h 245"/>
                  <a:gd name="T62" fmla="*/ 0 w 1186"/>
                  <a:gd name="T63" fmla="*/ 0 h 245"/>
                  <a:gd name="T64" fmla="*/ 0 w 1186"/>
                  <a:gd name="T65" fmla="*/ 0 h 245"/>
                  <a:gd name="T66" fmla="*/ 0 w 1186"/>
                  <a:gd name="T67" fmla="*/ 0 h 24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186" h="245">
                    <a:moveTo>
                      <a:pt x="0" y="0"/>
                    </a:moveTo>
                    <a:lnTo>
                      <a:pt x="1186" y="245"/>
                    </a:lnTo>
                    <a:lnTo>
                      <a:pt x="1184" y="244"/>
                    </a:lnTo>
                    <a:lnTo>
                      <a:pt x="1180" y="242"/>
                    </a:lnTo>
                    <a:lnTo>
                      <a:pt x="1172" y="239"/>
                    </a:lnTo>
                    <a:lnTo>
                      <a:pt x="1161" y="233"/>
                    </a:lnTo>
                    <a:lnTo>
                      <a:pt x="1147" y="228"/>
                    </a:lnTo>
                    <a:lnTo>
                      <a:pt x="1130" y="222"/>
                    </a:lnTo>
                    <a:lnTo>
                      <a:pt x="1112" y="214"/>
                    </a:lnTo>
                    <a:lnTo>
                      <a:pt x="1091" y="205"/>
                    </a:lnTo>
                    <a:lnTo>
                      <a:pt x="1066" y="196"/>
                    </a:lnTo>
                    <a:lnTo>
                      <a:pt x="1039" y="187"/>
                    </a:lnTo>
                    <a:lnTo>
                      <a:pt x="1010" y="177"/>
                    </a:lnTo>
                    <a:lnTo>
                      <a:pt x="979" y="166"/>
                    </a:lnTo>
                    <a:lnTo>
                      <a:pt x="945" y="154"/>
                    </a:lnTo>
                    <a:lnTo>
                      <a:pt x="910" y="143"/>
                    </a:lnTo>
                    <a:lnTo>
                      <a:pt x="871" y="132"/>
                    </a:lnTo>
                    <a:lnTo>
                      <a:pt x="832" y="121"/>
                    </a:lnTo>
                    <a:lnTo>
                      <a:pt x="790" y="108"/>
                    </a:lnTo>
                    <a:lnTo>
                      <a:pt x="747" y="97"/>
                    </a:lnTo>
                    <a:lnTo>
                      <a:pt x="702" y="86"/>
                    </a:lnTo>
                    <a:lnTo>
                      <a:pt x="655" y="74"/>
                    </a:lnTo>
                    <a:lnTo>
                      <a:pt x="607" y="64"/>
                    </a:lnTo>
                    <a:lnTo>
                      <a:pt x="557" y="54"/>
                    </a:lnTo>
                    <a:lnTo>
                      <a:pt x="506" y="45"/>
                    </a:lnTo>
                    <a:lnTo>
                      <a:pt x="454" y="36"/>
                    </a:lnTo>
                    <a:lnTo>
                      <a:pt x="400" y="28"/>
                    </a:lnTo>
                    <a:lnTo>
                      <a:pt x="346" y="20"/>
                    </a:lnTo>
                    <a:lnTo>
                      <a:pt x="290" y="15"/>
                    </a:lnTo>
                    <a:lnTo>
                      <a:pt x="233" y="9"/>
                    </a:lnTo>
                    <a:lnTo>
                      <a:pt x="176" y="4"/>
                    </a:lnTo>
                    <a:lnTo>
                      <a:pt x="118" y="2"/>
                    </a:lnTo>
                    <a:lnTo>
                      <a:pt x="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0965" name="Freeform 217"/>
              <p:cNvSpPr>
                <a:spLocks/>
              </p:cNvSpPr>
              <p:nvPr/>
            </p:nvSpPr>
            <p:spPr bwMode="auto">
              <a:xfrm>
                <a:off x="8250" y="4639"/>
                <a:ext cx="60" cy="185"/>
              </a:xfrm>
              <a:custGeom>
                <a:avLst/>
                <a:gdLst>
                  <a:gd name="T0" fmla="*/ 0 w 241"/>
                  <a:gd name="T1" fmla="*/ 0 h 738"/>
                  <a:gd name="T2" fmla="*/ 0 w 241"/>
                  <a:gd name="T3" fmla="*/ 0 h 738"/>
                  <a:gd name="T4" fmla="*/ 0 w 241"/>
                  <a:gd name="T5" fmla="*/ 0 h 738"/>
                  <a:gd name="T6" fmla="*/ 0 w 241"/>
                  <a:gd name="T7" fmla="*/ 0 h 738"/>
                  <a:gd name="T8" fmla="*/ 0 w 241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41" h="738">
                    <a:moveTo>
                      <a:pt x="241" y="0"/>
                    </a:moveTo>
                    <a:lnTo>
                      <a:pt x="52" y="738"/>
                    </a:lnTo>
                    <a:lnTo>
                      <a:pt x="0" y="726"/>
                    </a:lnTo>
                    <a:lnTo>
                      <a:pt x="169" y="0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F2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grpSp>
        <p:nvGrpSpPr>
          <p:cNvPr id="120848" name="Group 218"/>
          <p:cNvGrpSpPr>
            <a:grpSpLocks/>
          </p:cNvGrpSpPr>
          <p:nvPr/>
        </p:nvGrpSpPr>
        <p:grpSpPr bwMode="auto">
          <a:xfrm>
            <a:off x="5743575" y="3506788"/>
            <a:ext cx="203200" cy="330200"/>
            <a:chOff x="4544" y="808"/>
            <a:chExt cx="128" cy="208"/>
          </a:xfrm>
        </p:grpSpPr>
        <p:sp>
          <p:nvSpPr>
            <p:cNvPr id="55358" name="Line 219"/>
            <p:cNvSpPr>
              <a:spLocks noChangeShapeType="1"/>
            </p:cNvSpPr>
            <p:nvPr/>
          </p:nvSpPr>
          <p:spPr bwMode="auto">
            <a:xfrm flipH="1" flipV="1">
              <a:off x="4624" y="808"/>
              <a:ext cx="48" cy="12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5359" name="Line 220"/>
            <p:cNvSpPr>
              <a:spLocks noChangeShapeType="1"/>
            </p:cNvSpPr>
            <p:nvPr/>
          </p:nvSpPr>
          <p:spPr bwMode="auto">
            <a:xfrm flipH="1" flipV="1">
              <a:off x="4584" y="848"/>
              <a:ext cx="48" cy="12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5360" name="Line 221"/>
            <p:cNvSpPr>
              <a:spLocks noChangeShapeType="1"/>
            </p:cNvSpPr>
            <p:nvPr/>
          </p:nvSpPr>
          <p:spPr bwMode="auto">
            <a:xfrm flipH="1" flipV="1">
              <a:off x="4544" y="888"/>
              <a:ext cx="48" cy="12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55314" name="Line 222"/>
          <p:cNvSpPr>
            <a:spLocks noChangeShapeType="1"/>
          </p:cNvSpPr>
          <p:nvPr/>
        </p:nvSpPr>
        <p:spPr bwMode="auto">
          <a:xfrm>
            <a:off x="6022975" y="4027488"/>
            <a:ext cx="317500" cy="673100"/>
          </a:xfrm>
          <a:prstGeom prst="line">
            <a:avLst/>
          </a:prstGeom>
          <a:noFill/>
          <a:ln w="28575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20850" name="Group 223"/>
          <p:cNvGrpSpPr>
            <a:grpSpLocks/>
          </p:cNvGrpSpPr>
          <p:nvPr/>
        </p:nvGrpSpPr>
        <p:grpSpPr bwMode="auto">
          <a:xfrm>
            <a:off x="6194425" y="4152900"/>
            <a:ext cx="357188" cy="366713"/>
            <a:chOff x="618" y="3500"/>
            <a:chExt cx="202" cy="231"/>
          </a:xfrm>
        </p:grpSpPr>
        <p:sp>
          <p:nvSpPr>
            <p:cNvPr id="55356" name="Oval 224"/>
            <p:cNvSpPr>
              <a:spLocks noChangeArrowheads="1"/>
            </p:cNvSpPr>
            <p:nvPr/>
          </p:nvSpPr>
          <p:spPr bwMode="auto">
            <a:xfrm>
              <a:off x="618" y="3520"/>
              <a:ext cx="202" cy="20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5357" name="Text Box 225"/>
            <p:cNvSpPr txBox="1">
              <a:spLocks noChangeArrowheads="1"/>
            </p:cNvSpPr>
            <p:nvPr/>
          </p:nvSpPr>
          <p:spPr bwMode="auto">
            <a:xfrm>
              <a:off x="628" y="3500"/>
              <a:ext cx="18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solidFill>
                    <a:srgbClr val="FF0000"/>
                  </a:solidFill>
                  <a:cs typeface="+mn-cs"/>
                </a:rPr>
                <a:t>2</a:t>
              </a:r>
            </a:p>
          </p:txBody>
        </p:sp>
      </p:grpSp>
      <p:grpSp>
        <p:nvGrpSpPr>
          <p:cNvPr id="120851" name="Group 227"/>
          <p:cNvGrpSpPr>
            <a:grpSpLocks/>
          </p:cNvGrpSpPr>
          <p:nvPr/>
        </p:nvGrpSpPr>
        <p:grpSpPr bwMode="auto">
          <a:xfrm>
            <a:off x="4978400" y="4565650"/>
            <a:ext cx="339725" cy="366713"/>
            <a:chOff x="618" y="3500"/>
            <a:chExt cx="214" cy="231"/>
          </a:xfrm>
        </p:grpSpPr>
        <p:sp>
          <p:nvSpPr>
            <p:cNvPr id="55354" name="Oval 228"/>
            <p:cNvSpPr>
              <a:spLocks noChangeArrowheads="1"/>
            </p:cNvSpPr>
            <p:nvPr/>
          </p:nvSpPr>
          <p:spPr bwMode="auto">
            <a:xfrm>
              <a:off x="618" y="3520"/>
              <a:ext cx="202" cy="20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5355" name="Text Box 229"/>
            <p:cNvSpPr txBox="1">
              <a:spLocks noChangeArrowheads="1"/>
            </p:cNvSpPr>
            <p:nvPr/>
          </p:nvSpPr>
          <p:spPr bwMode="auto">
            <a:xfrm>
              <a:off x="628" y="3500"/>
              <a:ext cx="2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solidFill>
                    <a:srgbClr val="FF0000"/>
                  </a:solidFill>
                  <a:cs typeface="+mn-cs"/>
                </a:rPr>
                <a:t>4</a:t>
              </a:r>
            </a:p>
          </p:txBody>
        </p:sp>
      </p:grpSp>
      <p:sp>
        <p:nvSpPr>
          <p:cNvPr id="55317" name="Text Box 230"/>
          <p:cNvSpPr txBox="1">
            <a:spLocks noChangeArrowheads="1"/>
          </p:cNvSpPr>
          <p:nvPr/>
        </p:nvSpPr>
        <p:spPr bwMode="auto">
          <a:xfrm>
            <a:off x="5035550" y="5686425"/>
            <a:ext cx="15700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dirty="0" smtClean="0">
                <a:latin typeface="Arial" charset="0"/>
                <a:cs typeface="+mn-cs"/>
              </a:rPr>
              <a:t>new foreign</a:t>
            </a:r>
          </a:p>
          <a:p>
            <a:pPr>
              <a:defRPr/>
            </a:pPr>
            <a:r>
              <a:rPr lang="en-US" sz="1400" dirty="0" smtClean="0">
                <a:latin typeface="Arial" charset="0"/>
                <a:cs typeface="+mn-cs"/>
              </a:rPr>
              <a:t>agent</a:t>
            </a:r>
          </a:p>
        </p:txBody>
      </p:sp>
      <p:sp>
        <p:nvSpPr>
          <p:cNvPr id="120853" name="Freeform 231"/>
          <p:cNvSpPr>
            <a:spLocks/>
          </p:cNvSpPr>
          <p:nvPr/>
        </p:nvSpPr>
        <p:spPr bwMode="auto">
          <a:xfrm flipH="1">
            <a:off x="5768975" y="4929188"/>
            <a:ext cx="546100" cy="419100"/>
          </a:xfrm>
          <a:custGeom>
            <a:avLst/>
            <a:gdLst>
              <a:gd name="T0" fmla="*/ 2147483647 w 376"/>
              <a:gd name="T1" fmla="*/ 2147483647 h 664"/>
              <a:gd name="T2" fmla="*/ 0 w 376"/>
              <a:gd name="T3" fmla="*/ 0 h 66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76" h="664">
                <a:moveTo>
                  <a:pt x="376" y="664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grpSp>
        <p:nvGrpSpPr>
          <p:cNvPr id="120854" name="Group 232"/>
          <p:cNvGrpSpPr>
            <a:grpSpLocks/>
          </p:cNvGrpSpPr>
          <p:nvPr/>
        </p:nvGrpSpPr>
        <p:grpSpPr bwMode="auto">
          <a:xfrm>
            <a:off x="5867400" y="4938713"/>
            <a:ext cx="339725" cy="366712"/>
            <a:chOff x="618" y="3500"/>
            <a:chExt cx="214" cy="231"/>
          </a:xfrm>
        </p:grpSpPr>
        <p:sp>
          <p:nvSpPr>
            <p:cNvPr id="55352" name="Oval 233"/>
            <p:cNvSpPr>
              <a:spLocks noChangeArrowheads="1"/>
            </p:cNvSpPr>
            <p:nvPr/>
          </p:nvSpPr>
          <p:spPr bwMode="auto">
            <a:xfrm>
              <a:off x="618" y="3520"/>
              <a:ext cx="202" cy="20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5353" name="Text Box 234"/>
            <p:cNvSpPr txBox="1">
              <a:spLocks noChangeArrowheads="1"/>
            </p:cNvSpPr>
            <p:nvPr/>
          </p:nvSpPr>
          <p:spPr bwMode="auto">
            <a:xfrm>
              <a:off x="628" y="3500"/>
              <a:ext cx="2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solidFill>
                    <a:srgbClr val="FF0000"/>
                  </a:solidFill>
                  <a:cs typeface="+mn-cs"/>
                </a:rPr>
                <a:t>3</a:t>
              </a:r>
            </a:p>
          </p:txBody>
        </p:sp>
      </p:grpSp>
      <p:grpSp>
        <p:nvGrpSpPr>
          <p:cNvPr id="120855" name="Group 238"/>
          <p:cNvGrpSpPr>
            <a:grpSpLocks/>
          </p:cNvGrpSpPr>
          <p:nvPr/>
        </p:nvGrpSpPr>
        <p:grpSpPr bwMode="auto">
          <a:xfrm>
            <a:off x="2227263" y="5605463"/>
            <a:ext cx="501650" cy="233362"/>
            <a:chOff x="3600" y="219"/>
            <a:chExt cx="360" cy="175"/>
          </a:xfrm>
        </p:grpSpPr>
        <p:sp>
          <p:nvSpPr>
            <p:cNvPr id="120874" name="Oval 23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0875" name="Line 24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0876" name="Line 24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0877" name="Rectangle 242"/>
            <p:cNvSpPr>
              <a:spLocks noChangeArrowheads="1"/>
            </p:cNvSpPr>
            <p:nvPr/>
          </p:nvSpPr>
          <p:spPr bwMode="auto">
            <a:xfrm>
              <a:off x="3603" y="284"/>
              <a:ext cx="231" cy="6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dirty="0"/>
            </a:p>
          </p:txBody>
        </p:sp>
        <p:sp>
          <p:nvSpPr>
            <p:cNvPr id="120878" name="Oval 24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120879" name="Group 24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20884" name="Line 2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0885" name="Line 2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0886" name="Line 2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120880" name="Group 24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20881" name="Line 24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0882" name="Line 25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0883" name="Line 25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  <p:sp>
        <p:nvSpPr>
          <p:cNvPr id="55321" name="Text Box 252"/>
          <p:cNvSpPr txBox="1">
            <a:spLocks noChangeArrowheads="1"/>
          </p:cNvSpPr>
          <p:nvPr/>
        </p:nvSpPr>
        <p:spPr bwMode="auto">
          <a:xfrm>
            <a:off x="2686050" y="5572125"/>
            <a:ext cx="14303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dirty="0" smtClean="0">
                <a:latin typeface="Arial" charset="0"/>
                <a:cs typeface="+mn-cs"/>
              </a:rPr>
              <a:t>correspondent</a:t>
            </a:r>
          </a:p>
          <a:p>
            <a:pPr>
              <a:defRPr/>
            </a:pPr>
            <a:r>
              <a:rPr lang="en-US" sz="1400" dirty="0" smtClean="0">
                <a:latin typeface="Arial" charset="0"/>
                <a:cs typeface="+mn-cs"/>
              </a:rPr>
              <a:t>agent</a:t>
            </a:r>
          </a:p>
        </p:txBody>
      </p:sp>
      <p:sp>
        <p:nvSpPr>
          <p:cNvPr id="55322" name="Text Box 253"/>
          <p:cNvSpPr txBox="1">
            <a:spLocks noChangeArrowheads="1"/>
          </p:cNvSpPr>
          <p:nvPr/>
        </p:nvSpPr>
        <p:spPr bwMode="auto">
          <a:xfrm>
            <a:off x="1162050" y="5978525"/>
            <a:ext cx="14303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dirty="0" smtClean="0">
                <a:latin typeface="Arial" charset="0"/>
                <a:cs typeface="+mn-cs"/>
              </a:rPr>
              <a:t>correspondent</a:t>
            </a:r>
          </a:p>
        </p:txBody>
      </p:sp>
      <p:sp>
        <p:nvSpPr>
          <p:cNvPr id="55323" name="Text Box 254"/>
          <p:cNvSpPr txBox="1">
            <a:spLocks noChangeArrowheads="1"/>
          </p:cNvSpPr>
          <p:nvPr/>
        </p:nvSpPr>
        <p:spPr bwMode="auto">
          <a:xfrm>
            <a:off x="6381750" y="5356225"/>
            <a:ext cx="909638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400" dirty="0" smtClean="0">
                <a:latin typeface="Arial" charset="0"/>
                <a:cs typeface="+mn-cs"/>
              </a:rPr>
              <a:t>new </a:t>
            </a:r>
          </a:p>
          <a:p>
            <a:pPr>
              <a:defRPr/>
            </a:pPr>
            <a:r>
              <a:rPr lang="en-US" sz="1400" dirty="0" smtClean="0">
                <a:latin typeface="Arial" charset="0"/>
                <a:cs typeface="+mn-cs"/>
              </a:rPr>
              <a:t>foreign</a:t>
            </a:r>
          </a:p>
          <a:p>
            <a:pPr>
              <a:defRPr/>
            </a:pPr>
            <a:r>
              <a:rPr lang="en-US" sz="1400" dirty="0" smtClean="0">
                <a:latin typeface="Arial" charset="0"/>
                <a:cs typeface="+mn-cs"/>
              </a:rPr>
              <a:t>network</a:t>
            </a:r>
          </a:p>
        </p:txBody>
      </p:sp>
      <p:sp>
        <p:nvSpPr>
          <p:cNvPr id="55324" name="Rectangle 256"/>
          <p:cNvSpPr>
            <a:spLocks noGrp="1" noChangeArrowheads="1"/>
          </p:cNvSpPr>
          <p:nvPr>
            <p:ph type="title"/>
          </p:nvPr>
        </p:nvSpPr>
        <p:spPr>
          <a:xfrm>
            <a:off x="238125" y="98425"/>
            <a:ext cx="8596313" cy="11430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latin typeface="Gill Sans MT" charset="0"/>
                <a:cs typeface="+mj-cs"/>
              </a:rPr>
              <a:t>Accommodating mobility with direct routing</a:t>
            </a:r>
          </a:p>
        </p:txBody>
      </p:sp>
      <p:sp>
        <p:nvSpPr>
          <p:cNvPr id="55325" name="Rectangle 257"/>
          <p:cNvSpPr>
            <a:spLocks noGrp="1" noChangeArrowheads="1"/>
          </p:cNvSpPr>
          <p:nvPr>
            <p:ph type="body" idx="1"/>
          </p:nvPr>
        </p:nvSpPr>
        <p:spPr>
          <a:xfrm>
            <a:off x="476250" y="1144588"/>
            <a:ext cx="7772400" cy="1646237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>
                <a:latin typeface="Gill Sans MT" charset="0"/>
                <a:cs typeface="+mn-cs"/>
              </a:rPr>
              <a:t>anchor foreign agent: FA in first visited network</a:t>
            </a:r>
          </a:p>
          <a:p>
            <a:pPr>
              <a:lnSpc>
                <a:spcPct val="90000"/>
              </a:lnSpc>
              <a:defRPr/>
            </a:pPr>
            <a:r>
              <a:rPr lang="en-US" dirty="0">
                <a:latin typeface="Gill Sans MT" charset="0"/>
                <a:cs typeface="+mn-cs"/>
              </a:rPr>
              <a:t>data always routed first to anchor FA</a:t>
            </a:r>
          </a:p>
          <a:p>
            <a:pPr>
              <a:lnSpc>
                <a:spcPct val="90000"/>
              </a:lnSpc>
              <a:defRPr/>
            </a:pPr>
            <a:r>
              <a:rPr lang="en-US" dirty="0">
                <a:latin typeface="Gill Sans MT" charset="0"/>
                <a:cs typeface="+mn-cs"/>
              </a:rPr>
              <a:t>when mobile moves: new FA arranges to have data forwarded from old FA (chaining)</a:t>
            </a:r>
          </a:p>
        </p:txBody>
      </p:sp>
      <p:pic>
        <p:nvPicPr>
          <p:cNvPr id="55326" name="Picture 17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5454650"/>
            <a:ext cx="781050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5327" name="Picture 17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113" y="4081463"/>
            <a:ext cx="6826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5328" name="Picture 17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50" y="5413375"/>
            <a:ext cx="571500" cy="20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20864" name="Freeform 226"/>
          <p:cNvSpPr>
            <a:spLocks/>
          </p:cNvSpPr>
          <p:nvPr/>
        </p:nvSpPr>
        <p:spPr bwMode="auto">
          <a:xfrm>
            <a:off x="4587875" y="4408488"/>
            <a:ext cx="1828800" cy="1392237"/>
          </a:xfrm>
          <a:custGeom>
            <a:avLst/>
            <a:gdLst>
              <a:gd name="T0" fmla="*/ 0 w 1152"/>
              <a:gd name="T1" fmla="*/ 0 h 877"/>
              <a:gd name="T2" fmla="*/ 2147483647 w 1152"/>
              <a:gd name="T3" fmla="*/ 2147483647 h 877"/>
              <a:gd name="T4" fmla="*/ 2147483647 w 1152"/>
              <a:gd name="T5" fmla="*/ 2147483647 h 877"/>
              <a:gd name="T6" fmla="*/ 2147483647 w 1152"/>
              <a:gd name="T7" fmla="*/ 2147483647 h 87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52" h="877">
                <a:moveTo>
                  <a:pt x="0" y="0"/>
                </a:moveTo>
                <a:cubicBezTo>
                  <a:pt x="75" y="129"/>
                  <a:pt x="291" y="675"/>
                  <a:pt x="448" y="776"/>
                </a:cubicBezTo>
                <a:cubicBezTo>
                  <a:pt x="605" y="877"/>
                  <a:pt x="840" y="665"/>
                  <a:pt x="944" y="608"/>
                </a:cubicBezTo>
                <a:lnTo>
                  <a:pt x="1152" y="456"/>
                </a:ln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20865" name="Group 169"/>
          <p:cNvGrpSpPr>
            <a:grpSpLocks/>
          </p:cNvGrpSpPr>
          <p:nvPr/>
        </p:nvGrpSpPr>
        <p:grpSpPr bwMode="auto">
          <a:xfrm>
            <a:off x="5984875" y="4473575"/>
            <a:ext cx="1174750" cy="776288"/>
            <a:chOff x="4089854" y="1363889"/>
            <a:chExt cx="1091746" cy="791482"/>
          </a:xfrm>
        </p:grpSpPr>
        <p:sp>
          <p:nvSpPr>
            <p:cNvPr id="120870" name="Oval 26"/>
            <p:cNvSpPr>
              <a:spLocks noChangeArrowheads="1"/>
            </p:cNvSpPr>
            <p:nvPr/>
          </p:nvSpPr>
          <p:spPr bwMode="auto">
            <a:xfrm>
              <a:off x="4089854" y="1363889"/>
              <a:ext cx="1091746" cy="791482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20871" name="Group 356"/>
            <p:cNvGrpSpPr>
              <a:grpSpLocks/>
            </p:cNvGrpSpPr>
            <p:nvPr/>
          </p:nvGrpSpPr>
          <p:grpSpPr bwMode="auto">
            <a:xfrm>
              <a:off x="4245429" y="1426027"/>
              <a:ext cx="629104" cy="547461"/>
              <a:chOff x="313" y="1497"/>
              <a:chExt cx="1152" cy="1014"/>
            </a:xfrm>
          </p:grpSpPr>
          <p:pic>
            <p:nvPicPr>
              <p:cNvPr id="120872" name="Picture 354" descr="laptop_stylized_small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3" y="1727"/>
                <a:ext cx="1152" cy="7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0873" name="Picture 355" descr="antenna_stylized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" y="1497"/>
                <a:ext cx="1113" cy="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20866" name="Group 235"/>
          <p:cNvGrpSpPr>
            <a:grpSpLocks/>
          </p:cNvGrpSpPr>
          <p:nvPr/>
        </p:nvGrpSpPr>
        <p:grpSpPr bwMode="auto">
          <a:xfrm>
            <a:off x="4851400" y="5073650"/>
            <a:ext cx="339725" cy="366713"/>
            <a:chOff x="618" y="3500"/>
            <a:chExt cx="214" cy="231"/>
          </a:xfrm>
        </p:grpSpPr>
        <p:sp>
          <p:nvSpPr>
            <p:cNvPr id="55333" name="Oval 236"/>
            <p:cNvSpPr>
              <a:spLocks noChangeArrowheads="1"/>
            </p:cNvSpPr>
            <p:nvPr/>
          </p:nvSpPr>
          <p:spPr bwMode="auto">
            <a:xfrm>
              <a:off x="618" y="3520"/>
              <a:ext cx="202" cy="20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5334" name="Text Box 237"/>
            <p:cNvSpPr txBox="1">
              <a:spLocks noChangeArrowheads="1"/>
            </p:cNvSpPr>
            <p:nvPr/>
          </p:nvSpPr>
          <p:spPr bwMode="auto">
            <a:xfrm>
              <a:off x="628" y="3500"/>
              <a:ext cx="2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solidFill>
                    <a:srgbClr val="FF0000"/>
                  </a:solidFill>
                  <a:cs typeface="+mn-cs"/>
                </a:rPr>
                <a:t>5</a:t>
              </a:r>
            </a:p>
          </p:txBody>
        </p:sp>
      </p:grpSp>
      <p:pic>
        <p:nvPicPr>
          <p:cNvPr id="120867" name="Picture 6" descr="underline_bas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3" y="860425"/>
            <a:ext cx="82280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59</a:t>
            </a:fld>
            <a:endParaRPr lang="en-US" sz="1200" dirty="0">
              <a:latin typeface="Tahoma" charset="0"/>
            </a:endParaRPr>
          </a:p>
        </p:txBody>
      </p:sp>
      <p:sp>
        <p:nvSpPr>
          <p:cNvPr id="13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082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5"/>
          <p:cNvSpPr>
            <a:spLocks noChangeArrowheads="1"/>
          </p:cNvSpPr>
          <p:nvPr/>
        </p:nvSpPr>
        <p:spPr bwMode="auto">
          <a:xfrm>
            <a:off x="4816475" y="4378325"/>
            <a:ext cx="2152650" cy="2093913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48" name="Oval 11"/>
          <p:cNvSpPr>
            <a:spLocks noChangeArrowheads="1"/>
          </p:cNvSpPr>
          <p:nvPr/>
        </p:nvSpPr>
        <p:spPr bwMode="auto">
          <a:xfrm>
            <a:off x="650875" y="1290638"/>
            <a:ext cx="2252663" cy="2286000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49" name="Line 22"/>
          <p:cNvSpPr>
            <a:spLocks noChangeShapeType="1"/>
          </p:cNvSpPr>
          <p:nvPr/>
        </p:nvSpPr>
        <p:spPr bwMode="auto">
          <a:xfrm>
            <a:off x="1798638" y="2447925"/>
            <a:ext cx="1277937" cy="655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50" name="Oval 23"/>
          <p:cNvSpPr>
            <a:spLocks noChangeArrowheads="1"/>
          </p:cNvSpPr>
          <p:nvPr/>
        </p:nvSpPr>
        <p:spPr bwMode="auto">
          <a:xfrm>
            <a:off x="1524000" y="4033838"/>
            <a:ext cx="1038225" cy="1004887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51" name="Line 34"/>
          <p:cNvSpPr>
            <a:spLocks noChangeShapeType="1"/>
          </p:cNvSpPr>
          <p:nvPr/>
        </p:nvSpPr>
        <p:spPr bwMode="auto">
          <a:xfrm flipV="1">
            <a:off x="2197100" y="3636963"/>
            <a:ext cx="1257300" cy="809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52" name="Oval 38"/>
          <p:cNvSpPr>
            <a:spLocks noChangeArrowheads="1"/>
          </p:cNvSpPr>
          <p:nvPr/>
        </p:nvSpPr>
        <p:spPr bwMode="auto">
          <a:xfrm>
            <a:off x="3108325" y="4440238"/>
            <a:ext cx="2278063" cy="2052637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53" name="Line 59"/>
          <p:cNvSpPr>
            <a:spLocks noChangeShapeType="1"/>
          </p:cNvSpPr>
          <p:nvPr/>
        </p:nvSpPr>
        <p:spPr bwMode="auto">
          <a:xfrm>
            <a:off x="5360988" y="542448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54" name="Line 60"/>
          <p:cNvSpPr>
            <a:spLocks noChangeShapeType="1"/>
          </p:cNvSpPr>
          <p:nvPr/>
        </p:nvSpPr>
        <p:spPr bwMode="auto">
          <a:xfrm flipH="1">
            <a:off x="4873625" y="53276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55" name="Line 61"/>
          <p:cNvSpPr>
            <a:spLocks noChangeShapeType="1"/>
          </p:cNvSpPr>
          <p:nvPr/>
        </p:nvSpPr>
        <p:spPr bwMode="auto">
          <a:xfrm flipH="1">
            <a:off x="4887913" y="54038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56" name="Line 62"/>
          <p:cNvSpPr>
            <a:spLocks noChangeShapeType="1"/>
          </p:cNvSpPr>
          <p:nvPr/>
        </p:nvSpPr>
        <p:spPr bwMode="auto">
          <a:xfrm flipH="1">
            <a:off x="4830763" y="5470525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57" name="Line 63"/>
          <p:cNvSpPr>
            <a:spLocks noChangeShapeType="1"/>
          </p:cNvSpPr>
          <p:nvPr/>
        </p:nvSpPr>
        <p:spPr bwMode="auto">
          <a:xfrm flipH="1" flipV="1">
            <a:off x="4867275" y="4105275"/>
            <a:ext cx="949325" cy="1293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58" name="Line 64"/>
          <p:cNvSpPr>
            <a:spLocks noChangeShapeType="1"/>
          </p:cNvSpPr>
          <p:nvPr/>
        </p:nvSpPr>
        <p:spPr bwMode="auto">
          <a:xfrm flipV="1">
            <a:off x="4308475" y="4144963"/>
            <a:ext cx="50800" cy="111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25613" name="Group 356"/>
          <p:cNvGrpSpPr>
            <a:grpSpLocks/>
          </p:cNvGrpSpPr>
          <p:nvPr/>
        </p:nvGrpSpPr>
        <p:grpSpPr bwMode="auto">
          <a:xfrm>
            <a:off x="6442075" y="4867275"/>
            <a:ext cx="331788" cy="368300"/>
            <a:chOff x="313" y="1497"/>
            <a:chExt cx="1152" cy="1014"/>
          </a:xfrm>
        </p:grpSpPr>
        <p:pic>
          <p:nvPicPr>
            <p:cNvPr id="25748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749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14" name="Group 361"/>
          <p:cNvGrpSpPr>
            <a:grpSpLocks/>
          </p:cNvGrpSpPr>
          <p:nvPr/>
        </p:nvGrpSpPr>
        <p:grpSpPr bwMode="auto">
          <a:xfrm>
            <a:off x="2071688" y="4195763"/>
            <a:ext cx="396875" cy="388937"/>
            <a:chOff x="2967" y="478"/>
            <a:chExt cx="788" cy="625"/>
          </a:xfrm>
        </p:grpSpPr>
        <p:pic>
          <p:nvPicPr>
            <p:cNvPr id="25746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747" name="Picture 360" descr="antenna_radiation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15" name="Group 91"/>
          <p:cNvGrpSpPr>
            <a:grpSpLocks/>
          </p:cNvGrpSpPr>
          <p:nvPr/>
        </p:nvGrpSpPr>
        <p:grpSpPr bwMode="auto">
          <a:xfrm>
            <a:off x="5668963" y="4957763"/>
            <a:ext cx="458787" cy="620712"/>
            <a:chOff x="5955030" y="3031808"/>
            <a:chExt cx="914400" cy="1398587"/>
          </a:xfrm>
        </p:grpSpPr>
        <p:grpSp>
          <p:nvGrpSpPr>
            <p:cNvPr id="25729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25731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32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33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34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35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36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37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38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39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40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41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42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43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44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45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5730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16" name="Group 403"/>
          <p:cNvGrpSpPr>
            <a:grpSpLocks/>
          </p:cNvGrpSpPr>
          <p:nvPr/>
        </p:nvGrpSpPr>
        <p:grpSpPr bwMode="auto">
          <a:xfrm>
            <a:off x="3403600" y="5354638"/>
            <a:ext cx="527050" cy="392112"/>
            <a:chOff x="2751" y="1851"/>
            <a:chExt cx="462" cy="478"/>
          </a:xfrm>
        </p:grpSpPr>
        <p:pic>
          <p:nvPicPr>
            <p:cNvPr id="25727" name="Picture 364" descr="iphone_stylized_small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728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17" name="Group 112"/>
          <p:cNvGrpSpPr>
            <a:grpSpLocks/>
          </p:cNvGrpSpPr>
          <p:nvPr/>
        </p:nvGrpSpPr>
        <p:grpSpPr bwMode="auto">
          <a:xfrm>
            <a:off x="4094163" y="4987925"/>
            <a:ext cx="458787" cy="620713"/>
            <a:chOff x="5955030" y="3031808"/>
            <a:chExt cx="914400" cy="1398587"/>
          </a:xfrm>
        </p:grpSpPr>
        <p:grpSp>
          <p:nvGrpSpPr>
            <p:cNvPr id="25710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25712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13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14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15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16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17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18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19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20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21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22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23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24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25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26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5711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18" name="Group 356"/>
          <p:cNvGrpSpPr>
            <a:grpSpLocks/>
          </p:cNvGrpSpPr>
          <p:nvPr/>
        </p:nvGrpSpPr>
        <p:grpSpPr bwMode="auto">
          <a:xfrm>
            <a:off x="5781675" y="5791200"/>
            <a:ext cx="361950" cy="338138"/>
            <a:chOff x="313" y="1497"/>
            <a:chExt cx="1152" cy="1014"/>
          </a:xfrm>
        </p:grpSpPr>
        <p:pic>
          <p:nvPicPr>
            <p:cNvPr id="25708" name="Picture 354" descr="laptop_stylized_small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709" name="Picture 355" descr="antenna_stylized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19" name="Group 356"/>
          <p:cNvGrpSpPr>
            <a:grpSpLocks/>
          </p:cNvGrpSpPr>
          <p:nvPr/>
        </p:nvGrpSpPr>
        <p:grpSpPr bwMode="auto">
          <a:xfrm>
            <a:off x="4551363" y="5811838"/>
            <a:ext cx="376237" cy="347662"/>
            <a:chOff x="313" y="1497"/>
            <a:chExt cx="1152" cy="1014"/>
          </a:xfrm>
        </p:grpSpPr>
        <p:pic>
          <p:nvPicPr>
            <p:cNvPr id="25706" name="Picture 354" descr="laptop_stylized_small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707" name="Picture 355" descr="antenna_stylized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20" name="Group 356"/>
          <p:cNvGrpSpPr>
            <a:grpSpLocks/>
          </p:cNvGrpSpPr>
          <p:nvPr/>
        </p:nvGrpSpPr>
        <p:grpSpPr bwMode="auto">
          <a:xfrm>
            <a:off x="3830638" y="5832475"/>
            <a:ext cx="382587" cy="436563"/>
            <a:chOff x="313" y="1497"/>
            <a:chExt cx="1152" cy="1014"/>
          </a:xfrm>
        </p:grpSpPr>
        <p:pic>
          <p:nvPicPr>
            <p:cNvPr id="25704" name="Picture 354" descr="laptop_stylized_small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705" name="Picture 355" descr="antenna_stylized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21" name="Group 403"/>
          <p:cNvGrpSpPr>
            <a:grpSpLocks/>
          </p:cNvGrpSpPr>
          <p:nvPr/>
        </p:nvGrpSpPr>
        <p:grpSpPr bwMode="auto">
          <a:xfrm>
            <a:off x="3729038" y="4673600"/>
            <a:ext cx="485775" cy="403225"/>
            <a:chOff x="2751" y="1851"/>
            <a:chExt cx="462" cy="478"/>
          </a:xfrm>
        </p:grpSpPr>
        <p:pic>
          <p:nvPicPr>
            <p:cNvPr id="25702" name="Picture 364" descr="iphone_stylized_small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703" name="Picture 402" descr="antenna_radiation_stylized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22" name="Group 403"/>
          <p:cNvGrpSpPr>
            <a:grpSpLocks/>
          </p:cNvGrpSpPr>
          <p:nvPr/>
        </p:nvGrpSpPr>
        <p:grpSpPr bwMode="auto">
          <a:xfrm>
            <a:off x="6289675" y="5334000"/>
            <a:ext cx="525463" cy="392113"/>
            <a:chOff x="2751" y="1851"/>
            <a:chExt cx="462" cy="478"/>
          </a:xfrm>
        </p:grpSpPr>
        <p:pic>
          <p:nvPicPr>
            <p:cNvPr id="25700" name="Picture 364" descr="iphone_stylized_small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701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23" name="Group 356"/>
          <p:cNvGrpSpPr>
            <a:grpSpLocks/>
          </p:cNvGrpSpPr>
          <p:nvPr/>
        </p:nvGrpSpPr>
        <p:grpSpPr bwMode="auto">
          <a:xfrm>
            <a:off x="4987925" y="5191125"/>
            <a:ext cx="376238" cy="349250"/>
            <a:chOff x="313" y="1497"/>
            <a:chExt cx="1152" cy="1014"/>
          </a:xfrm>
        </p:grpSpPr>
        <p:pic>
          <p:nvPicPr>
            <p:cNvPr id="25698" name="Picture 354" descr="laptop_stylized_small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99" name="Picture 355" descr="antenna_stylized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24" name="Group 356"/>
          <p:cNvGrpSpPr>
            <a:grpSpLocks/>
          </p:cNvGrpSpPr>
          <p:nvPr/>
        </p:nvGrpSpPr>
        <p:grpSpPr bwMode="auto">
          <a:xfrm>
            <a:off x="1909763" y="4643438"/>
            <a:ext cx="282575" cy="344487"/>
            <a:chOff x="313" y="1497"/>
            <a:chExt cx="1152" cy="1014"/>
          </a:xfrm>
        </p:grpSpPr>
        <p:pic>
          <p:nvPicPr>
            <p:cNvPr id="25696" name="Picture 354" descr="laptop_stylized_small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97" name="Picture 355" descr="antenna_stylized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25" name="Group 403"/>
          <p:cNvGrpSpPr>
            <a:grpSpLocks/>
          </p:cNvGrpSpPr>
          <p:nvPr/>
        </p:nvGrpSpPr>
        <p:grpSpPr bwMode="auto">
          <a:xfrm>
            <a:off x="1616075" y="4308475"/>
            <a:ext cx="444500" cy="381000"/>
            <a:chOff x="2751" y="1851"/>
            <a:chExt cx="462" cy="478"/>
          </a:xfrm>
        </p:grpSpPr>
        <p:pic>
          <p:nvPicPr>
            <p:cNvPr id="25694" name="Picture 364" descr="iphone_stylized_small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95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26" name="Group 154"/>
          <p:cNvGrpSpPr>
            <a:grpSpLocks/>
          </p:cNvGrpSpPr>
          <p:nvPr/>
        </p:nvGrpSpPr>
        <p:grpSpPr bwMode="auto">
          <a:xfrm>
            <a:off x="1574800" y="1971675"/>
            <a:ext cx="458788" cy="619125"/>
            <a:chOff x="5955030" y="3031808"/>
            <a:chExt cx="914400" cy="1398587"/>
          </a:xfrm>
        </p:grpSpPr>
        <p:grpSp>
          <p:nvGrpSpPr>
            <p:cNvPr id="25677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25679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80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81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82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83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84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85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86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87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88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89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90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91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92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93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5678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27" name="Group 356"/>
          <p:cNvGrpSpPr>
            <a:grpSpLocks/>
          </p:cNvGrpSpPr>
          <p:nvPr/>
        </p:nvGrpSpPr>
        <p:grpSpPr bwMode="auto">
          <a:xfrm>
            <a:off x="2112963" y="2103438"/>
            <a:ext cx="465137" cy="481012"/>
            <a:chOff x="313" y="1497"/>
            <a:chExt cx="1152" cy="1014"/>
          </a:xfrm>
        </p:grpSpPr>
        <p:pic>
          <p:nvPicPr>
            <p:cNvPr id="25675" name="Picture 354" descr="laptop_stylized_small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76" name="Picture 355" descr="antenna_stylized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28" name="Group 356"/>
          <p:cNvGrpSpPr>
            <a:grpSpLocks/>
          </p:cNvGrpSpPr>
          <p:nvPr/>
        </p:nvGrpSpPr>
        <p:grpSpPr bwMode="auto">
          <a:xfrm>
            <a:off x="2005013" y="2901950"/>
            <a:ext cx="333375" cy="368300"/>
            <a:chOff x="313" y="1497"/>
            <a:chExt cx="1152" cy="1014"/>
          </a:xfrm>
        </p:grpSpPr>
        <p:pic>
          <p:nvPicPr>
            <p:cNvPr id="25673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74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29" name="Group 356"/>
          <p:cNvGrpSpPr>
            <a:grpSpLocks/>
          </p:cNvGrpSpPr>
          <p:nvPr/>
        </p:nvGrpSpPr>
        <p:grpSpPr bwMode="auto">
          <a:xfrm>
            <a:off x="1482725" y="2987675"/>
            <a:ext cx="282575" cy="344488"/>
            <a:chOff x="313" y="1497"/>
            <a:chExt cx="1152" cy="1014"/>
          </a:xfrm>
        </p:grpSpPr>
        <p:pic>
          <p:nvPicPr>
            <p:cNvPr id="25671" name="Picture 354" descr="laptop_stylized_small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72" name="Picture 355" descr="antenna_stylized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30" name="Group 403"/>
          <p:cNvGrpSpPr>
            <a:grpSpLocks/>
          </p:cNvGrpSpPr>
          <p:nvPr/>
        </p:nvGrpSpPr>
        <p:grpSpPr bwMode="auto">
          <a:xfrm>
            <a:off x="1189038" y="2651125"/>
            <a:ext cx="444500" cy="382588"/>
            <a:chOff x="2751" y="1851"/>
            <a:chExt cx="462" cy="478"/>
          </a:xfrm>
        </p:grpSpPr>
        <p:pic>
          <p:nvPicPr>
            <p:cNvPr id="25669" name="Picture 364" descr="iphone_stylized_small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70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31" name="Group 356"/>
          <p:cNvGrpSpPr>
            <a:grpSpLocks/>
          </p:cNvGrpSpPr>
          <p:nvPr/>
        </p:nvGrpSpPr>
        <p:grpSpPr bwMode="auto">
          <a:xfrm>
            <a:off x="1565275" y="1401763"/>
            <a:ext cx="446088" cy="385762"/>
            <a:chOff x="313" y="1497"/>
            <a:chExt cx="1152" cy="1014"/>
          </a:xfrm>
        </p:grpSpPr>
        <p:pic>
          <p:nvPicPr>
            <p:cNvPr id="25667" name="Picture 354" descr="laptop_stylized_small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68" name="Picture 355" descr="antenna_stylized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32" name="Group 403"/>
          <p:cNvGrpSpPr>
            <a:grpSpLocks/>
          </p:cNvGrpSpPr>
          <p:nvPr/>
        </p:nvGrpSpPr>
        <p:grpSpPr bwMode="auto">
          <a:xfrm>
            <a:off x="762000" y="2530475"/>
            <a:ext cx="446088" cy="381000"/>
            <a:chOff x="2751" y="1851"/>
            <a:chExt cx="462" cy="478"/>
          </a:xfrm>
        </p:grpSpPr>
        <p:pic>
          <p:nvPicPr>
            <p:cNvPr id="25665" name="Picture 364" descr="iphone_stylized_small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66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181" name="Rectangle 64"/>
          <p:cNvSpPr>
            <a:spLocks noChangeArrowheads="1"/>
          </p:cNvSpPr>
          <p:nvPr/>
        </p:nvSpPr>
        <p:spPr bwMode="auto">
          <a:xfrm>
            <a:off x="5484813" y="1557338"/>
            <a:ext cx="3346450" cy="2954337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82" name="Rectangle 65"/>
          <p:cNvSpPr>
            <a:spLocks noChangeArrowheads="1"/>
          </p:cNvSpPr>
          <p:nvPr/>
        </p:nvSpPr>
        <p:spPr bwMode="auto">
          <a:xfrm>
            <a:off x="5538788" y="1403350"/>
            <a:ext cx="1912937" cy="2809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83" name="Rectangle 66"/>
          <p:cNvSpPr>
            <a:spLocks noChangeArrowheads="1"/>
          </p:cNvSpPr>
          <p:nvPr/>
        </p:nvSpPr>
        <p:spPr bwMode="auto">
          <a:xfrm>
            <a:off x="5537200" y="1362075"/>
            <a:ext cx="3149600" cy="257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400" dirty="0">
                <a:latin typeface="Gill Sans MT" charset="0"/>
                <a:cs typeface="+mn-cs"/>
              </a:rPr>
              <a:t> base station</a:t>
            </a:r>
          </a:p>
          <a:p>
            <a:pPr marL="277813" indent="-277813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dirty="0">
                <a:latin typeface="Gill Sans MT" charset="0"/>
                <a:cs typeface="+mn-cs"/>
              </a:rPr>
              <a:t>typically connected to wired network</a:t>
            </a:r>
          </a:p>
          <a:p>
            <a:pPr marL="277813" indent="-277813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dirty="0">
                <a:latin typeface="Gill Sans MT" charset="0"/>
                <a:cs typeface="+mn-cs"/>
              </a:rPr>
              <a:t>relay - responsible for sending packets between wired network and wireless host(s) in its </a:t>
            </a:r>
            <a:r>
              <a:rPr lang="ja-JP" altLang="en-US" sz="2000" dirty="0">
                <a:latin typeface="Gill Sans MT" charset="0"/>
                <a:cs typeface="+mn-cs"/>
              </a:rPr>
              <a:t>“</a:t>
            </a:r>
            <a:r>
              <a:rPr lang="en-US" sz="2000" dirty="0">
                <a:latin typeface="Gill Sans MT" charset="0"/>
                <a:cs typeface="+mn-cs"/>
              </a:rPr>
              <a:t>area</a:t>
            </a:r>
            <a:r>
              <a:rPr lang="ja-JP" altLang="en-US" sz="2000" dirty="0">
                <a:latin typeface="Gill Sans MT" charset="0"/>
                <a:cs typeface="+mn-cs"/>
              </a:rPr>
              <a:t>”</a:t>
            </a:r>
            <a:endParaRPr lang="en-US" sz="2000" dirty="0">
              <a:latin typeface="Gill Sans MT" charset="0"/>
              <a:cs typeface="+mn-cs"/>
            </a:endParaRPr>
          </a:p>
          <a:p>
            <a:pPr marL="635000" lvl="1" indent="-1778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Font typeface="Arial"/>
              <a:buChar char="•"/>
              <a:defRPr/>
            </a:pPr>
            <a:r>
              <a:rPr lang="en-US" sz="2000" dirty="0">
                <a:latin typeface="Gill Sans MT" charset="0"/>
                <a:cs typeface="+mn-cs"/>
              </a:rPr>
              <a:t>e.g., cell towers,  802.11 access points </a:t>
            </a:r>
          </a:p>
        </p:txBody>
      </p:sp>
      <p:sp>
        <p:nvSpPr>
          <p:cNvPr id="6184" name="Line 75"/>
          <p:cNvSpPr>
            <a:spLocks noChangeShapeType="1"/>
          </p:cNvSpPr>
          <p:nvPr/>
        </p:nvSpPr>
        <p:spPr bwMode="auto">
          <a:xfrm flipH="1">
            <a:off x="6019800" y="4530725"/>
            <a:ext cx="309563" cy="863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25639" name="Group 190"/>
          <p:cNvGrpSpPr>
            <a:grpSpLocks/>
          </p:cNvGrpSpPr>
          <p:nvPr/>
        </p:nvGrpSpPr>
        <p:grpSpPr bwMode="auto">
          <a:xfrm>
            <a:off x="8188325" y="1087438"/>
            <a:ext cx="458788" cy="620712"/>
            <a:chOff x="5955030" y="3031808"/>
            <a:chExt cx="914400" cy="1398587"/>
          </a:xfrm>
        </p:grpSpPr>
        <p:grpSp>
          <p:nvGrpSpPr>
            <p:cNvPr id="25648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25650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51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52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53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54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55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56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57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58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59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60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61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62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63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64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5649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640" name="Group 361"/>
          <p:cNvGrpSpPr>
            <a:grpSpLocks/>
          </p:cNvGrpSpPr>
          <p:nvPr/>
        </p:nvGrpSpPr>
        <p:grpSpPr bwMode="auto">
          <a:xfrm>
            <a:off x="7578725" y="1228725"/>
            <a:ext cx="590550" cy="501650"/>
            <a:chOff x="2967" y="478"/>
            <a:chExt cx="788" cy="625"/>
          </a:xfrm>
        </p:grpSpPr>
        <p:pic>
          <p:nvPicPr>
            <p:cNvPr id="25646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47" name="Picture 360" descr="antenna_radiation_stylized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187" name="Rectangle 4"/>
          <p:cNvSpPr>
            <a:spLocks noGrp="1" noChangeArrowheads="1"/>
          </p:cNvSpPr>
          <p:nvPr>
            <p:ph type="title"/>
          </p:nvPr>
        </p:nvSpPr>
        <p:spPr>
          <a:xfrm>
            <a:off x="461963" y="193675"/>
            <a:ext cx="7772400" cy="954088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Elements of a wireless network</a:t>
            </a:r>
          </a:p>
        </p:txBody>
      </p:sp>
      <p:pic>
        <p:nvPicPr>
          <p:cNvPr id="25642" name="Picture 16" descr="underline_base"/>
          <p:cNvPicPr>
            <a:picLocks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881063"/>
            <a:ext cx="7313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43" name="Group 6"/>
          <p:cNvGrpSpPr>
            <a:grpSpLocks/>
          </p:cNvGrpSpPr>
          <p:nvPr/>
        </p:nvGrpSpPr>
        <p:grpSpPr bwMode="auto">
          <a:xfrm>
            <a:off x="3038475" y="2557463"/>
            <a:ext cx="2362200" cy="1762125"/>
            <a:chOff x="3839" y="1737"/>
            <a:chExt cx="1488" cy="1110"/>
          </a:xfrm>
        </p:grpSpPr>
        <p:sp>
          <p:nvSpPr>
            <p:cNvPr id="25644" name="Freeform 7"/>
            <p:cNvSpPr>
              <a:spLocks/>
            </p:cNvSpPr>
            <p:nvPr/>
          </p:nvSpPr>
          <p:spPr bwMode="auto">
            <a:xfrm>
              <a:off x="3839" y="1737"/>
              <a:ext cx="1488" cy="1110"/>
            </a:xfrm>
            <a:custGeom>
              <a:avLst/>
              <a:gdLst>
                <a:gd name="T0" fmla="*/ 3 w 2135"/>
                <a:gd name="T1" fmla="*/ 58 h 1662"/>
                <a:gd name="T2" fmla="*/ 12 w 2135"/>
                <a:gd name="T3" fmla="*/ 7 h 1662"/>
                <a:gd name="T4" fmla="*/ 75 w 2135"/>
                <a:gd name="T5" fmla="*/ 17 h 1662"/>
                <a:gd name="T6" fmla="*/ 139 w 2135"/>
                <a:gd name="T7" fmla="*/ 9 h 1662"/>
                <a:gd name="T8" fmla="*/ 229 w 2135"/>
                <a:gd name="T9" fmla="*/ 36 h 1662"/>
                <a:gd name="T10" fmla="*/ 231 w 2135"/>
                <a:gd name="T11" fmla="*/ 102 h 1662"/>
                <a:gd name="T12" fmla="*/ 181 w 2135"/>
                <a:gd name="T13" fmla="*/ 142 h 1662"/>
                <a:gd name="T14" fmla="*/ 93 w 2135"/>
                <a:gd name="T15" fmla="*/ 134 h 1662"/>
                <a:gd name="T16" fmla="*/ 57 w 2135"/>
                <a:gd name="T17" fmla="*/ 112 h 1662"/>
                <a:gd name="T18" fmla="*/ 21 w 2135"/>
                <a:gd name="T19" fmla="*/ 95 h 1662"/>
                <a:gd name="T20" fmla="*/ 3 w 2135"/>
                <a:gd name="T21" fmla="*/ 58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6294" name="Text Box 8"/>
            <p:cNvSpPr txBox="1">
              <a:spLocks noChangeArrowheads="1"/>
            </p:cNvSpPr>
            <p:nvPr/>
          </p:nvSpPr>
          <p:spPr bwMode="auto">
            <a:xfrm>
              <a:off x="4146" y="2030"/>
              <a:ext cx="96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network </a:t>
              </a:r>
            </a:p>
            <a:p>
              <a:pPr algn="ctr" eaLnBrk="1" hangingPunct="1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infrastructure</a:t>
              </a:r>
            </a:p>
          </p:txBody>
        </p:sp>
      </p:grpSp>
      <p:sp>
        <p:nvSpPr>
          <p:cNvPr id="1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6</a:t>
            </a:fld>
            <a:endParaRPr lang="en-US" sz="1200" dirty="0">
              <a:latin typeface="Tahoma" charset="0"/>
            </a:endParaRPr>
          </a:p>
        </p:txBody>
      </p:sp>
      <p:sp>
        <p:nvSpPr>
          <p:cNvPr id="15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923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Chapter </a:t>
            </a:r>
            <a:r>
              <a:rPr lang="en-US" dirty="0" smtClean="0">
                <a:latin typeface="Gill Sans MT" charset="0"/>
                <a:cs typeface="+mj-cs"/>
              </a:rPr>
              <a:t>7 </a:t>
            </a:r>
            <a:r>
              <a:rPr lang="en-US" dirty="0">
                <a:latin typeface="Gill Sans MT" charset="0"/>
                <a:cs typeface="+mj-cs"/>
              </a:rPr>
              <a:t>outline</a:t>
            </a:r>
          </a:p>
        </p:txBody>
      </p:sp>
      <p:sp>
        <p:nvSpPr>
          <p:cNvPr id="5632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7.1 </a:t>
            </a:r>
            <a:r>
              <a:rPr lang="en-US" sz="2400" dirty="0">
                <a:latin typeface="Gill Sans MT" charset="0"/>
                <a:cs typeface="+mn-cs"/>
              </a:rPr>
              <a:t>Introduction </a:t>
            </a:r>
          </a:p>
          <a:p>
            <a:pPr>
              <a:spcBef>
                <a:spcPct val="50000"/>
              </a:spcBef>
              <a:buFont typeface="Wingdings" charset="0"/>
              <a:buNone/>
              <a:defRPr/>
            </a:pPr>
            <a:r>
              <a:rPr lang="en-US" sz="2400" dirty="0">
                <a:solidFill>
                  <a:srgbClr val="000099"/>
                </a:solidFill>
                <a:latin typeface="Gill Sans MT" charset="0"/>
                <a:cs typeface="+mn-cs"/>
              </a:rPr>
              <a:t>Wireless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7.2</a:t>
            </a:r>
            <a:r>
              <a:rPr lang="en-US" sz="2400" dirty="0" smtClean="0">
                <a:solidFill>
                  <a:srgbClr val="0000FF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Wireless links, characteristics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CDMA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7.3</a:t>
            </a:r>
            <a:r>
              <a:rPr lang="en-US" sz="2400" dirty="0" smtClean="0"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IEEE 802.11 wireless LANs (</a:t>
            </a:r>
            <a:r>
              <a:rPr lang="ja-JP" altLang="en-US" sz="2400" dirty="0">
                <a:latin typeface="Gill Sans MT" charset="0"/>
                <a:cs typeface="+mn-cs"/>
              </a:rPr>
              <a:t>“</a:t>
            </a:r>
            <a:r>
              <a:rPr lang="en-US" sz="2400" dirty="0">
                <a:latin typeface="Gill Sans MT" charset="0"/>
                <a:cs typeface="+mn-cs"/>
              </a:rPr>
              <a:t>Wi-Fi</a:t>
            </a:r>
            <a:r>
              <a:rPr lang="ja-JP" altLang="en-US" sz="2400" dirty="0">
                <a:latin typeface="Gill Sans MT" charset="0"/>
                <a:cs typeface="+mn-cs"/>
              </a:rPr>
              <a:t>”</a:t>
            </a:r>
            <a:r>
              <a:rPr lang="en-US" sz="2400" dirty="0">
                <a:latin typeface="Gill Sans MT" charset="0"/>
                <a:cs typeface="+mn-cs"/>
              </a:rPr>
              <a:t>)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7.4 </a:t>
            </a:r>
            <a:r>
              <a:rPr lang="en-US" sz="2400" dirty="0">
                <a:latin typeface="Gill Sans MT" charset="0"/>
                <a:cs typeface="+mn-cs"/>
              </a:rPr>
              <a:t>Cellular Internet Access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architecture</a:t>
            </a:r>
          </a:p>
          <a:p>
            <a:pPr lvl="1">
              <a:defRPr/>
            </a:pPr>
            <a:r>
              <a:rPr lang="en-US" sz="2000" dirty="0">
                <a:latin typeface="Gill Sans MT" charset="0"/>
              </a:rPr>
              <a:t>standards (e.g., 3G, LTE)</a:t>
            </a:r>
          </a:p>
        </p:txBody>
      </p:sp>
      <p:sp>
        <p:nvSpPr>
          <p:cNvPr id="5632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dirty="0">
                <a:solidFill>
                  <a:srgbClr val="000099"/>
                </a:solidFill>
                <a:latin typeface="Gill Sans MT" charset="0"/>
                <a:cs typeface="+mn-cs"/>
              </a:rPr>
              <a:t>Mobility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000099"/>
                </a:solidFill>
                <a:latin typeface="Gill Sans MT" charset="0"/>
                <a:cs typeface="+mn-cs"/>
              </a:rPr>
              <a:t>7.5</a:t>
            </a:r>
            <a:r>
              <a:rPr lang="en-US" sz="2400" dirty="0" smtClean="0"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Principles: addressing and routing to mobile users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C00000"/>
                </a:solidFill>
                <a:latin typeface="Gill Sans MT" charset="0"/>
                <a:cs typeface="+mn-cs"/>
              </a:rPr>
              <a:t>7.6 </a:t>
            </a: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Mobile IP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C00000"/>
                </a:solidFill>
                <a:latin typeface="Gill Sans MT" charset="0"/>
                <a:cs typeface="+mn-cs"/>
              </a:rPr>
              <a:t>7.7 </a:t>
            </a: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Handling mobility in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cellular networks</a:t>
            </a:r>
          </a:p>
          <a:p>
            <a:pPr>
              <a:buFont typeface="Wingdings" charset="0"/>
              <a:buNone/>
              <a:defRPr/>
            </a:pPr>
            <a:r>
              <a:rPr lang="en-US" sz="24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7.8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  <a:cs typeface="+mn-cs"/>
              </a:rPr>
              <a:t>Mobility and higher-layer </a:t>
            </a:r>
            <a:r>
              <a:rPr lang="en-US" sz="2400" dirty="0" smtClean="0">
                <a:solidFill>
                  <a:srgbClr val="CC0000"/>
                </a:solidFill>
                <a:latin typeface="Gill Sans MT" charset="0"/>
                <a:cs typeface="+mn-cs"/>
              </a:rPr>
              <a:t>protocols</a:t>
            </a:r>
            <a:endParaRPr lang="en-US" sz="2400" dirty="0">
              <a:solidFill>
                <a:srgbClr val="CC0000"/>
              </a:solidFill>
              <a:latin typeface="Gill Sans MT" charset="0"/>
              <a:cs typeface="+mn-cs"/>
            </a:endParaRPr>
          </a:p>
        </p:txBody>
      </p:sp>
      <p:pic>
        <p:nvPicPr>
          <p:cNvPr id="122886" name="Picture 23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1017588"/>
            <a:ext cx="41132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60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488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Mobile IP</a:t>
            </a:r>
          </a:p>
        </p:txBody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RFC 3344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has many features </a:t>
            </a:r>
            <a:r>
              <a:rPr lang="en-US" dirty="0" smtClean="0">
                <a:latin typeface="Gill Sans MT" charset="0"/>
                <a:cs typeface="+mn-cs"/>
              </a:rPr>
              <a:t>we’ve </a:t>
            </a:r>
            <a:r>
              <a:rPr lang="en-US" dirty="0">
                <a:latin typeface="Gill Sans MT" charset="0"/>
                <a:cs typeface="+mn-cs"/>
              </a:rPr>
              <a:t>seen: 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home agents, foreign agents, foreign-agent registration, care-of-addresses, encapsulation (packet-within-a-packet)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three components to standard: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indirect routing of datagrams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agent discovery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registration with home agent</a:t>
            </a:r>
          </a:p>
          <a:p>
            <a:pPr lvl="1">
              <a:defRPr/>
            </a:pPr>
            <a:endParaRPr lang="en-US" dirty="0">
              <a:latin typeface="Gill Sans MT" charset="0"/>
            </a:endParaRPr>
          </a:p>
        </p:txBody>
      </p:sp>
      <p:pic>
        <p:nvPicPr>
          <p:cNvPr id="124933" name="Picture 24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1016000"/>
            <a:ext cx="209073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61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547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Freeform 2"/>
          <p:cNvSpPr>
            <a:spLocks/>
          </p:cNvSpPr>
          <p:nvPr/>
        </p:nvSpPr>
        <p:spPr bwMode="auto">
          <a:xfrm>
            <a:off x="4302125" y="4129088"/>
            <a:ext cx="1838325" cy="1089025"/>
          </a:xfrm>
          <a:custGeom>
            <a:avLst/>
            <a:gdLst>
              <a:gd name="T0" fmla="*/ 2147483647 w 3324"/>
              <a:gd name="T1" fmla="*/ 2147483647 h 1971"/>
              <a:gd name="T2" fmla="*/ 2147483647 w 3324"/>
              <a:gd name="T3" fmla="*/ 2147483647 h 1971"/>
              <a:gd name="T4" fmla="*/ 2147483647 w 3324"/>
              <a:gd name="T5" fmla="*/ 2147483647 h 1971"/>
              <a:gd name="T6" fmla="*/ 2147483647 w 3324"/>
              <a:gd name="T7" fmla="*/ 2147483647 h 1971"/>
              <a:gd name="T8" fmla="*/ 2147483647 w 3324"/>
              <a:gd name="T9" fmla="*/ 2147483647 h 1971"/>
              <a:gd name="T10" fmla="*/ 2147483647 w 3324"/>
              <a:gd name="T11" fmla="*/ 2147483647 h 1971"/>
              <a:gd name="T12" fmla="*/ 2147483647 w 3324"/>
              <a:gd name="T13" fmla="*/ 2147483647 h 1971"/>
              <a:gd name="T14" fmla="*/ 2147483647 w 3324"/>
              <a:gd name="T15" fmla="*/ 2147483647 h 1971"/>
              <a:gd name="T16" fmla="*/ 2147483647 w 3324"/>
              <a:gd name="T17" fmla="*/ 2147483647 h 1971"/>
              <a:gd name="T18" fmla="*/ 2147483647 w 3324"/>
              <a:gd name="T19" fmla="*/ 2147483647 h 1971"/>
              <a:gd name="T20" fmla="*/ 2147483647 w 3324"/>
              <a:gd name="T21" fmla="*/ 2147483647 h 1971"/>
              <a:gd name="T22" fmla="*/ 2147483647 w 3324"/>
              <a:gd name="T23" fmla="*/ 2147483647 h 1971"/>
              <a:gd name="T24" fmla="*/ 2147483647 w 3324"/>
              <a:gd name="T25" fmla="*/ 2147483647 h 197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324" h="1971">
                <a:moveTo>
                  <a:pt x="596" y="15"/>
                </a:moveTo>
                <a:cubicBezTo>
                  <a:pt x="335" y="29"/>
                  <a:pt x="248" y="155"/>
                  <a:pt x="149" y="330"/>
                </a:cubicBezTo>
                <a:cubicBezTo>
                  <a:pt x="50" y="505"/>
                  <a:pt x="0" y="853"/>
                  <a:pt x="3" y="1066"/>
                </a:cubicBezTo>
                <a:cubicBezTo>
                  <a:pt x="6" y="1279"/>
                  <a:pt x="67" y="1478"/>
                  <a:pt x="168" y="1606"/>
                </a:cubicBezTo>
                <a:cubicBezTo>
                  <a:pt x="269" y="1734"/>
                  <a:pt x="457" y="1811"/>
                  <a:pt x="609" y="1831"/>
                </a:cubicBezTo>
                <a:cubicBezTo>
                  <a:pt x="761" y="1851"/>
                  <a:pt x="927" y="1719"/>
                  <a:pt x="1083" y="1726"/>
                </a:cubicBezTo>
                <a:cubicBezTo>
                  <a:pt x="1239" y="1733"/>
                  <a:pt x="1333" y="1844"/>
                  <a:pt x="1548" y="1876"/>
                </a:cubicBezTo>
                <a:cubicBezTo>
                  <a:pt x="1763" y="1908"/>
                  <a:pt x="2091" y="1971"/>
                  <a:pt x="2373" y="1921"/>
                </a:cubicBezTo>
                <a:cubicBezTo>
                  <a:pt x="2655" y="1871"/>
                  <a:pt x="3162" y="1740"/>
                  <a:pt x="3243" y="1576"/>
                </a:cubicBezTo>
                <a:cubicBezTo>
                  <a:pt x="3324" y="1412"/>
                  <a:pt x="2947" y="1124"/>
                  <a:pt x="2859" y="935"/>
                </a:cubicBezTo>
                <a:cubicBezTo>
                  <a:pt x="2771" y="746"/>
                  <a:pt x="2905" y="559"/>
                  <a:pt x="2714" y="444"/>
                </a:cubicBezTo>
                <a:cubicBezTo>
                  <a:pt x="2523" y="328"/>
                  <a:pt x="2063" y="315"/>
                  <a:pt x="1714" y="242"/>
                </a:cubicBezTo>
                <a:cubicBezTo>
                  <a:pt x="1366" y="168"/>
                  <a:pt x="857" y="0"/>
                  <a:pt x="596" y="15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8373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20063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Mobile IP: indirect routing</a:t>
            </a:r>
          </a:p>
        </p:txBody>
      </p:sp>
      <p:sp>
        <p:nvSpPr>
          <p:cNvPr id="126981" name="Freeform 4"/>
          <p:cNvSpPr>
            <a:spLocks/>
          </p:cNvSpPr>
          <p:nvPr/>
        </p:nvSpPr>
        <p:spPr bwMode="auto">
          <a:xfrm>
            <a:off x="2317750" y="3646488"/>
            <a:ext cx="1625600" cy="1384300"/>
          </a:xfrm>
          <a:custGeom>
            <a:avLst/>
            <a:gdLst>
              <a:gd name="T0" fmla="*/ 2147483647 w 1340"/>
              <a:gd name="T1" fmla="*/ 2147483647 h 1191"/>
              <a:gd name="T2" fmla="*/ 2147483647 w 1340"/>
              <a:gd name="T3" fmla="*/ 2147483647 h 1191"/>
              <a:gd name="T4" fmla="*/ 2147483647 w 1340"/>
              <a:gd name="T5" fmla="*/ 2147483647 h 1191"/>
              <a:gd name="T6" fmla="*/ 2147483647 w 1340"/>
              <a:gd name="T7" fmla="*/ 2147483647 h 1191"/>
              <a:gd name="T8" fmla="*/ 2147483647 w 1340"/>
              <a:gd name="T9" fmla="*/ 2147483647 h 1191"/>
              <a:gd name="T10" fmla="*/ 2147483647 w 1340"/>
              <a:gd name="T11" fmla="*/ 2147483647 h 1191"/>
              <a:gd name="T12" fmla="*/ 2147483647 w 1340"/>
              <a:gd name="T13" fmla="*/ 2147483647 h 1191"/>
              <a:gd name="T14" fmla="*/ 2147483647 w 1340"/>
              <a:gd name="T15" fmla="*/ 2147483647 h 1191"/>
              <a:gd name="T16" fmla="*/ 2147483647 w 1340"/>
              <a:gd name="T17" fmla="*/ 2147483647 h 1191"/>
              <a:gd name="T18" fmla="*/ 2147483647 w 1340"/>
              <a:gd name="T19" fmla="*/ 2147483647 h 1191"/>
              <a:gd name="T20" fmla="*/ 2147483647 w 1340"/>
              <a:gd name="T21" fmla="*/ 2147483647 h 1191"/>
              <a:gd name="T22" fmla="*/ 2147483647 w 1340"/>
              <a:gd name="T23" fmla="*/ 2147483647 h 119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340" h="1191">
                <a:moveTo>
                  <a:pt x="550" y="42"/>
                </a:moveTo>
                <a:cubicBezTo>
                  <a:pt x="437" y="4"/>
                  <a:pt x="164" y="0"/>
                  <a:pt x="82" y="60"/>
                </a:cubicBezTo>
                <a:cubicBezTo>
                  <a:pt x="0" y="120"/>
                  <a:pt x="67" y="292"/>
                  <a:pt x="58" y="402"/>
                </a:cubicBezTo>
                <a:cubicBezTo>
                  <a:pt x="49" y="512"/>
                  <a:pt x="19" y="642"/>
                  <a:pt x="28" y="720"/>
                </a:cubicBezTo>
                <a:cubicBezTo>
                  <a:pt x="37" y="798"/>
                  <a:pt x="27" y="844"/>
                  <a:pt x="112" y="870"/>
                </a:cubicBezTo>
                <a:cubicBezTo>
                  <a:pt x="197" y="896"/>
                  <a:pt x="450" y="833"/>
                  <a:pt x="538" y="876"/>
                </a:cubicBezTo>
                <a:cubicBezTo>
                  <a:pt x="626" y="919"/>
                  <a:pt x="524" y="1091"/>
                  <a:pt x="640" y="1128"/>
                </a:cubicBezTo>
                <a:cubicBezTo>
                  <a:pt x="756" y="1165"/>
                  <a:pt x="1128" y="1191"/>
                  <a:pt x="1234" y="1098"/>
                </a:cubicBezTo>
                <a:cubicBezTo>
                  <a:pt x="1340" y="1005"/>
                  <a:pt x="1281" y="696"/>
                  <a:pt x="1276" y="570"/>
                </a:cubicBezTo>
                <a:cubicBezTo>
                  <a:pt x="1271" y="444"/>
                  <a:pt x="1290" y="389"/>
                  <a:pt x="1204" y="342"/>
                </a:cubicBezTo>
                <a:cubicBezTo>
                  <a:pt x="1118" y="295"/>
                  <a:pt x="868" y="338"/>
                  <a:pt x="760" y="288"/>
                </a:cubicBezTo>
                <a:cubicBezTo>
                  <a:pt x="652" y="238"/>
                  <a:pt x="663" y="80"/>
                  <a:pt x="550" y="42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126982" name="Group 5"/>
          <p:cNvGrpSpPr>
            <a:grpSpLocks/>
          </p:cNvGrpSpPr>
          <p:nvPr/>
        </p:nvGrpSpPr>
        <p:grpSpPr bwMode="auto">
          <a:xfrm>
            <a:off x="3236913" y="4511675"/>
            <a:ext cx="436562" cy="203200"/>
            <a:chOff x="3600" y="219"/>
            <a:chExt cx="360" cy="175"/>
          </a:xfrm>
        </p:grpSpPr>
        <p:sp>
          <p:nvSpPr>
            <p:cNvPr id="127148" name="Oval 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27149" name="Line 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7150" name="Line 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7151" name="Rectangle 9"/>
            <p:cNvSpPr>
              <a:spLocks noChangeArrowheads="1"/>
            </p:cNvSpPr>
            <p:nvPr/>
          </p:nvSpPr>
          <p:spPr bwMode="auto">
            <a:xfrm>
              <a:off x="3603" y="284"/>
              <a:ext cx="231" cy="6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27152" name="Oval 1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27153" name="Group 1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27158" name="Line 1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7159" name="Line 1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7160" name="Line 1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127154" name="Group 1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27155" name="Line 1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7156" name="Line 1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7157" name="Line 1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26983" name="Group 19"/>
          <p:cNvGrpSpPr>
            <a:grpSpLocks/>
          </p:cNvGrpSpPr>
          <p:nvPr/>
        </p:nvGrpSpPr>
        <p:grpSpPr bwMode="auto">
          <a:xfrm>
            <a:off x="2455863" y="4211638"/>
            <a:ext cx="1160462" cy="298450"/>
            <a:chOff x="8025" y="5070"/>
            <a:chExt cx="2100" cy="540"/>
          </a:xfrm>
        </p:grpSpPr>
        <p:sp>
          <p:nvSpPr>
            <p:cNvPr id="127145" name="Line 20"/>
            <p:cNvSpPr>
              <a:spLocks noChangeShapeType="1"/>
            </p:cNvSpPr>
            <p:nvPr/>
          </p:nvSpPr>
          <p:spPr bwMode="auto">
            <a:xfrm>
              <a:off x="8025" y="5325"/>
              <a:ext cx="21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7146" name="Line 21"/>
            <p:cNvSpPr>
              <a:spLocks noChangeShapeType="1"/>
            </p:cNvSpPr>
            <p:nvPr/>
          </p:nvSpPr>
          <p:spPr bwMode="auto">
            <a:xfrm>
              <a:off x="8355" y="5070"/>
              <a:ext cx="0" cy="27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7147" name="Line 22"/>
            <p:cNvSpPr>
              <a:spLocks noChangeShapeType="1"/>
            </p:cNvSpPr>
            <p:nvPr/>
          </p:nvSpPr>
          <p:spPr bwMode="auto">
            <a:xfrm>
              <a:off x="9765" y="5340"/>
              <a:ext cx="0" cy="27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26984" name="Group 23"/>
          <p:cNvGrpSpPr>
            <a:grpSpLocks/>
          </p:cNvGrpSpPr>
          <p:nvPr/>
        </p:nvGrpSpPr>
        <p:grpSpPr bwMode="auto">
          <a:xfrm>
            <a:off x="2236788" y="3827463"/>
            <a:ext cx="796925" cy="512762"/>
            <a:chOff x="10665" y="3225"/>
            <a:chExt cx="1440" cy="930"/>
          </a:xfrm>
        </p:grpSpPr>
        <p:sp>
          <p:nvSpPr>
            <p:cNvPr id="127075" name="Oval 24"/>
            <p:cNvSpPr>
              <a:spLocks noChangeArrowheads="1"/>
            </p:cNvSpPr>
            <p:nvPr/>
          </p:nvSpPr>
          <p:spPr bwMode="auto">
            <a:xfrm>
              <a:off x="10665" y="3225"/>
              <a:ext cx="1440" cy="930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27076" name="Group 25"/>
            <p:cNvGrpSpPr>
              <a:grpSpLocks/>
            </p:cNvGrpSpPr>
            <p:nvPr/>
          </p:nvGrpSpPr>
          <p:grpSpPr bwMode="auto">
            <a:xfrm>
              <a:off x="11038" y="3281"/>
              <a:ext cx="618" cy="667"/>
              <a:chOff x="8023" y="4451"/>
              <a:chExt cx="618" cy="667"/>
            </a:xfrm>
          </p:grpSpPr>
          <p:sp>
            <p:nvSpPr>
              <p:cNvPr id="127077" name="Freeform 26"/>
              <p:cNvSpPr>
                <a:spLocks/>
              </p:cNvSpPr>
              <p:nvPr/>
            </p:nvSpPr>
            <p:spPr bwMode="auto">
              <a:xfrm>
                <a:off x="8279" y="4653"/>
                <a:ext cx="263" cy="380"/>
              </a:xfrm>
              <a:custGeom>
                <a:avLst/>
                <a:gdLst>
                  <a:gd name="T0" fmla="*/ 1 w 788"/>
                  <a:gd name="T1" fmla="*/ 0 h 1138"/>
                  <a:gd name="T2" fmla="*/ 1 w 788"/>
                  <a:gd name="T3" fmla="*/ 0 h 1138"/>
                  <a:gd name="T4" fmla="*/ 1 w 788"/>
                  <a:gd name="T5" fmla="*/ 0 h 1138"/>
                  <a:gd name="T6" fmla="*/ 1 w 788"/>
                  <a:gd name="T7" fmla="*/ 0 h 1138"/>
                  <a:gd name="T8" fmla="*/ 0 w 788"/>
                  <a:gd name="T9" fmla="*/ 0 h 1138"/>
                  <a:gd name="T10" fmla="*/ 0 w 788"/>
                  <a:gd name="T11" fmla="*/ 0 h 1138"/>
                  <a:gd name="T12" fmla="*/ 0 w 788"/>
                  <a:gd name="T13" fmla="*/ 0 h 1138"/>
                  <a:gd name="T14" fmla="*/ 0 w 788"/>
                  <a:gd name="T15" fmla="*/ 0 h 1138"/>
                  <a:gd name="T16" fmla="*/ 0 w 788"/>
                  <a:gd name="T17" fmla="*/ 1 h 1138"/>
                  <a:gd name="T18" fmla="*/ 0 w 788"/>
                  <a:gd name="T19" fmla="*/ 1 h 1138"/>
                  <a:gd name="T20" fmla="*/ 0 w 788"/>
                  <a:gd name="T21" fmla="*/ 1 h 1138"/>
                  <a:gd name="T22" fmla="*/ 0 w 788"/>
                  <a:gd name="T23" fmla="*/ 1 h 1138"/>
                  <a:gd name="T24" fmla="*/ 0 w 788"/>
                  <a:gd name="T25" fmla="*/ 2 h 1138"/>
                  <a:gd name="T26" fmla="*/ 1 w 788"/>
                  <a:gd name="T27" fmla="*/ 2 h 1138"/>
                  <a:gd name="T28" fmla="*/ 1 w 788"/>
                  <a:gd name="T29" fmla="*/ 3 h 1138"/>
                  <a:gd name="T30" fmla="*/ 1 w 788"/>
                  <a:gd name="T31" fmla="*/ 3 h 1138"/>
                  <a:gd name="T32" fmla="*/ 1 w 788"/>
                  <a:gd name="T33" fmla="*/ 4 h 1138"/>
                  <a:gd name="T34" fmla="*/ 1 w 788"/>
                  <a:gd name="T35" fmla="*/ 4 h 1138"/>
                  <a:gd name="T36" fmla="*/ 2 w 788"/>
                  <a:gd name="T37" fmla="*/ 5 h 1138"/>
                  <a:gd name="T38" fmla="*/ 2 w 788"/>
                  <a:gd name="T39" fmla="*/ 5 h 1138"/>
                  <a:gd name="T40" fmla="*/ 2 w 788"/>
                  <a:gd name="T41" fmla="*/ 5 h 1138"/>
                  <a:gd name="T42" fmla="*/ 2 w 788"/>
                  <a:gd name="T43" fmla="*/ 5 h 1138"/>
                  <a:gd name="T44" fmla="*/ 2 w 788"/>
                  <a:gd name="T45" fmla="*/ 4 h 1138"/>
                  <a:gd name="T46" fmla="*/ 3 w 788"/>
                  <a:gd name="T47" fmla="*/ 4 h 1138"/>
                  <a:gd name="T48" fmla="*/ 3 w 788"/>
                  <a:gd name="T49" fmla="*/ 4 h 1138"/>
                  <a:gd name="T50" fmla="*/ 3 w 788"/>
                  <a:gd name="T51" fmla="*/ 4 h 1138"/>
                  <a:gd name="T52" fmla="*/ 3 w 788"/>
                  <a:gd name="T53" fmla="*/ 4 h 1138"/>
                  <a:gd name="T54" fmla="*/ 3 w 788"/>
                  <a:gd name="T55" fmla="*/ 4 h 1138"/>
                  <a:gd name="T56" fmla="*/ 3 w 788"/>
                  <a:gd name="T57" fmla="*/ 4 h 1138"/>
                  <a:gd name="T58" fmla="*/ 3 w 788"/>
                  <a:gd name="T59" fmla="*/ 3 h 1138"/>
                  <a:gd name="T60" fmla="*/ 3 w 788"/>
                  <a:gd name="T61" fmla="*/ 3 h 1138"/>
                  <a:gd name="T62" fmla="*/ 2 w 788"/>
                  <a:gd name="T63" fmla="*/ 2 h 1138"/>
                  <a:gd name="T64" fmla="*/ 2 w 788"/>
                  <a:gd name="T65" fmla="*/ 2 h 1138"/>
                  <a:gd name="T66" fmla="*/ 2 w 788"/>
                  <a:gd name="T67" fmla="*/ 1 h 1138"/>
                  <a:gd name="T68" fmla="*/ 1 w 788"/>
                  <a:gd name="T69" fmla="*/ 1 h 1138"/>
                  <a:gd name="T70" fmla="*/ 1 w 788"/>
                  <a:gd name="T71" fmla="*/ 0 h 113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88" h="1138">
                    <a:moveTo>
                      <a:pt x="310" y="2"/>
                    </a:moveTo>
                    <a:lnTo>
                      <a:pt x="298" y="0"/>
                    </a:lnTo>
                    <a:lnTo>
                      <a:pt x="282" y="0"/>
                    </a:lnTo>
                    <a:lnTo>
                      <a:pt x="263" y="0"/>
                    </a:lnTo>
                    <a:lnTo>
                      <a:pt x="242" y="2"/>
                    </a:lnTo>
                    <a:lnTo>
                      <a:pt x="219" y="4"/>
                    </a:lnTo>
                    <a:lnTo>
                      <a:pt x="192" y="7"/>
                    </a:lnTo>
                    <a:lnTo>
                      <a:pt x="167" y="12"/>
                    </a:lnTo>
                    <a:lnTo>
                      <a:pt x="141" y="17"/>
                    </a:lnTo>
                    <a:lnTo>
                      <a:pt x="116" y="25"/>
                    </a:lnTo>
                    <a:lnTo>
                      <a:pt x="91" y="35"/>
                    </a:lnTo>
                    <a:lnTo>
                      <a:pt x="67" y="45"/>
                    </a:lnTo>
                    <a:lnTo>
                      <a:pt x="47" y="58"/>
                    </a:lnTo>
                    <a:lnTo>
                      <a:pt x="29" y="73"/>
                    </a:lnTo>
                    <a:lnTo>
                      <a:pt x="16" y="91"/>
                    </a:lnTo>
                    <a:lnTo>
                      <a:pt x="6" y="109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1" y="144"/>
                    </a:lnTo>
                    <a:lnTo>
                      <a:pt x="3" y="152"/>
                    </a:lnTo>
                    <a:lnTo>
                      <a:pt x="4" y="162"/>
                    </a:lnTo>
                    <a:lnTo>
                      <a:pt x="13" y="197"/>
                    </a:lnTo>
                    <a:lnTo>
                      <a:pt x="25" y="240"/>
                    </a:lnTo>
                    <a:lnTo>
                      <a:pt x="39" y="290"/>
                    </a:lnTo>
                    <a:lnTo>
                      <a:pt x="57" y="348"/>
                    </a:lnTo>
                    <a:lnTo>
                      <a:pt x="76" y="410"/>
                    </a:lnTo>
                    <a:lnTo>
                      <a:pt x="100" y="474"/>
                    </a:lnTo>
                    <a:lnTo>
                      <a:pt x="123" y="543"/>
                    </a:lnTo>
                    <a:lnTo>
                      <a:pt x="150" y="612"/>
                    </a:lnTo>
                    <a:lnTo>
                      <a:pt x="176" y="684"/>
                    </a:lnTo>
                    <a:lnTo>
                      <a:pt x="205" y="753"/>
                    </a:lnTo>
                    <a:lnTo>
                      <a:pt x="235" y="822"/>
                    </a:lnTo>
                    <a:lnTo>
                      <a:pt x="264" y="887"/>
                    </a:lnTo>
                    <a:lnTo>
                      <a:pt x="293" y="949"/>
                    </a:lnTo>
                    <a:lnTo>
                      <a:pt x="323" y="1005"/>
                    </a:lnTo>
                    <a:lnTo>
                      <a:pt x="352" y="1055"/>
                    </a:lnTo>
                    <a:lnTo>
                      <a:pt x="381" y="1098"/>
                    </a:lnTo>
                    <a:lnTo>
                      <a:pt x="389" y="1109"/>
                    </a:lnTo>
                    <a:lnTo>
                      <a:pt x="398" y="1120"/>
                    </a:lnTo>
                    <a:lnTo>
                      <a:pt x="406" y="1130"/>
                    </a:lnTo>
                    <a:lnTo>
                      <a:pt x="414" y="1138"/>
                    </a:lnTo>
                    <a:lnTo>
                      <a:pt x="436" y="1130"/>
                    </a:lnTo>
                    <a:lnTo>
                      <a:pt x="461" y="1121"/>
                    </a:lnTo>
                    <a:lnTo>
                      <a:pt x="487" y="1111"/>
                    </a:lnTo>
                    <a:lnTo>
                      <a:pt x="517" y="1099"/>
                    </a:lnTo>
                    <a:lnTo>
                      <a:pt x="547" y="1088"/>
                    </a:lnTo>
                    <a:lnTo>
                      <a:pt x="578" y="1075"/>
                    </a:lnTo>
                    <a:lnTo>
                      <a:pt x="609" y="1062"/>
                    </a:lnTo>
                    <a:lnTo>
                      <a:pt x="640" y="1049"/>
                    </a:lnTo>
                    <a:lnTo>
                      <a:pt x="669" y="1036"/>
                    </a:lnTo>
                    <a:lnTo>
                      <a:pt x="697" y="1023"/>
                    </a:lnTo>
                    <a:lnTo>
                      <a:pt x="722" y="1012"/>
                    </a:lnTo>
                    <a:lnTo>
                      <a:pt x="744" y="999"/>
                    </a:lnTo>
                    <a:lnTo>
                      <a:pt x="762" y="987"/>
                    </a:lnTo>
                    <a:lnTo>
                      <a:pt x="775" y="977"/>
                    </a:lnTo>
                    <a:lnTo>
                      <a:pt x="785" y="967"/>
                    </a:lnTo>
                    <a:lnTo>
                      <a:pt x="788" y="959"/>
                    </a:lnTo>
                    <a:lnTo>
                      <a:pt x="756" y="915"/>
                    </a:lnTo>
                    <a:lnTo>
                      <a:pt x="722" y="868"/>
                    </a:lnTo>
                    <a:lnTo>
                      <a:pt x="687" y="813"/>
                    </a:lnTo>
                    <a:lnTo>
                      <a:pt x="650" y="755"/>
                    </a:lnTo>
                    <a:lnTo>
                      <a:pt x="612" y="693"/>
                    </a:lnTo>
                    <a:lnTo>
                      <a:pt x="575" y="627"/>
                    </a:lnTo>
                    <a:lnTo>
                      <a:pt x="537" y="561"/>
                    </a:lnTo>
                    <a:lnTo>
                      <a:pt x="500" y="492"/>
                    </a:lnTo>
                    <a:lnTo>
                      <a:pt x="467" y="423"/>
                    </a:lnTo>
                    <a:lnTo>
                      <a:pt x="433" y="354"/>
                    </a:lnTo>
                    <a:lnTo>
                      <a:pt x="404" y="287"/>
                    </a:lnTo>
                    <a:lnTo>
                      <a:pt x="376" y="223"/>
                    </a:lnTo>
                    <a:lnTo>
                      <a:pt x="352" y="161"/>
                    </a:lnTo>
                    <a:lnTo>
                      <a:pt x="333" y="102"/>
                    </a:lnTo>
                    <a:lnTo>
                      <a:pt x="318" y="49"/>
                    </a:lnTo>
                    <a:lnTo>
                      <a:pt x="310" y="2"/>
                    </a:lnTo>
                    <a:close/>
                  </a:path>
                </a:pathLst>
              </a:custGeom>
              <a:solidFill>
                <a:srgbClr val="F4FCEA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78" name="Freeform 27"/>
              <p:cNvSpPr>
                <a:spLocks/>
              </p:cNvSpPr>
              <p:nvPr/>
            </p:nvSpPr>
            <p:spPr bwMode="auto">
              <a:xfrm>
                <a:off x="8264" y="4707"/>
                <a:ext cx="142" cy="312"/>
              </a:xfrm>
              <a:custGeom>
                <a:avLst/>
                <a:gdLst>
                  <a:gd name="T0" fmla="*/ 0 w 425"/>
                  <a:gd name="T1" fmla="*/ 0 h 936"/>
                  <a:gd name="T2" fmla="*/ 0 w 425"/>
                  <a:gd name="T3" fmla="*/ 0 h 936"/>
                  <a:gd name="T4" fmla="*/ 0 w 425"/>
                  <a:gd name="T5" fmla="*/ 0 h 936"/>
                  <a:gd name="T6" fmla="*/ 0 w 425"/>
                  <a:gd name="T7" fmla="*/ 0 h 936"/>
                  <a:gd name="T8" fmla="*/ 0 w 425"/>
                  <a:gd name="T9" fmla="*/ 0 h 936"/>
                  <a:gd name="T10" fmla="*/ 0 w 425"/>
                  <a:gd name="T11" fmla="*/ 0 h 936"/>
                  <a:gd name="T12" fmla="*/ 0 w 425"/>
                  <a:gd name="T13" fmla="*/ 0 h 936"/>
                  <a:gd name="T14" fmla="*/ 0 w 425"/>
                  <a:gd name="T15" fmla="*/ 0 h 936"/>
                  <a:gd name="T16" fmla="*/ 0 w 425"/>
                  <a:gd name="T17" fmla="*/ 0 h 936"/>
                  <a:gd name="T18" fmla="*/ 0 w 425"/>
                  <a:gd name="T19" fmla="*/ 1 h 936"/>
                  <a:gd name="T20" fmla="*/ 0 w 425"/>
                  <a:gd name="T21" fmla="*/ 1 h 936"/>
                  <a:gd name="T22" fmla="*/ 0 w 425"/>
                  <a:gd name="T23" fmla="*/ 1 h 936"/>
                  <a:gd name="T24" fmla="*/ 0 w 425"/>
                  <a:gd name="T25" fmla="*/ 1 h 936"/>
                  <a:gd name="T26" fmla="*/ 0 w 425"/>
                  <a:gd name="T27" fmla="*/ 1 h 936"/>
                  <a:gd name="T28" fmla="*/ 0 w 425"/>
                  <a:gd name="T29" fmla="*/ 2 h 936"/>
                  <a:gd name="T30" fmla="*/ 0 w 425"/>
                  <a:gd name="T31" fmla="*/ 2 h 936"/>
                  <a:gd name="T32" fmla="*/ 0 w 425"/>
                  <a:gd name="T33" fmla="*/ 2 h 936"/>
                  <a:gd name="T34" fmla="*/ 0 w 425"/>
                  <a:gd name="T35" fmla="*/ 2 h 936"/>
                  <a:gd name="T36" fmla="*/ 0 w 425"/>
                  <a:gd name="T37" fmla="*/ 3 h 936"/>
                  <a:gd name="T38" fmla="*/ 1 w 425"/>
                  <a:gd name="T39" fmla="*/ 3 h 936"/>
                  <a:gd name="T40" fmla="*/ 1 w 425"/>
                  <a:gd name="T41" fmla="*/ 3 h 936"/>
                  <a:gd name="T42" fmla="*/ 1 w 425"/>
                  <a:gd name="T43" fmla="*/ 3 h 936"/>
                  <a:gd name="T44" fmla="*/ 1 w 425"/>
                  <a:gd name="T45" fmla="*/ 3 h 936"/>
                  <a:gd name="T46" fmla="*/ 1 w 425"/>
                  <a:gd name="T47" fmla="*/ 3 h 936"/>
                  <a:gd name="T48" fmla="*/ 1 w 425"/>
                  <a:gd name="T49" fmla="*/ 3 h 936"/>
                  <a:gd name="T50" fmla="*/ 1 w 425"/>
                  <a:gd name="T51" fmla="*/ 4 h 936"/>
                  <a:gd name="T52" fmla="*/ 1 w 425"/>
                  <a:gd name="T53" fmla="*/ 4 h 936"/>
                  <a:gd name="T54" fmla="*/ 1 w 425"/>
                  <a:gd name="T55" fmla="*/ 4 h 936"/>
                  <a:gd name="T56" fmla="*/ 1 w 425"/>
                  <a:gd name="T57" fmla="*/ 4 h 936"/>
                  <a:gd name="T58" fmla="*/ 1 w 425"/>
                  <a:gd name="T59" fmla="*/ 4 h 936"/>
                  <a:gd name="T60" fmla="*/ 1 w 425"/>
                  <a:gd name="T61" fmla="*/ 4 h 936"/>
                  <a:gd name="T62" fmla="*/ 2 w 425"/>
                  <a:gd name="T63" fmla="*/ 4 h 936"/>
                  <a:gd name="T64" fmla="*/ 2 w 425"/>
                  <a:gd name="T65" fmla="*/ 4 h 936"/>
                  <a:gd name="T66" fmla="*/ 2 w 425"/>
                  <a:gd name="T67" fmla="*/ 4 h 936"/>
                  <a:gd name="T68" fmla="*/ 2 w 425"/>
                  <a:gd name="T69" fmla="*/ 3 h 936"/>
                  <a:gd name="T70" fmla="*/ 1 w 425"/>
                  <a:gd name="T71" fmla="*/ 3 h 936"/>
                  <a:gd name="T72" fmla="*/ 1 w 425"/>
                  <a:gd name="T73" fmla="*/ 3 h 936"/>
                  <a:gd name="T74" fmla="*/ 1 w 425"/>
                  <a:gd name="T75" fmla="*/ 3 h 936"/>
                  <a:gd name="T76" fmla="*/ 1 w 425"/>
                  <a:gd name="T77" fmla="*/ 2 h 936"/>
                  <a:gd name="T78" fmla="*/ 1 w 425"/>
                  <a:gd name="T79" fmla="*/ 2 h 936"/>
                  <a:gd name="T80" fmla="*/ 1 w 425"/>
                  <a:gd name="T81" fmla="*/ 2 h 936"/>
                  <a:gd name="T82" fmla="*/ 1 w 425"/>
                  <a:gd name="T83" fmla="*/ 2 h 936"/>
                  <a:gd name="T84" fmla="*/ 1 w 425"/>
                  <a:gd name="T85" fmla="*/ 1 h 936"/>
                  <a:gd name="T86" fmla="*/ 0 w 425"/>
                  <a:gd name="T87" fmla="*/ 1 h 936"/>
                  <a:gd name="T88" fmla="*/ 0 w 425"/>
                  <a:gd name="T89" fmla="*/ 1 h 936"/>
                  <a:gd name="T90" fmla="*/ 0 w 425"/>
                  <a:gd name="T91" fmla="*/ 1 h 936"/>
                  <a:gd name="T92" fmla="*/ 0 w 425"/>
                  <a:gd name="T93" fmla="*/ 0 h 936"/>
                  <a:gd name="T94" fmla="*/ 0 w 425"/>
                  <a:gd name="T95" fmla="*/ 0 h 936"/>
                  <a:gd name="T96" fmla="*/ 0 w 425"/>
                  <a:gd name="T97" fmla="*/ 0 h 9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425" h="936">
                    <a:moveTo>
                      <a:pt x="48" y="0"/>
                    </a:moveTo>
                    <a:lnTo>
                      <a:pt x="48" y="2"/>
                    </a:lnTo>
                    <a:lnTo>
                      <a:pt x="48" y="5"/>
                    </a:lnTo>
                    <a:lnTo>
                      <a:pt x="47" y="11"/>
                    </a:lnTo>
                    <a:lnTo>
                      <a:pt x="44" y="19"/>
                    </a:lnTo>
                    <a:lnTo>
                      <a:pt x="39" y="35"/>
                    </a:lnTo>
                    <a:lnTo>
                      <a:pt x="32" y="55"/>
                    </a:lnTo>
                    <a:lnTo>
                      <a:pt x="20" y="82"/>
                    </a:lnTo>
                    <a:lnTo>
                      <a:pt x="6" y="117"/>
                    </a:lnTo>
                    <a:lnTo>
                      <a:pt x="0" y="141"/>
                    </a:lnTo>
                    <a:lnTo>
                      <a:pt x="0" y="177"/>
                    </a:lnTo>
                    <a:lnTo>
                      <a:pt x="4" y="220"/>
                    </a:lnTo>
                    <a:lnTo>
                      <a:pt x="13" y="271"/>
                    </a:lnTo>
                    <a:lnTo>
                      <a:pt x="26" y="325"/>
                    </a:lnTo>
                    <a:lnTo>
                      <a:pt x="41" y="386"/>
                    </a:lnTo>
                    <a:lnTo>
                      <a:pt x="58" y="446"/>
                    </a:lnTo>
                    <a:lnTo>
                      <a:pt x="78" y="509"/>
                    </a:lnTo>
                    <a:lnTo>
                      <a:pt x="98" y="570"/>
                    </a:lnTo>
                    <a:lnTo>
                      <a:pt x="119" y="628"/>
                    </a:lnTo>
                    <a:lnTo>
                      <a:pt x="138" y="683"/>
                    </a:lnTo>
                    <a:lnTo>
                      <a:pt x="157" y="733"/>
                    </a:lnTo>
                    <a:lnTo>
                      <a:pt x="174" y="775"/>
                    </a:lnTo>
                    <a:lnTo>
                      <a:pt x="189" y="808"/>
                    </a:lnTo>
                    <a:lnTo>
                      <a:pt x="201" y="831"/>
                    </a:lnTo>
                    <a:lnTo>
                      <a:pt x="210" y="843"/>
                    </a:lnTo>
                    <a:lnTo>
                      <a:pt x="223" y="853"/>
                    </a:lnTo>
                    <a:lnTo>
                      <a:pt x="239" y="861"/>
                    </a:lnTo>
                    <a:lnTo>
                      <a:pt x="258" y="873"/>
                    </a:lnTo>
                    <a:lnTo>
                      <a:pt x="282" y="883"/>
                    </a:lnTo>
                    <a:lnTo>
                      <a:pt x="310" y="896"/>
                    </a:lnTo>
                    <a:lnTo>
                      <a:pt x="342" y="907"/>
                    </a:lnTo>
                    <a:lnTo>
                      <a:pt x="380" y="922"/>
                    </a:lnTo>
                    <a:lnTo>
                      <a:pt x="425" y="936"/>
                    </a:lnTo>
                    <a:lnTo>
                      <a:pt x="396" y="893"/>
                    </a:lnTo>
                    <a:lnTo>
                      <a:pt x="367" y="843"/>
                    </a:lnTo>
                    <a:lnTo>
                      <a:pt x="337" y="787"/>
                    </a:lnTo>
                    <a:lnTo>
                      <a:pt x="308" y="725"/>
                    </a:lnTo>
                    <a:lnTo>
                      <a:pt x="279" y="660"/>
                    </a:lnTo>
                    <a:lnTo>
                      <a:pt x="249" y="591"/>
                    </a:lnTo>
                    <a:lnTo>
                      <a:pt x="220" y="522"/>
                    </a:lnTo>
                    <a:lnTo>
                      <a:pt x="194" y="450"/>
                    </a:lnTo>
                    <a:lnTo>
                      <a:pt x="167" y="381"/>
                    </a:lnTo>
                    <a:lnTo>
                      <a:pt x="144" y="312"/>
                    </a:lnTo>
                    <a:lnTo>
                      <a:pt x="120" y="248"/>
                    </a:lnTo>
                    <a:lnTo>
                      <a:pt x="101" y="186"/>
                    </a:lnTo>
                    <a:lnTo>
                      <a:pt x="83" y="128"/>
                    </a:lnTo>
                    <a:lnTo>
                      <a:pt x="69" y="78"/>
                    </a:lnTo>
                    <a:lnTo>
                      <a:pt x="57" y="35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CCEF72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79" name="Freeform 28"/>
              <p:cNvSpPr>
                <a:spLocks/>
              </p:cNvSpPr>
              <p:nvPr/>
            </p:nvSpPr>
            <p:spPr bwMode="auto">
              <a:xfrm>
                <a:off x="8310" y="4696"/>
                <a:ext cx="64" cy="69"/>
              </a:xfrm>
              <a:custGeom>
                <a:avLst/>
                <a:gdLst>
                  <a:gd name="T0" fmla="*/ 0 w 192"/>
                  <a:gd name="T1" fmla="*/ 0 h 208"/>
                  <a:gd name="T2" fmla="*/ 0 w 192"/>
                  <a:gd name="T3" fmla="*/ 0 h 208"/>
                  <a:gd name="T4" fmla="*/ 0 w 192"/>
                  <a:gd name="T5" fmla="*/ 0 h 208"/>
                  <a:gd name="T6" fmla="*/ 0 w 192"/>
                  <a:gd name="T7" fmla="*/ 0 h 208"/>
                  <a:gd name="T8" fmla="*/ 0 w 192"/>
                  <a:gd name="T9" fmla="*/ 0 h 208"/>
                  <a:gd name="T10" fmla="*/ 0 w 192"/>
                  <a:gd name="T11" fmla="*/ 0 h 208"/>
                  <a:gd name="T12" fmla="*/ 0 w 192"/>
                  <a:gd name="T13" fmla="*/ 1 h 208"/>
                  <a:gd name="T14" fmla="*/ 0 w 192"/>
                  <a:gd name="T15" fmla="*/ 1 h 208"/>
                  <a:gd name="T16" fmla="*/ 0 w 192"/>
                  <a:gd name="T17" fmla="*/ 1 h 208"/>
                  <a:gd name="T18" fmla="*/ 0 w 192"/>
                  <a:gd name="T19" fmla="*/ 1 h 208"/>
                  <a:gd name="T20" fmla="*/ 0 w 192"/>
                  <a:gd name="T21" fmla="*/ 1 h 208"/>
                  <a:gd name="T22" fmla="*/ 0 w 192"/>
                  <a:gd name="T23" fmla="*/ 1 h 208"/>
                  <a:gd name="T24" fmla="*/ 0 w 192"/>
                  <a:gd name="T25" fmla="*/ 1 h 208"/>
                  <a:gd name="T26" fmla="*/ 1 w 192"/>
                  <a:gd name="T27" fmla="*/ 1 h 208"/>
                  <a:gd name="T28" fmla="*/ 1 w 192"/>
                  <a:gd name="T29" fmla="*/ 1 h 208"/>
                  <a:gd name="T30" fmla="*/ 1 w 192"/>
                  <a:gd name="T31" fmla="*/ 1 h 208"/>
                  <a:gd name="T32" fmla="*/ 1 w 192"/>
                  <a:gd name="T33" fmla="*/ 1 h 208"/>
                  <a:gd name="T34" fmla="*/ 1 w 192"/>
                  <a:gd name="T35" fmla="*/ 1 h 208"/>
                  <a:gd name="T36" fmla="*/ 1 w 192"/>
                  <a:gd name="T37" fmla="*/ 0 h 208"/>
                  <a:gd name="T38" fmla="*/ 1 w 192"/>
                  <a:gd name="T39" fmla="*/ 0 h 208"/>
                  <a:gd name="T40" fmla="*/ 1 w 192"/>
                  <a:gd name="T41" fmla="*/ 0 h 208"/>
                  <a:gd name="T42" fmla="*/ 1 w 192"/>
                  <a:gd name="T43" fmla="*/ 0 h 208"/>
                  <a:gd name="T44" fmla="*/ 1 w 192"/>
                  <a:gd name="T45" fmla="*/ 0 h 208"/>
                  <a:gd name="T46" fmla="*/ 1 w 192"/>
                  <a:gd name="T47" fmla="*/ 0 h 208"/>
                  <a:gd name="T48" fmla="*/ 0 w 192"/>
                  <a:gd name="T49" fmla="*/ 0 h 208"/>
                  <a:gd name="T50" fmla="*/ 0 w 192"/>
                  <a:gd name="T51" fmla="*/ 0 h 208"/>
                  <a:gd name="T52" fmla="*/ 0 w 192"/>
                  <a:gd name="T53" fmla="*/ 0 h 208"/>
                  <a:gd name="T54" fmla="*/ 0 w 192"/>
                  <a:gd name="T55" fmla="*/ 0 h 208"/>
                  <a:gd name="T56" fmla="*/ 0 w 192"/>
                  <a:gd name="T57" fmla="*/ 0 h 20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192" h="208">
                    <a:moveTo>
                      <a:pt x="26" y="11"/>
                    </a:moveTo>
                    <a:lnTo>
                      <a:pt x="13" y="24"/>
                    </a:lnTo>
                    <a:lnTo>
                      <a:pt x="4" y="43"/>
                    </a:lnTo>
                    <a:lnTo>
                      <a:pt x="0" y="67"/>
                    </a:lnTo>
                    <a:lnTo>
                      <a:pt x="0" y="93"/>
                    </a:lnTo>
                    <a:lnTo>
                      <a:pt x="3" y="120"/>
                    </a:lnTo>
                    <a:lnTo>
                      <a:pt x="10" y="148"/>
                    </a:lnTo>
                    <a:lnTo>
                      <a:pt x="20" y="171"/>
                    </a:lnTo>
                    <a:lnTo>
                      <a:pt x="35" y="189"/>
                    </a:lnTo>
                    <a:lnTo>
                      <a:pt x="51" y="201"/>
                    </a:lnTo>
                    <a:lnTo>
                      <a:pt x="70" y="206"/>
                    </a:lnTo>
                    <a:lnTo>
                      <a:pt x="91" y="208"/>
                    </a:lnTo>
                    <a:lnTo>
                      <a:pt x="111" y="204"/>
                    </a:lnTo>
                    <a:lnTo>
                      <a:pt x="130" y="196"/>
                    </a:lnTo>
                    <a:lnTo>
                      <a:pt x="148" y="186"/>
                    </a:lnTo>
                    <a:lnTo>
                      <a:pt x="163" y="176"/>
                    </a:lnTo>
                    <a:lnTo>
                      <a:pt x="174" y="163"/>
                    </a:lnTo>
                    <a:lnTo>
                      <a:pt x="189" y="130"/>
                    </a:lnTo>
                    <a:lnTo>
                      <a:pt x="192" y="89"/>
                    </a:lnTo>
                    <a:lnTo>
                      <a:pt x="185" y="50"/>
                    </a:lnTo>
                    <a:lnTo>
                      <a:pt x="166" y="27"/>
                    </a:lnTo>
                    <a:lnTo>
                      <a:pt x="152" y="21"/>
                    </a:lnTo>
                    <a:lnTo>
                      <a:pt x="138" y="14"/>
                    </a:lnTo>
                    <a:lnTo>
                      <a:pt x="122" y="8"/>
                    </a:lnTo>
                    <a:lnTo>
                      <a:pt x="104" y="2"/>
                    </a:lnTo>
                    <a:lnTo>
                      <a:pt x="85" y="0"/>
                    </a:lnTo>
                    <a:lnTo>
                      <a:pt x="66" y="0"/>
                    </a:lnTo>
                    <a:lnTo>
                      <a:pt x="47" y="2"/>
                    </a:lnTo>
                    <a:lnTo>
                      <a:pt x="26" y="11"/>
                    </a:lnTo>
                    <a:close/>
                  </a:path>
                </a:pathLst>
              </a:custGeom>
              <a:solidFill>
                <a:srgbClr val="CCEF72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80" name="Freeform 29"/>
              <p:cNvSpPr>
                <a:spLocks/>
              </p:cNvSpPr>
              <p:nvPr/>
            </p:nvSpPr>
            <p:spPr bwMode="auto">
              <a:xfrm>
                <a:off x="8406" y="4895"/>
                <a:ext cx="82" cy="84"/>
              </a:xfrm>
              <a:custGeom>
                <a:avLst/>
                <a:gdLst>
                  <a:gd name="T0" fmla="*/ 0 w 247"/>
                  <a:gd name="T1" fmla="*/ 0 h 251"/>
                  <a:gd name="T2" fmla="*/ 0 w 247"/>
                  <a:gd name="T3" fmla="*/ 0 h 251"/>
                  <a:gd name="T4" fmla="*/ 0 w 247"/>
                  <a:gd name="T5" fmla="*/ 0 h 251"/>
                  <a:gd name="T6" fmla="*/ 0 w 247"/>
                  <a:gd name="T7" fmla="*/ 0 h 251"/>
                  <a:gd name="T8" fmla="*/ 0 w 247"/>
                  <a:gd name="T9" fmla="*/ 0 h 251"/>
                  <a:gd name="T10" fmla="*/ 0 w 247"/>
                  <a:gd name="T11" fmla="*/ 0 h 251"/>
                  <a:gd name="T12" fmla="*/ 0 w 247"/>
                  <a:gd name="T13" fmla="*/ 1 h 251"/>
                  <a:gd name="T14" fmla="*/ 0 w 247"/>
                  <a:gd name="T15" fmla="*/ 1 h 251"/>
                  <a:gd name="T16" fmla="*/ 0 w 247"/>
                  <a:gd name="T17" fmla="*/ 1 h 251"/>
                  <a:gd name="T18" fmla="*/ 0 w 247"/>
                  <a:gd name="T19" fmla="*/ 1 h 251"/>
                  <a:gd name="T20" fmla="*/ 0 w 247"/>
                  <a:gd name="T21" fmla="*/ 1 h 251"/>
                  <a:gd name="T22" fmla="*/ 0 w 247"/>
                  <a:gd name="T23" fmla="*/ 1 h 251"/>
                  <a:gd name="T24" fmla="*/ 0 w 247"/>
                  <a:gd name="T25" fmla="*/ 1 h 251"/>
                  <a:gd name="T26" fmla="*/ 0 w 247"/>
                  <a:gd name="T27" fmla="*/ 1 h 251"/>
                  <a:gd name="T28" fmla="*/ 1 w 247"/>
                  <a:gd name="T29" fmla="*/ 1 h 251"/>
                  <a:gd name="T30" fmla="*/ 1 w 247"/>
                  <a:gd name="T31" fmla="*/ 1 h 251"/>
                  <a:gd name="T32" fmla="*/ 1 w 247"/>
                  <a:gd name="T33" fmla="*/ 1 h 251"/>
                  <a:gd name="T34" fmla="*/ 1 w 247"/>
                  <a:gd name="T35" fmla="*/ 1 h 251"/>
                  <a:gd name="T36" fmla="*/ 1 w 247"/>
                  <a:gd name="T37" fmla="*/ 1 h 251"/>
                  <a:gd name="T38" fmla="*/ 1 w 247"/>
                  <a:gd name="T39" fmla="*/ 1 h 251"/>
                  <a:gd name="T40" fmla="*/ 1 w 247"/>
                  <a:gd name="T41" fmla="*/ 1 h 251"/>
                  <a:gd name="T42" fmla="*/ 1 w 247"/>
                  <a:gd name="T43" fmla="*/ 1 h 251"/>
                  <a:gd name="T44" fmla="*/ 1 w 247"/>
                  <a:gd name="T45" fmla="*/ 1 h 251"/>
                  <a:gd name="T46" fmla="*/ 1 w 247"/>
                  <a:gd name="T47" fmla="*/ 1 h 251"/>
                  <a:gd name="T48" fmla="*/ 1 w 247"/>
                  <a:gd name="T49" fmla="*/ 1 h 251"/>
                  <a:gd name="T50" fmla="*/ 1 w 247"/>
                  <a:gd name="T51" fmla="*/ 1 h 251"/>
                  <a:gd name="T52" fmla="*/ 1 w 247"/>
                  <a:gd name="T53" fmla="*/ 0 h 251"/>
                  <a:gd name="T54" fmla="*/ 1 w 247"/>
                  <a:gd name="T55" fmla="*/ 0 h 251"/>
                  <a:gd name="T56" fmla="*/ 1 w 247"/>
                  <a:gd name="T57" fmla="*/ 0 h 251"/>
                  <a:gd name="T58" fmla="*/ 1 w 247"/>
                  <a:gd name="T59" fmla="*/ 0 h 251"/>
                  <a:gd name="T60" fmla="*/ 1 w 247"/>
                  <a:gd name="T61" fmla="*/ 0 h 251"/>
                  <a:gd name="T62" fmla="*/ 1 w 247"/>
                  <a:gd name="T63" fmla="*/ 0 h 251"/>
                  <a:gd name="T64" fmla="*/ 1 w 247"/>
                  <a:gd name="T65" fmla="*/ 0 h 251"/>
                  <a:gd name="T66" fmla="*/ 1 w 247"/>
                  <a:gd name="T67" fmla="*/ 0 h 251"/>
                  <a:gd name="T68" fmla="*/ 0 w 247"/>
                  <a:gd name="T69" fmla="*/ 0 h 251"/>
                  <a:gd name="T70" fmla="*/ 0 w 247"/>
                  <a:gd name="T71" fmla="*/ 0 h 251"/>
                  <a:gd name="T72" fmla="*/ 0 w 247"/>
                  <a:gd name="T73" fmla="*/ 0 h 251"/>
                  <a:gd name="T74" fmla="*/ 0 w 247"/>
                  <a:gd name="T75" fmla="*/ 0 h 251"/>
                  <a:gd name="T76" fmla="*/ 0 w 247"/>
                  <a:gd name="T77" fmla="*/ 0 h 251"/>
                  <a:gd name="T78" fmla="*/ 0 w 247"/>
                  <a:gd name="T79" fmla="*/ 0 h 251"/>
                  <a:gd name="T80" fmla="*/ 0 w 247"/>
                  <a:gd name="T81" fmla="*/ 0 h 25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247" h="251">
                    <a:moveTo>
                      <a:pt x="33" y="29"/>
                    </a:moveTo>
                    <a:lnTo>
                      <a:pt x="21" y="44"/>
                    </a:lnTo>
                    <a:lnTo>
                      <a:pt x="12" y="60"/>
                    </a:lnTo>
                    <a:lnTo>
                      <a:pt x="5" y="79"/>
                    </a:lnTo>
                    <a:lnTo>
                      <a:pt x="0" y="97"/>
                    </a:lnTo>
                    <a:lnTo>
                      <a:pt x="0" y="116"/>
                    </a:lnTo>
                    <a:lnTo>
                      <a:pt x="5" y="135"/>
                    </a:lnTo>
                    <a:lnTo>
                      <a:pt x="12" y="152"/>
                    </a:lnTo>
                    <a:lnTo>
                      <a:pt x="25" y="169"/>
                    </a:lnTo>
                    <a:lnTo>
                      <a:pt x="42" y="187"/>
                    </a:lnTo>
                    <a:lnTo>
                      <a:pt x="58" y="202"/>
                    </a:lnTo>
                    <a:lnTo>
                      <a:pt x="77" y="220"/>
                    </a:lnTo>
                    <a:lnTo>
                      <a:pt x="96" y="233"/>
                    </a:lnTo>
                    <a:lnTo>
                      <a:pt x="114" y="244"/>
                    </a:lnTo>
                    <a:lnTo>
                      <a:pt x="133" y="251"/>
                    </a:lnTo>
                    <a:lnTo>
                      <a:pt x="149" y="251"/>
                    </a:lnTo>
                    <a:lnTo>
                      <a:pt x="165" y="246"/>
                    </a:lnTo>
                    <a:lnTo>
                      <a:pt x="180" y="237"/>
                    </a:lnTo>
                    <a:lnTo>
                      <a:pt x="196" y="228"/>
                    </a:lnTo>
                    <a:lnTo>
                      <a:pt x="209" y="220"/>
                    </a:lnTo>
                    <a:lnTo>
                      <a:pt x="222" y="212"/>
                    </a:lnTo>
                    <a:lnTo>
                      <a:pt x="232" y="202"/>
                    </a:lnTo>
                    <a:lnTo>
                      <a:pt x="240" y="191"/>
                    </a:lnTo>
                    <a:lnTo>
                      <a:pt x="246" y="178"/>
                    </a:lnTo>
                    <a:lnTo>
                      <a:pt x="247" y="162"/>
                    </a:lnTo>
                    <a:lnTo>
                      <a:pt x="244" y="142"/>
                    </a:lnTo>
                    <a:lnTo>
                      <a:pt x="238" y="120"/>
                    </a:lnTo>
                    <a:lnTo>
                      <a:pt x="228" y="96"/>
                    </a:lnTo>
                    <a:lnTo>
                      <a:pt x="215" y="72"/>
                    </a:lnTo>
                    <a:lnTo>
                      <a:pt x="200" y="50"/>
                    </a:lnTo>
                    <a:lnTo>
                      <a:pt x="184" y="30"/>
                    </a:lnTo>
                    <a:lnTo>
                      <a:pt x="165" y="16"/>
                    </a:lnTo>
                    <a:lnTo>
                      <a:pt x="147" y="7"/>
                    </a:lnTo>
                    <a:lnTo>
                      <a:pt x="130" y="3"/>
                    </a:lnTo>
                    <a:lnTo>
                      <a:pt x="112" y="0"/>
                    </a:lnTo>
                    <a:lnTo>
                      <a:pt x="94" y="1"/>
                    </a:lnTo>
                    <a:lnTo>
                      <a:pt x="80" y="3"/>
                    </a:lnTo>
                    <a:lnTo>
                      <a:pt x="65" y="7"/>
                    </a:lnTo>
                    <a:lnTo>
                      <a:pt x="52" y="13"/>
                    </a:lnTo>
                    <a:lnTo>
                      <a:pt x="42" y="20"/>
                    </a:lnTo>
                    <a:lnTo>
                      <a:pt x="33" y="29"/>
                    </a:lnTo>
                    <a:close/>
                  </a:path>
                </a:pathLst>
              </a:custGeom>
              <a:solidFill>
                <a:srgbClr val="CCEF72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81" name="Freeform 30"/>
              <p:cNvSpPr>
                <a:spLocks/>
              </p:cNvSpPr>
              <p:nvPr/>
            </p:nvSpPr>
            <p:spPr bwMode="auto">
              <a:xfrm>
                <a:off x="8313" y="4687"/>
                <a:ext cx="75" cy="80"/>
              </a:xfrm>
              <a:custGeom>
                <a:avLst/>
                <a:gdLst>
                  <a:gd name="T0" fmla="*/ 0 w 226"/>
                  <a:gd name="T1" fmla="*/ 0 h 240"/>
                  <a:gd name="T2" fmla="*/ 0 w 226"/>
                  <a:gd name="T3" fmla="*/ 0 h 240"/>
                  <a:gd name="T4" fmla="*/ 0 w 226"/>
                  <a:gd name="T5" fmla="*/ 0 h 240"/>
                  <a:gd name="T6" fmla="*/ 0 w 226"/>
                  <a:gd name="T7" fmla="*/ 0 h 240"/>
                  <a:gd name="T8" fmla="*/ 0 w 226"/>
                  <a:gd name="T9" fmla="*/ 0 h 240"/>
                  <a:gd name="T10" fmla="*/ 0 w 226"/>
                  <a:gd name="T11" fmla="*/ 0 h 240"/>
                  <a:gd name="T12" fmla="*/ 0 w 226"/>
                  <a:gd name="T13" fmla="*/ 1 h 240"/>
                  <a:gd name="T14" fmla="*/ 0 w 226"/>
                  <a:gd name="T15" fmla="*/ 1 h 240"/>
                  <a:gd name="T16" fmla="*/ 0 w 226"/>
                  <a:gd name="T17" fmla="*/ 1 h 240"/>
                  <a:gd name="T18" fmla="*/ 0 w 226"/>
                  <a:gd name="T19" fmla="*/ 1 h 240"/>
                  <a:gd name="T20" fmla="*/ 0 w 226"/>
                  <a:gd name="T21" fmla="*/ 1 h 240"/>
                  <a:gd name="T22" fmla="*/ 0 w 226"/>
                  <a:gd name="T23" fmla="*/ 1 h 240"/>
                  <a:gd name="T24" fmla="*/ 1 w 226"/>
                  <a:gd name="T25" fmla="*/ 1 h 240"/>
                  <a:gd name="T26" fmla="*/ 1 w 226"/>
                  <a:gd name="T27" fmla="*/ 1 h 240"/>
                  <a:gd name="T28" fmla="*/ 1 w 226"/>
                  <a:gd name="T29" fmla="*/ 1 h 240"/>
                  <a:gd name="T30" fmla="*/ 1 w 226"/>
                  <a:gd name="T31" fmla="*/ 1 h 240"/>
                  <a:gd name="T32" fmla="*/ 1 w 226"/>
                  <a:gd name="T33" fmla="*/ 0 h 240"/>
                  <a:gd name="T34" fmla="*/ 1 w 226"/>
                  <a:gd name="T35" fmla="*/ 0 h 240"/>
                  <a:gd name="T36" fmla="*/ 1 w 226"/>
                  <a:gd name="T37" fmla="*/ 0 h 240"/>
                  <a:gd name="T38" fmla="*/ 1 w 226"/>
                  <a:gd name="T39" fmla="*/ 0 h 240"/>
                  <a:gd name="T40" fmla="*/ 1 w 226"/>
                  <a:gd name="T41" fmla="*/ 1 h 240"/>
                  <a:gd name="T42" fmla="*/ 1 w 226"/>
                  <a:gd name="T43" fmla="*/ 1 h 240"/>
                  <a:gd name="T44" fmla="*/ 1 w 226"/>
                  <a:gd name="T45" fmla="*/ 1 h 240"/>
                  <a:gd name="T46" fmla="*/ 1 w 226"/>
                  <a:gd name="T47" fmla="*/ 1 h 240"/>
                  <a:gd name="T48" fmla="*/ 0 w 226"/>
                  <a:gd name="T49" fmla="*/ 1 h 240"/>
                  <a:gd name="T50" fmla="*/ 0 w 226"/>
                  <a:gd name="T51" fmla="*/ 1 h 240"/>
                  <a:gd name="T52" fmla="*/ 0 w 226"/>
                  <a:gd name="T53" fmla="*/ 1 h 240"/>
                  <a:gd name="T54" fmla="*/ 0 w 226"/>
                  <a:gd name="T55" fmla="*/ 0 h 240"/>
                  <a:gd name="T56" fmla="*/ 0 w 226"/>
                  <a:gd name="T57" fmla="*/ 0 h 240"/>
                  <a:gd name="T58" fmla="*/ 0 w 226"/>
                  <a:gd name="T59" fmla="*/ 0 h 240"/>
                  <a:gd name="T60" fmla="*/ 0 w 226"/>
                  <a:gd name="T61" fmla="*/ 0 h 240"/>
                  <a:gd name="T62" fmla="*/ 0 w 226"/>
                  <a:gd name="T63" fmla="*/ 0 h 240"/>
                  <a:gd name="T64" fmla="*/ 0 w 226"/>
                  <a:gd name="T65" fmla="*/ 0 h 240"/>
                  <a:gd name="T66" fmla="*/ 0 w 226"/>
                  <a:gd name="T67" fmla="*/ 0 h 240"/>
                  <a:gd name="T68" fmla="*/ 1 w 226"/>
                  <a:gd name="T69" fmla="*/ 0 h 240"/>
                  <a:gd name="T70" fmla="*/ 1 w 226"/>
                  <a:gd name="T71" fmla="*/ 0 h 24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226" h="240">
                    <a:moveTo>
                      <a:pt x="125" y="6"/>
                    </a:moveTo>
                    <a:lnTo>
                      <a:pt x="115" y="3"/>
                    </a:lnTo>
                    <a:lnTo>
                      <a:pt x="104" y="0"/>
                    </a:lnTo>
                    <a:lnTo>
                      <a:pt x="93" y="0"/>
                    </a:lnTo>
                    <a:lnTo>
                      <a:pt x="79" y="0"/>
                    </a:lnTo>
                    <a:lnTo>
                      <a:pt x="66" y="2"/>
                    </a:lnTo>
                    <a:lnTo>
                      <a:pt x="54" y="6"/>
                    </a:lnTo>
                    <a:lnTo>
                      <a:pt x="43" y="12"/>
                    </a:lnTo>
                    <a:lnTo>
                      <a:pt x="32" y="19"/>
                    </a:lnTo>
                    <a:lnTo>
                      <a:pt x="16" y="37"/>
                    </a:lnTo>
                    <a:lnTo>
                      <a:pt x="6" y="58"/>
                    </a:lnTo>
                    <a:lnTo>
                      <a:pt x="0" y="79"/>
                    </a:lnTo>
                    <a:lnTo>
                      <a:pt x="0" y="101"/>
                    </a:lnTo>
                    <a:lnTo>
                      <a:pt x="2" y="124"/>
                    </a:lnTo>
                    <a:lnTo>
                      <a:pt x="7" y="145"/>
                    </a:lnTo>
                    <a:lnTo>
                      <a:pt x="15" y="168"/>
                    </a:lnTo>
                    <a:lnTo>
                      <a:pt x="24" y="188"/>
                    </a:lnTo>
                    <a:lnTo>
                      <a:pt x="32" y="201"/>
                    </a:lnTo>
                    <a:lnTo>
                      <a:pt x="43" y="213"/>
                    </a:lnTo>
                    <a:lnTo>
                      <a:pt x="56" y="223"/>
                    </a:lnTo>
                    <a:lnTo>
                      <a:pt x="69" y="231"/>
                    </a:lnTo>
                    <a:lnTo>
                      <a:pt x="84" y="237"/>
                    </a:lnTo>
                    <a:lnTo>
                      <a:pt x="98" y="240"/>
                    </a:lnTo>
                    <a:lnTo>
                      <a:pt x="113" y="240"/>
                    </a:lnTo>
                    <a:lnTo>
                      <a:pt x="129" y="237"/>
                    </a:lnTo>
                    <a:lnTo>
                      <a:pt x="151" y="229"/>
                    </a:lnTo>
                    <a:lnTo>
                      <a:pt x="172" y="219"/>
                    </a:lnTo>
                    <a:lnTo>
                      <a:pt x="189" y="204"/>
                    </a:lnTo>
                    <a:lnTo>
                      <a:pt x="206" y="188"/>
                    </a:lnTo>
                    <a:lnTo>
                      <a:pt x="216" y="171"/>
                    </a:lnTo>
                    <a:lnTo>
                      <a:pt x="223" y="152"/>
                    </a:lnTo>
                    <a:lnTo>
                      <a:pt x="226" y="131"/>
                    </a:lnTo>
                    <a:lnTo>
                      <a:pt x="223" y="109"/>
                    </a:lnTo>
                    <a:lnTo>
                      <a:pt x="222" y="104"/>
                    </a:lnTo>
                    <a:lnTo>
                      <a:pt x="219" y="98"/>
                    </a:lnTo>
                    <a:lnTo>
                      <a:pt x="213" y="95"/>
                    </a:lnTo>
                    <a:lnTo>
                      <a:pt x="207" y="95"/>
                    </a:lnTo>
                    <a:lnTo>
                      <a:pt x="201" y="96"/>
                    </a:lnTo>
                    <a:lnTo>
                      <a:pt x="197" y="99"/>
                    </a:lnTo>
                    <a:lnTo>
                      <a:pt x="194" y="105"/>
                    </a:lnTo>
                    <a:lnTo>
                      <a:pt x="192" y="111"/>
                    </a:lnTo>
                    <a:lnTo>
                      <a:pt x="191" y="127"/>
                    </a:lnTo>
                    <a:lnTo>
                      <a:pt x="188" y="142"/>
                    </a:lnTo>
                    <a:lnTo>
                      <a:pt x="182" y="158"/>
                    </a:lnTo>
                    <a:lnTo>
                      <a:pt x="173" y="171"/>
                    </a:lnTo>
                    <a:lnTo>
                      <a:pt x="162" y="183"/>
                    </a:lnTo>
                    <a:lnTo>
                      <a:pt x="147" y="191"/>
                    </a:lnTo>
                    <a:lnTo>
                      <a:pt x="131" y="197"/>
                    </a:lnTo>
                    <a:lnTo>
                      <a:pt x="110" y="200"/>
                    </a:lnTo>
                    <a:lnTo>
                      <a:pt x="90" y="197"/>
                    </a:lnTo>
                    <a:lnTo>
                      <a:pt x="74" y="190"/>
                    </a:lnTo>
                    <a:lnTo>
                      <a:pt x="60" y="177"/>
                    </a:lnTo>
                    <a:lnTo>
                      <a:pt x="51" y="161"/>
                    </a:lnTo>
                    <a:lnTo>
                      <a:pt x="44" y="144"/>
                    </a:lnTo>
                    <a:lnTo>
                      <a:pt x="38" y="124"/>
                    </a:lnTo>
                    <a:lnTo>
                      <a:pt x="34" y="105"/>
                    </a:lnTo>
                    <a:lnTo>
                      <a:pt x="32" y="86"/>
                    </a:lnTo>
                    <a:lnTo>
                      <a:pt x="32" y="76"/>
                    </a:lnTo>
                    <a:lnTo>
                      <a:pt x="35" y="66"/>
                    </a:lnTo>
                    <a:lnTo>
                      <a:pt x="41" y="56"/>
                    </a:lnTo>
                    <a:lnTo>
                      <a:pt x="47" y="46"/>
                    </a:lnTo>
                    <a:lnTo>
                      <a:pt x="54" y="39"/>
                    </a:lnTo>
                    <a:lnTo>
                      <a:pt x="63" y="32"/>
                    </a:lnTo>
                    <a:lnTo>
                      <a:pt x="74" y="26"/>
                    </a:lnTo>
                    <a:lnTo>
                      <a:pt x="84" y="25"/>
                    </a:lnTo>
                    <a:lnTo>
                      <a:pt x="87" y="25"/>
                    </a:lnTo>
                    <a:lnTo>
                      <a:pt x="94" y="23"/>
                    </a:lnTo>
                    <a:lnTo>
                      <a:pt x="106" y="25"/>
                    </a:lnTo>
                    <a:lnTo>
                      <a:pt x="119" y="26"/>
                    </a:lnTo>
                    <a:lnTo>
                      <a:pt x="126" y="25"/>
                    </a:lnTo>
                    <a:lnTo>
                      <a:pt x="131" y="19"/>
                    </a:lnTo>
                    <a:lnTo>
                      <a:pt x="129" y="12"/>
                    </a:lnTo>
                    <a:lnTo>
                      <a:pt x="125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82" name="Freeform 31"/>
              <p:cNvSpPr>
                <a:spLocks/>
              </p:cNvSpPr>
              <p:nvPr/>
            </p:nvSpPr>
            <p:spPr bwMode="auto">
              <a:xfrm>
                <a:off x="8412" y="4892"/>
                <a:ext cx="93" cy="90"/>
              </a:xfrm>
              <a:custGeom>
                <a:avLst/>
                <a:gdLst>
                  <a:gd name="T0" fmla="*/ 0 w 279"/>
                  <a:gd name="T1" fmla="*/ 0 h 270"/>
                  <a:gd name="T2" fmla="*/ 0 w 279"/>
                  <a:gd name="T3" fmla="*/ 0 h 270"/>
                  <a:gd name="T4" fmla="*/ 0 w 279"/>
                  <a:gd name="T5" fmla="*/ 0 h 270"/>
                  <a:gd name="T6" fmla="*/ 0 w 279"/>
                  <a:gd name="T7" fmla="*/ 0 h 270"/>
                  <a:gd name="T8" fmla="*/ 0 w 279"/>
                  <a:gd name="T9" fmla="*/ 0 h 270"/>
                  <a:gd name="T10" fmla="*/ 0 w 279"/>
                  <a:gd name="T11" fmla="*/ 1 h 270"/>
                  <a:gd name="T12" fmla="*/ 0 w 279"/>
                  <a:gd name="T13" fmla="*/ 1 h 270"/>
                  <a:gd name="T14" fmla="*/ 0 w 279"/>
                  <a:gd name="T15" fmla="*/ 1 h 270"/>
                  <a:gd name="T16" fmla="*/ 0 w 279"/>
                  <a:gd name="T17" fmla="*/ 1 h 270"/>
                  <a:gd name="T18" fmla="*/ 0 w 279"/>
                  <a:gd name="T19" fmla="*/ 1 h 270"/>
                  <a:gd name="T20" fmla="*/ 1 w 279"/>
                  <a:gd name="T21" fmla="*/ 1 h 270"/>
                  <a:gd name="T22" fmla="*/ 1 w 279"/>
                  <a:gd name="T23" fmla="*/ 1 h 270"/>
                  <a:gd name="T24" fmla="*/ 1 w 279"/>
                  <a:gd name="T25" fmla="*/ 1 h 270"/>
                  <a:gd name="T26" fmla="*/ 1 w 279"/>
                  <a:gd name="T27" fmla="*/ 1 h 270"/>
                  <a:gd name="T28" fmla="*/ 1 w 279"/>
                  <a:gd name="T29" fmla="*/ 1 h 270"/>
                  <a:gd name="T30" fmla="*/ 1 w 279"/>
                  <a:gd name="T31" fmla="*/ 1 h 270"/>
                  <a:gd name="T32" fmla="*/ 1 w 279"/>
                  <a:gd name="T33" fmla="*/ 1 h 270"/>
                  <a:gd name="T34" fmla="*/ 1 w 279"/>
                  <a:gd name="T35" fmla="*/ 0 h 270"/>
                  <a:gd name="T36" fmla="*/ 1 w 279"/>
                  <a:gd name="T37" fmla="*/ 0 h 270"/>
                  <a:gd name="T38" fmla="*/ 1 w 279"/>
                  <a:gd name="T39" fmla="*/ 1 h 270"/>
                  <a:gd name="T40" fmla="*/ 1 w 279"/>
                  <a:gd name="T41" fmla="*/ 1 h 270"/>
                  <a:gd name="T42" fmla="*/ 1 w 279"/>
                  <a:gd name="T43" fmla="*/ 1 h 270"/>
                  <a:gd name="T44" fmla="*/ 1 w 279"/>
                  <a:gd name="T45" fmla="*/ 1 h 270"/>
                  <a:gd name="T46" fmla="*/ 1 w 279"/>
                  <a:gd name="T47" fmla="*/ 1 h 270"/>
                  <a:gd name="T48" fmla="*/ 1 w 279"/>
                  <a:gd name="T49" fmla="*/ 1 h 270"/>
                  <a:gd name="T50" fmla="*/ 0 w 279"/>
                  <a:gd name="T51" fmla="*/ 1 h 270"/>
                  <a:gd name="T52" fmla="*/ 0 w 279"/>
                  <a:gd name="T53" fmla="*/ 1 h 270"/>
                  <a:gd name="T54" fmla="*/ 0 w 279"/>
                  <a:gd name="T55" fmla="*/ 0 h 270"/>
                  <a:gd name="T56" fmla="*/ 0 w 279"/>
                  <a:gd name="T57" fmla="*/ 0 h 270"/>
                  <a:gd name="T58" fmla="*/ 0 w 279"/>
                  <a:gd name="T59" fmla="*/ 0 h 270"/>
                  <a:gd name="T60" fmla="*/ 0 w 279"/>
                  <a:gd name="T61" fmla="*/ 0 h 270"/>
                  <a:gd name="T62" fmla="*/ 0 w 279"/>
                  <a:gd name="T63" fmla="*/ 0 h 270"/>
                  <a:gd name="T64" fmla="*/ 0 w 279"/>
                  <a:gd name="T65" fmla="*/ 0 h 270"/>
                  <a:gd name="T66" fmla="*/ 0 w 279"/>
                  <a:gd name="T67" fmla="*/ 0 h 2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79" h="270">
                    <a:moveTo>
                      <a:pt x="75" y="3"/>
                    </a:moveTo>
                    <a:lnTo>
                      <a:pt x="60" y="8"/>
                    </a:lnTo>
                    <a:lnTo>
                      <a:pt x="47" y="17"/>
                    </a:lnTo>
                    <a:lnTo>
                      <a:pt x="34" y="27"/>
                    </a:lnTo>
                    <a:lnTo>
                      <a:pt x="24" y="39"/>
                    </a:lnTo>
                    <a:lnTo>
                      <a:pt x="15" y="50"/>
                    </a:lnTo>
                    <a:lnTo>
                      <a:pt x="7" y="64"/>
                    </a:lnTo>
                    <a:lnTo>
                      <a:pt x="3" y="80"/>
                    </a:lnTo>
                    <a:lnTo>
                      <a:pt x="0" y="96"/>
                    </a:lnTo>
                    <a:lnTo>
                      <a:pt x="0" y="112"/>
                    </a:lnTo>
                    <a:lnTo>
                      <a:pt x="2" y="129"/>
                    </a:lnTo>
                    <a:lnTo>
                      <a:pt x="6" y="145"/>
                    </a:lnTo>
                    <a:lnTo>
                      <a:pt x="12" y="161"/>
                    </a:lnTo>
                    <a:lnTo>
                      <a:pt x="18" y="175"/>
                    </a:lnTo>
                    <a:lnTo>
                      <a:pt x="27" y="189"/>
                    </a:lnTo>
                    <a:lnTo>
                      <a:pt x="37" y="204"/>
                    </a:lnTo>
                    <a:lnTo>
                      <a:pt x="49" y="217"/>
                    </a:lnTo>
                    <a:lnTo>
                      <a:pt x="65" y="231"/>
                    </a:lnTo>
                    <a:lnTo>
                      <a:pt x="82" y="244"/>
                    </a:lnTo>
                    <a:lnTo>
                      <a:pt x="101" y="257"/>
                    </a:lnTo>
                    <a:lnTo>
                      <a:pt x="122" y="266"/>
                    </a:lnTo>
                    <a:lnTo>
                      <a:pt x="142" y="270"/>
                    </a:lnTo>
                    <a:lnTo>
                      <a:pt x="165" y="270"/>
                    </a:lnTo>
                    <a:lnTo>
                      <a:pt x="185" y="263"/>
                    </a:lnTo>
                    <a:lnTo>
                      <a:pt x="206" y="250"/>
                    </a:lnTo>
                    <a:lnTo>
                      <a:pt x="219" y="240"/>
                    </a:lnTo>
                    <a:lnTo>
                      <a:pt x="232" y="228"/>
                    </a:lnTo>
                    <a:lnTo>
                      <a:pt x="244" y="215"/>
                    </a:lnTo>
                    <a:lnTo>
                      <a:pt x="254" y="202"/>
                    </a:lnTo>
                    <a:lnTo>
                      <a:pt x="263" y="188"/>
                    </a:lnTo>
                    <a:lnTo>
                      <a:pt x="270" y="174"/>
                    </a:lnTo>
                    <a:lnTo>
                      <a:pt x="276" y="158"/>
                    </a:lnTo>
                    <a:lnTo>
                      <a:pt x="279" y="141"/>
                    </a:lnTo>
                    <a:lnTo>
                      <a:pt x="279" y="133"/>
                    </a:lnTo>
                    <a:lnTo>
                      <a:pt x="278" y="126"/>
                    </a:lnTo>
                    <a:lnTo>
                      <a:pt x="273" y="120"/>
                    </a:lnTo>
                    <a:lnTo>
                      <a:pt x="266" y="116"/>
                    </a:lnTo>
                    <a:lnTo>
                      <a:pt x="258" y="116"/>
                    </a:lnTo>
                    <a:lnTo>
                      <a:pt x="251" y="118"/>
                    </a:lnTo>
                    <a:lnTo>
                      <a:pt x="245" y="122"/>
                    </a:lnTo>
                    <a:lnTo>
                      <a:pt x="241" y="129"/>
                    </a:lnTo>
                    <a:lnTo>
                      <a:pt x="241" y="132"/>
                    </a:lnTo>
                    <a:lnTo>
                      <a:pt x="238" y="139"/>
                    </a:lnTo>
                    <a:lnTo>
                      <a:pt x="235" y="151"/>
                    </a:lnTo>
                    <a:lnTo>
                      <a:pt x="229" y="164"/>
                    </a:lnTo>
                    <a:lnTo>
                      <a:pt x="220" y="176"/>
                    </a:lnTo>
                    <a:lnTo>
                      <a:pt x="210" y="191"/>
                    </a:lnTo>
                    <a:lnTo>
                      <a:pt x="198" y="201"/>
                    </a:lnTo>
                    <a:lnTo>
                      <a:pt x="182" y="210"/>
                    </a:lnTo>
                    <a:lnTo>
                      <a:pt x="154" y="211"/>
                    </a:lnTo>
                    <a:lnTo>
                      <a:pt x="126" y="207"/>
                    </a:lnTo>
                    <a:lnTo>
                      <a:pt x="100" y="197"/>
                    </a:lnTo>
                    <a:lnTo>
                      <a:pt x="78" y="181"/>
                    </a:lnTo>
                    <a:lnTo>
                      <a:pt x="59" y="162"/>
                    </a:lnTo>
                    <a:lnTo>
                      <a:pt x="46" y="139"/>
                    </a:lnTo>
                    <a:lnTo>
                      <a:pt x="40" y="113"/>
                    </a:lnTo>
                    <a:lnTo>
                      <a:pt x="40" y="86"/>
                    </a:lnTo>
                    <a:lnTo>
                      <a:pt x="44" y="73"/>
                    </a:lnTo>
                    <a:lnTo>
                      <a:pt x="50" y="62"/>
                    </a:lnTo>
                    <a:lnTo>
                      <a:pt x="60" y="50"/>
                    </a:lnTo>
                    <a:lnTo>
                      <a:pt x="71" y="39"/>
                    </a:lnTo>
                    <a:lnTo>
                      <a:pt x="81" y="30"/>
                    </a:lnTo>
                    <a:lnTo>
                      <a:pt x="93" y="21"/>
                    </a:lnTo>
                    <a:lnTo>
                      <a:pt x="103" y="16"/>
                    </a:lnTo>
                    <a:lnTo>
                      <a:pt x="112" y="11"/>
                    </a:lnTo>
                    <a:lnTo>
                      <a:pt x="109" y="4"/>
                    </a:lnTo>
                    <a:lnTo>
                      <a:pt x="100" y="0"/>
                    </a:lnTo>
                    <a:lnTo>
                      <a:pt x="88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83" name="Freeform 32"/>
              <p:cNvSpPr>
                <a:spLocks/>
              </p:cNvSpPr>
              <p:nvPr/>
            </p:nvSpPr>
            <p:spPr bwMode="auto">
              <a:xfrm>
                <a:off x="8347" y="4786"/>
                <a:ext cx="24" cy="25"/>
              </a:xfrm>
              <a:custGeom>
                <a:avLst/>
                <a:gdLst>
                  <a:gd name="T0" fmla="*/ 0 w 72"/>
                  <a:gd name="T1" fmla="*/ 0 h 75"/>
                  <a:gd name="T2" fmla="*/ 0 w 72"/>
                  <a:gd name="T3" fmla="*/ 0 h 75"/>
                  <a:gd name="T4" fmla="*/ 0 w 72"/>
                  <a:gd name="T5" fmla="*/ 0 h 75"/>
                  <a:gd name="T6" fmla="*/ 0 w 72"/>
                  <a:gd name="T7" fmla="*/ 0 h 75"/>
                  <a:gd name="T8" fmla="*/ 0 w 72"/>
                  <a:gd name="T9" fmla="*/ 0 h 75"/>
                  <a:gd name="T10" fmla="*/ 0 w 72"/>
                  <a:gd name="T11" fmla="*/ 0 h 75"/>
                  <a:gd name="T12" fmla="*/ 0 w 72"/>
                  <a:gd name="T13" fmla="*/ 0 h 75"/>
                  <a:gd name="T14" fmla="*/ 0 w 72"/>
                  <a:gd name="T15" fmla="*/ 0 h 75"/>
                  <a:gd name="T16" fmla="*/ 0 w 72"/>
                  <a:gd name="T17" fmla="*/ 0 h 75"/>
                  <a:gd name="T18" fmla="*/ 0 w 72"/>
                  <a:gd name="T19" fmla="*/ 0 h 75"/>
                  <a:gd name="T20" fmla="*/ 0 w 72"/>
                  <a:gd name="T21" fmla="*/ 0 h 75"/>
                  <a:gd name="T22" fmla="*/ 0 w 72"/>
                  <a:gd name="T23" fmla="*/ 0 h 75"/>
                  <a:gd name="T24" fmla="*/ 0 w 72"/>
                  <a:gd name="T25" fmla="*/ 0 h 75"/>
                  <a:gd name="T26" fmla="*/ 0 w 72"/>
                  <a:gd name="T27" fmla="*/ 0 h 75"/>
                  <a:gd name="T28" fmla="*/ 0 w 72"/>
                  <a:gd name="T29" fmla="*/ 0 h 75"/>
                  <a:gd name="T30" fmla="*/ 0 w 72"/>
                  <a:gd name="T31" fmla="*/ 0 h 75"/>
                  <a:gd name="T32" fmla="*/ 0 w 72"/>
                  <a:gd name="T33" fmla="*/ 0 h 75"/>
                  <a:gd name="T34" fmla="*/ 0 w 72"/>
                  <a:gd name="T35" fmla="*/ 0 h 75"/>
                  <a:gd name="T36" fmla="*/ 0 w 72"/>
                  <a:gd name="T37" fmla="*/ 0 h 75"/>
                  <a:gd name="T38" fmla="*/ 0 w 72"/>
                  <a:gd name="T39" fmla="*/ 0 h 75"/>
                  <a:gd name="T40" fmla="*/ 0 w 72"/>
                  <a:gd name="T41" fmla="*/ 0 h 75"/>
                  <a:gd name="T42" fmla="*/ 0 w 72"/>
                  <a:gd name="T43" fmla="*/ 0 h 75"/>
                  <a:gd name="T44" fmla="*/ 0 w 72"/>
                  <a:gd name="T45" fmla="*/ 0 h 75"/>
                  <a:gd name="T46" fmla="*/ 0 w 72"/>
                  <a:gd name="T47" fmla="*/ 0 h 75"/>
                  <a:gd name="T48" fmla="*/ 0 w 72"/>
                  <a:gd name="T49" fmla="*/ 0 h 75"/>
                  <a:gd name="T50" fmla="*/ 0 w 72"/>
                  <a:gd name="T51" fmla="*/ 0 h 75"/>
                  <a:gd name="T52" fmla="*/ 0 w 72"/>
                  <a:gd name="T53" fmla="*/ 0 h 75"/>
                  <a:gd name="T54" fmla="*/ 0 w 72"/>
                  <a:gd name="T55" fmla="*/ 0 h 75"/>
                  <a:gd name="T56" fmla="*/ 0 w 72"/>
                  <a:gd name="T57" fmla="*/ 0 h 75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2" h="75">
                    <a:moveTo>
                      <a:pt x="7" y="65"/>
                    </a:moveTo>
                    <a:lnTo>
                      <a:pt x="15" y="72"/>
                    </a:lnTo>
                    <a:lnTo>
                      <a:pt x="25" y="75"/>
                    </a:lnTo>
                    <a:lnTo>
                      <a:pt x="32" y="75"/>
                    </a:lnTo>
                    <a:lnTo>
                      <a:pt x="37" y="73"/>
                    </a:lnTo>
                    <a:lnTo>
                      <a:pt x="39" y="72"/>
                    </a:lnTo>
                    <a:lnTo>
                      <a:pt x="47" y="71"/>
                    </a:lnTo>
                    <a:lnTo>
                      <a:pt x="56" y="66"/>
                    </a:lnTo>
                    <a:lnTo>
                      <a:pt x="64" y="60"/>
                    </a:lnTo>
                    <a:lnTo>
                      <a:pt x="69" y="56"/>
                    </a:lnTo>
                    <a:lnTo>
                      <a:pt x="72" y="52"/>
                    </a:lnTo>
                    <a:lnTo>
                      <a:pt x="72" y="49"/>
                    </a:lnTo>
                    <a:lnTo>
                      <a:pt x="70" y="45"/>
                    </a:lnTo>
                    <a:lnTo>
                      <a:pt x="67" y="40"/>
                    </a:lnTo>
                    <a:lnTo>
                      <a:pt x="63" y="39"/>
                    </a:lnTo>
                    <a:lnTo>
                      <a:pt x="59" y="38"/>
                    </a:lnTo>
                    <a:lnTo>
                      <a:pt x="54" y="39"/>
                    </a:lnTo>
                    <a:lnTo>
                      <a:pt x="48" y="42"/>
                    </a:lnTo>
                    <a:lnTo>
                      <a:pt x="39" y="46"/>
                    </a:lnTo>
                    <a:lnTo>
                      <a:pt x="32" y="50"/>
                    </a:lnTo>
                    <a:lnTo>
                      <a:pt x="29" y="52"/>
                    </a:lnTo>
                    <a:lnTo>
                      <a:pt x="26" y="43"/>
                    </a:lnTo>
                    <a:lnTo>
                      <a:pt x="20" y="25"/>
                    </a:lnTo>
                    <a:lnTo>
                      <a:pt x="12" y="7"/>
                    </a:lnTo>
                    <a:lnTo>
                      <a:pt x="1" y="0"/>
                    </a:lnTo>
                    <a:lnTo>
                      <a:pt x="0" y="17"/>
                    </a:lnTo>
                    <a:lnTo>
                      <a:pt x="3" y="39"/>
                    </a:lnTo>
                    <a:lnTo>
                      <a:pt x="6" y="58"/>
                    </a:lnTo>
                    <a:lnTo>
                      <a:pt x="7" y="6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84" name="Freeform 33"/>
              <p:cNvSpPr>
                <a:spLocks/>
              </p:cNvSpPr>
              <p:nvPr/>
            </p:nvSpPr>
            <p:spPr bwMode="auto">
              <a:xfrm>
                <a:off x="8370" y="4780"/>
                <a:ext cx="23" cy="20"/>
              </a:xfrm>
              <a:custGeom>
                <a:avLst/>
                <a:gdLst>
                  <a:gd name="T0" fmla="*/ 0 w 70"/>
                  <a:gd name="T1" fmla="*/ 0 h 59"/>
                  <a:gd name="T2" fmla="*/ 0 w 70"/>
                  <a:gd name="T3" fmla="*/ 0 h 59"/>
                  <a:gd name="T4" fmla="*/ 0 w 70"/>
                  <a:gd name="T5" fmla="*/ 0 h 59"/>
                  <a:gd name="T6" fmla="*/ 0 w 70"/>
                  <a:gd name="T7" fmla="*/ 0 h 59"/>
                  <a:gd name="T8" fmla="*/ 0 w 70"/>
                  <a:gd name="T9" fmla="*/ 0 h 59"/>
                  <a:gd name="T10" fmla="*/ 0 w 70"/>
                  <a:gd name="T11" fmla="*/ 0 h 59"/>
                  <a:gd name="T12" fmla="*/ 0 w 70"/>
                  <a:gd name="T13" fmla="*/ 0 h 59"/>
                  <a:gd name="T14" fmla="*/ 0 w 70"/>
                  <a:gd name="T15" fmla="*/ 0 h 59"/>
                  <a:gd name="T16" fmla="*/ 0 w 70"/>
                  <a:gd name="T17" fmla="*/ 0 h 59"/>
                  <a:gd name="T18" fmla="*/ 0 w 70"/>
                  <a:gd name="T19" fmla="*/ 0 h 59"/>
                  <a:gd name="T20" fmla="*/ 0 w 70"/>
                  <a:gd name="T21" fmla="*/ 0 h 59"/>
                  <a:gd name="T22" fmla="*/ 0 w 70"/>
                  <a:gd name="T23" fmla="*/ 0 h 59"/>
                  <a:gd name="T24" fmla="*/ 0 w 70"/>
                  <a:gd name="T25" fmla="*/ 0 h 59"/>
                  <a:gd name="T26" fmla="*/ 0 w 70"/>
                  <a:gd name="T27" fmla="*/ 0 h 59"/>
                  <a:gd name="T28" fmla="*/ 0 w 70"/>
                  <a:gd name="T29" fmla="*/ 0 h 59"/>
                  <a:gd name="T30" fmla="*/ 0 w 70"/>
                  <a:gd name="T31" fmla="*/ 0 h 59"/>
                  <a:gd name="T32" fmla="*/ 0 w 70"/>
                  <a:gd name="T33" fmla="*/ 0 h 59"/>
                  <a:gd name="T34" fmla="*/ 0 w 70"/>
                  <a:gd name="T35" fmla="*/ 0 h 59"/>
                  <a:gd name="T36" fmla="*/ 0 w 70"/>
                  <a:gd name="T37" fmla="*/ 0 h 59"/>
                  <a:gd name="T38" fmla="*/ 0 w 70"/>
                  <a:gd name="T39" fmla="*/ 0 h 59"/>
                  <a:gd name="T40" fmla="*/ 0 w 70"/>
                  <a:gd name="T41" fmla="*/ 0 h 59"/>
                  <a:gd name="T42" fmla="*/ 0 w 70"/>
                  <a:gd name="T43" fmla="*/ 0 h 59"/>
                  <a:gd name="T44" fmla="*/ 0 w 70"/>
                  <a:gd name="T45" fmla="*/ 0 h 59"/>
                  <a:gd name="T46" fmla="*/ 0 w 70"/>
                  <a:gd name="T47" fmla="*/ 0 h 59"/>
                  <a:gd name="T48" fmla="*/ 0 w 70"/>
                  <a:gd name="T49" fmla="*/ 0 h 5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70" h="59">
                    <a:moveTo>
                      <a:pt x="15" y="53"/>
                    </a:moveTo>
                    <a:lnTo>
                      <a:pt x="16" y="55"/>
                    </a:lnTo>
                    <a:lnTo>
                      <a:pt x="20" y="57"/>
                    </a:lnTo>
                    <a:lnTo>
                      <a:pt x="25" y="59"/>
                    </a:lnTo>
                    <a:lnTo>
                      <a:pt x="26" y="59"/>
                    </a:lnTo>
                    <a:lnTo>
                      <a:pt x="35" y="59"/>
                    </a:lnTo>
                    <a:lnTo>
                      <a:pt x="45" y="56"/>
                    </a:lnTo>
                    <a:lnTo>
                      <a:pt x="54" y="55"/>
                    </a:lnTo>
                    <a:lnTo>
                      <a:pt x="63" y="50"/>
                    </a:lnTo>
                    <a:lnTo>
                      <a:pt x="66" y="47"/>
                    </a:lnTo>
                    <a:lnTo>
                      <a:pt x="69" y="44"/>
                    </a:lnTo>
                    <a:lnTo>
                      <a:pt x="70" y="40"/>
                    </a:lnTo>
                    <a:lnTo>
                      <a:pt x="69" y="37"/>
                    </a:lnTo>
                    <a:lnTo>
                      <a:pt x="56" y="32"/>
                    </a:lnTo>
                    <a:lnTo>
                      <a:pt x="42" y="33"/>
                    </a:lnTo>
                    <a:lnTo>
                      <a:pt x="32" y="37"/>
                    </a:lnTo>
                    <a:lnTo>
                      <a:pt x="28" y="40"/>
                    </a:lnTo>
                    <a:lnTo>
                      <a:pt x="20" y="30"/>
                    </a:lnTo>
                    <a:lnTo>
                      <a:pt x="16" y="14"/>
                    </a:lnTo>
                    <a:lnTo>
                      <a:pt x="10" y="3"/>
                    </a:lnTo>
                    <a:lnTo>
                      <a:pt x="3" y="0"/>
                    </a:lnTo>
                    <a:lnTo>
                      <a:pt x="0" y="19"/>
                    </a:lnTo>
                    <a:lnTo>
                      <a:pt x="4" y="36"/>
                    </a:lnTo>
                    <a:lnTo>
                      <a:pt x="12" y="49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85" name="Freeform 34"/>
              <p:cNvSpPr>
                <a:spLocks/>
              </p:cNvSpPr>
              <p:nvPr/>
            </p:nvSpPr>
            <p:spPr bwMode="auto">
              <a:xfrm>
                <a:off x="8390" y="4771"/>
                <a:ext cx="22" cy="20"/>
              </a:xfrm>
              <a:custGeom>
                <a:avLst/>
                <a:gdLst>
                  <a:gd name="T0" fmla="*/ 0 w 65"/>
                  <a:gd name="T1" fmla="*/ 0 h 60"/>
                  <a:gd name="T2" fmla="*/ 0 w 65"/>
                  <a:gd name="T3" fmla="*/ 0 h 60"/>
                  <a:gd name="T4" fmla="*/ 0 w 65"/>
                  <a:gd name="T5" fmla="*/ 0 h 60"/>
                  <a:gd name="T6" fmla="*/ 0 w 65"/>
                  <a:gd name="T7" fmla="*/ 0 h 60"/>
                  <a:gd name="T8" fmla="*/ 0 w 65"/>
                  <a:gd name="T9" fmla="*/ 0 h 60"/>
                  <a:gd name="T10" fmla="*/ 0 w 65"/>
                  <a:gd name="T11" fmla="*/ 0 h 60"/>
                  <a:gd name="T12" fmla="*/ 0 w 65"/>
                  <a:gd name="T13" fmla="*/ 0 h 60"/>
                  <a:gd name="T14" fmla="*/ 0 w 65"/>
                  <a:gd name="T15" fmla="*/ 0 h 60"/>
                  <a:gd name="T16" fmla="*/ 0 w 65"/>
                  <a:gd name="T17" fmla="*/ 0 h 60"/>
                  <a:gd name="T18" fmla="*/ 0 w 65"/>
                  <a:gd name="T19" fmla="*/ 0 h 60"/>
                  <a:gd name="T20" fmla="*/ 0 w 65"/>
                  <a:gd name="T21" fmla="*/ 0 h 60"/>
                  <a:gd name="T22" fmla="*/ 0 w 65"/>
                  <a:gd name="T23" fmla="*/ 0 h 60"/>
                  <a:gd name="T24" fmla="*/ 0 w 65"/>
                  <a:gd name="T25" fmla="*/ 0 h 60"/>
                  <a:gd name="T26" fmla="*/ 0 w 65"/>
                  <a:gd name="T27" fmla="*/ 0 h 60"/>
                  <a:gd name="T28" fmla="*/ 0 w 65"/>
                  <a:gd name="T29" fmla="*/ 0 h 60"/>
                  <a:gd name="T30" fmla="*/ 0 w 65"/>
                  <a:gd name="T31" fmla="*/ 0 h 60"/>
                  <a:gd name="T32" fmla="*/ 0 w 65"/>
                  <a:gd name="T33" fmla="*/ 0 h 60"/>
                  <a:gd name="T34" fmla="*/ 0 w 65"/>
                  <a:gd name="T35" fmla="*/ 0 h 60"/>
                  <a:gd name="T36" fmla="*/ 0 w 65"/>
                  <a:gd name="T37" fmla="*/ 0 h 60"/>
                  <a:gd name="T38" fmla="*/ 0 w 65"/>
                  <a:gd name="T39" fmla="*/ 0 h 60"/>
                  <a:gd name="T40" fmla="*/ 0 w 65"/>
                  <a:gd name="T41" fmla="*/ 0 h 60"/>
                  <a:gd name="T42" fmla="*/ 0 w 65"/>
                  <a:gd name="T43" fmla="*/ 0 h 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65" h="60">
                    <a:moveTo>
                      <a:pt x="4" y="46"/>
                    </a:moveTo>
                    <a:lnTo>
                      <a:pt x="9" y="56"/>
                    </a:lnTo>
                    <a:lnTo>
                      <a:pt x="21" y="60"/>
                    </a:lnTo>
                    <a:lnTo>
                      <a:pt x="31" y="60"/>
                    </a:lnTo>
                    <a:lnTo>
                      <a:pt x="35" y="60"/>
                    </a:lnTo>
                    <a:lnTo>
                      <a:pt x="44" y="57"/>
                    </a:lnTo>
                    <a:lnTo>
                      <a:pt x="54" y="51"/>
                    </a:lnTo>
                    <a:lnTo>
                      <a:pt x="62" y="46"/>
                    </a:lnTo>
                    <a:lnTo>
                      <a:pt x="65" y="40"/>
                    </a:lnTo>
                    <a:lnTo>
                      <a:pt x="63" y="36"/>
                    </a:lnTo>
                    <a:lnTo>
                      <a:pt x="60" y="34"/>
                    </a:lnTo>
                    <a:lnTo>
                      <a:pt x="56" y="33"/>
                    </a:lnTo>
                    <a:lnTo>
                      <a:pt x="51" y="33"/>
                    </a:lnTo>
                    <a:lnTo>
                      <a:pt x="26" y="37"/>
                    </a:lnTo>
                    <a:lnTo>
                      <a:pt x="24" y="30"/>
                    </a:lnTo>
                    <a:lnTo>
                      <a:pt x="18" y="15"/>
                    </a:lnTo>
                    <a:lnTo>
                      <a:pt x="9" y="2"/>
                    </a:lnTo>
                    <a:lnTo>
                      <a:pt x="0" y="0"/>
                    </a:lnTo>
                    <a:lnTo>
                      <a:pt x="0" y="14"/>
                    </a:lnTo>
                    <a:lnTo>
                      <a:pt x="2" y="30"/>
                    </a:lnTo>
                    <a:lnTo>
                      <a:pt x="3" y="41"/>
                    </a:lnTo>
                    <a:lnTo>
                      <a:pt x="4" y="4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86" name="Freeform 35"/>
              <p:cNvSpPr>
                <a:spLocks/>
              </p:cNvSpPr>
              <p:nvPr/>
            </p:nvSpPr>
            <p:spPr bwMode="auto">
              <a:xfrm>
                <a:off x="8362" y="4825"/>
                <a:ext cx="23" cy="16"/>
              </a:xfrm>
              <a:custGeom>
                <a:avLst/>
                <a:gdLst>
                  <a:gd name="T0" fmla="*/ 0 w 69"/>
                  <a:gd name="T1" fmla="*/ 0 h 47"/>
                  <a:gd name="T2" fmla="*/ 0 w 69"/>
                  <a:gd name="T3" fmla="*/ 0 h 47"/>
                  <a:gd name="T4" fmla="*/ 0 w 69"/>
                  <a:gd name="T5" fmla="*/ 0 h 47"/>
                  <a:gd name="T6" fmla="*/ 0 w 69"/>
                  <a:gd name="T7" fmla="*/ 0 h 47"/>
                  <a:gd name="T8" fmla="*/ 0 w 69"/>
                  <a:gd name="T9" fmla="*/ 0 h 47"/>
                  <a:gd name="T10" fmla="*/ 0 w 69"/>
                  <a:gd name="T11" fmla="*/ 0 h 47"/>
                  <a:gd name="T12" fmla="*/ 0 w 69"/>
                  <a:gd name="T13" fmla="*/ 0 h 47"/>
                  <a:gd name="T14" fmla="*/ 0 w 69"/>
                  <a:gd name="T15" fmla="*/ 0 h 47"/>
                  <a:gd name="T16" fmla="*/ 0 w 69"/>
                  <a:gd name="T17" fmla="*/ 0 h 47"/>
                  <a:gd name="T18" fmla="*/ 0 w 69"/>
                  <a:gd name="T19" fmla="*/ 0 h 47"/>
                  <a:gd name="T20" fmla="*/ 0 w 69"/>
                  <a:gd name="T21" fmla="*/ 0 h 47"/>
                  <a:gd name="T22" fmla="*/ 0 w 69"/>
                  <a:gd name="T23" fmla="*/ 0 h 47"/>
                  <a:gd name="T24" fmla="*/ 0 w 69"/>
                  <a:gd name="T25" fmla="*/ 0 h 47"/>
                  <a:gd name="T26" fmla="*/ 0 w 69"/>
                  <a:gd name="T27" fmla="*/ 0 h 47"/>
                  <a:gd name="T28" fmla="*/ 0 w 69"/>
                  <a:gd name="T29" fmla="*/ 0 h 47"/>
                  <a:gd name="T30" fmla="*/ 0 w 69"/>
                  <a:gd name="T31" fmla="*/ 0 h 47"/>
                  <a:gd name="T32" fmla="*/ 0 w 69"/>
                  <a:gd name="T33" fmla="*/ 0 h 47"/>
                  <a:gd name="T34" fmla="*/ 0 w 69"/>
                  <a:gd name="T35" fmla="*/ 0 h 47"/>
                  <a:gd name="T36" fmla="*/ 0 w 69"/>
                  <a:gd name="T37" fmla="*/ 0 h 47"/>
                  <a:gd name="T38" fmla="*/ 0 w 69"/>
                  <a:gd name="T39" fmla="*/ 0 h 47"/>
                  <a:gd name="T40" fmla="*/ 0 w 69"/>
                  <a:gd name="T41" fmla="*/ 0 h 47"/>
                  <a:gd name="T42" fmla="*/ 0 w 69"/>
                  <a:gd name="T43" fmla="*/ 0 h 47"/>
                  <a:gd name="T44" fmla="*/ 0 w 69"/>
                  <a:gd name="T45" fmla="*/ 0 h 47"/>
                  <a:gd name="T46" fmla="*/ 0 w 69"/>
                  <a:gd name="T47" fmla="*/ 0 h 47"/>
                  <a:gd name="T48" fmla="*/ 0 w 69"/>
                  <a:gd name="T49" fmla="*/ 0 h 47"/>
                  <a:gd name="T50" fmla="*/ 0 w 69"/>
                  <a:gd name="T51" fmla="*/ 0 h 47"/>
                  <a:gd name="T52" fmla="*/ 0 w 69"/>
                  <a:gd name="T53" fmla="*/ 0 h 47"/>
                  <a:gd name="T54" fmla="*/ 0 w 69"/>
                  <a:gd name="T55" fmla="*/ 0 h 47"/>
                  <a:gd name="T56" fmla="*/ 0 w 69"/>
                  <a:gd name="T57" fmla="*/ 0 h 47"/>
                  <a:gd name="T58" fmla="*/ 0 w 69"/>
                  <a:gd name="T59" fmla="*/ 0 h 47"/>
                  <a:gd name="T60" fmla="*/ 0 w 69"/>
                  <a:gd name="T61" fmla="*/ 0 h 47"/>
                  <a:gd name="T62" fmla="*/ 0 w 69"/>
                  <a:gd name="T63" fmla="*/ 0 h 47"/>
                  <a:gd name="T64" fmla="*/ 0 w 69"/>
                  <a:gd name="T65" fmla="*/ 0 h 4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69" h="47">
                    <a:moveTo>
                      <a:pt x="9" y="46"/>
                    </a:moveTo>
                    <a:lnTo>
                      <a:pt x="12" y="47"/>
                    </a:lnTo>
                    <a:lnTo>
                      <a:pt x="16" y="47"/>
                    </a:lnTo>
                    <a:lnTo>
                      <a:pt x="22" y="47"/>
                    </a:lnTo>
                    <a:lnTo>
                      <a:pt x="23" y="47"/>
                    </a:lnTo>
                    <a:lnTo>
                      <a:pt x="31" y="46"/>
                    </a:lnTo>
                    <a:lnTo>
                      <a:pt x="40" y="45"/>
                    </a:lnTo>
                    <a:lnTo>
                      <a:pt x="48" y="42"/>
                    </a:lnTo>
                    <a:lnTo>
                      <a:pt x="56" y="37"/>
                    </a:lnTo>
                    <a:lnTo>
                      <a:pt x="63" y="34"/>
                    </a:lnTo>
                    <a:lnTo>
                      <a:pt x="67" y="30"/>
                    </a:lnTo>
                    <a:lnTo>
                      <a:pt x="69" y="26"/>
                    </a:lnTo>
                    <a:lnTo>
                      <a:pt x="66" y="20"/>
                    </a:lnTo>
                    <a:lnTo>
                      <a:pt x="62" y="17"/>
                    </a:lnTo>
                    <a:lnTo>
                      <a:pt x="56" y="17"/>
                    </a:lnTo>
                    <a:lnTo>
                      <a:pt x="48" y="17"/>
                    </a:lnTo>
                    <a:lnTo>
                      <a:pt x="40" y="19"/>
                    </a:lnTo>
                    <a:lnTo>
                      <a:pt x="32" y="22"/>
                    </a:lnTo>
                    <a:lnTo>
                      <a:pt x="26" y="23"/>
                    </a:lnTo>
                    <a:lnTo>
                      <a:pt x="22" y="26"/>
                    </a:lnTo>
                    <a:lnTo>
                      <a:pt x="20" y="26"/>
                    </a:lnTo>
                    <a:lnTo>
                      <a:pt x="19" y="22"/>
                    </a:lnTo>
                    <a:lnTo>
                      <a:pt x="16" y="14"/>
                    </a:lnTo>
                    <a:lnTo>
                      <a:pt x="12" y="7"/>
                    </a:lnTo>
                    <a:lnTo>
                      <a:pt x="10" y="4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0" y="3"/>
                    </a:lnTo>
                    <a:lnTo>
                      <a:pt x="0" y="11"/>
                    </a:lnTo>
                    <a:lnTo>
                      <a:pt x="3" y="26"/>
                    </a:lnTo>
                    <a:lnTo>
                      <a:pt x="7" y="40"/>
                    </a:lnTo>
                    <a:lnTo>
                      <a:pt x="9" y="4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87" name="Freeform 36"/>
              <p:cNvSpPr>
                <a:spLocks/>
              </p:cNvSpPr>
              <p:nvPr/>
            </p:nvSpPr>
            <p:spPr bwMode="auto">
              <a:xfrm>
                <a:off x="8390" y="4813"/>
                <a:ext cx="20" cy="20"/>
              </a:xfrm>
              <a:custGeom>
                <a:avLst/>
                <a:gdLst>
                  <a:gd name="T0" fmla="*/ 0 w 60"/>
                  <a:gd name="T1" fmla="*/ 0 h 58"/>
                  <a:gd name="T2" fmla="*/ 0 w 60"/>
                  <a:gd name="T3" fmla="*/ 0 h 58"/>
                  <a:gd name="T4" fmla="*/ 0 w 60"/>
                  <a:gd name="T5" fmla="*/ 0 h 58"/>
                  <a:gd name="T6" fmla="*/ 0 w 60"/>
                  <a:gd name="T7" fmla="*/ 0 h 58"/>
                  <a:gd name="T8" fmla="*/ 0 w 60"/>
                  <a:gd name="T9" fmla="*/ 0 h 58"/>
                  <a:gd name="T10" fmla="*/ 0 w 60"/>
                  <a:gd name="T11" fmla="*/ 0 h 58"/>
                  <a:gd name="T12" fmla="*/ 0 w 60"/>
                  <a:gd name="T13" fmla="*/ 0 h 58"/>
                  <a:gd name="T14" fmla="*/ 0 w 60"/>
                  <a:gd name="T15" fmla="*/ 0 h 58"/>
                  <a:gd name="T16" fmla="*/ 0 w 60"/>
                  <a:gd name="T17" fmla="*/ 0 h 58"/>
                  <a:gd name="T18" fmla="*/ 0 w 60"/>
                  <a:gd name="T19" fmla="*/ 0 h 58"/>
                  <a:gd name="T20" fmla="*/ 0 w 60"/>
                  <a:gd name="T21" fmla="*/ 0 h 58"/>
                  <a:gd name="T22" fmla="*/ 0 w 60"/>
                  <a:gd name="T23" fmla="*/ 0 h 58"/>
                  <a:gd name="T24" fmla="*/ 0 w 60"/>
                  <a:gd name="T25" fmla="*/ 0 h 58"/>
                  <a:gd name="T26" fmla="*/ 0 w 60"/>
                  <a:gd name="T27" fmla="*/ 0 h 58"/>
                  <a:gd name="T28" fmla="*/ 0 w 60"/>
                  <a:gd name="T29" fmla="*/ 0 h 58"/>
                  <a:gd name="T30" fmla="*/ 0 w 60"/>
                  <a:gd name="T31" fmla="*/ 0 h 58"/>
                  <a:gd name="T32" fmla="*/ 0 w 60"/>
                  <a:gd name="T33" fmla="*/ 0 h 58"/>
                  <a:gd name="T34" fmla="*/ 0 w 60"/>
                  <a:gd name="T35" fmla="*/ 0 h 58"/>
                  <a:gd name="T36" fmla="*/ 0 w 60"/>
                  <a:gd name="T37" fmla="*/ 0 h 58"/>
                  <a:gd name="T38" fmla="*/ 0 w 60"/>
                  <a:gd name="T39" fmla="*/ 0 h 58"/>
                  <a:gd name="T40" fmla="*/ 0 w 60"/>
                  <a:gd name="T41" fmla="*/ 0 h 58"/>
                  <a:gd name="T42" fmla="*/ 0 w 60"/>
                  <a:gd name="T43" fmla="*/ 0 h 58"/>
                  <a:gd name="T44" fmla="*/ 0 w 60"/>
                  <a:gd name="T45" fmla="*/ 0 h 58"/>
                  <a:gd name="T46" fmla="*/ 0 w 60"/>
                  <a:gd name="T47" fmla="*/ 0 h 58"/>
                  <a:gd name="T48" fmla="*/ 0 w 60"/>
                  <a:gd name="T49" fmla="*/ 0 h 5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0" h="58">
                    <a:moveTo>
                      <a:pt x="13" y="52"/>
                    </a:moveTo>
                    <a:lnTo>
                      <a:pt x="20" y="55"/>
                    </a:lnTo>
                    <a:lnTo>
                      <a:pt x="32" y="58"/>
                    </a:lnTo>
                    <a:lnTo>
                      <a:pt x="45" y="56"/>
                    </a:lnTo>
                    <a:lnTo>
                      <a:pt x="55" y="50"/>
                    </a:lnTo>
                    <a:lnTo>
                      <a:pt x="58" y="49"/>
                    </a:lnTo>
                    <a:lnTo>
                      <a:pt x="60" y="46"/>
                    </a:lnTo>
                    <a:lnTo>
                      <a:pt x="60" y="42"/>
                    </a:lnTo>
                    <a:lnTo>
                      <a:pt x="60" y="39"/>
                    </a:lnTo>
                    <a:lnTo>
                      <a:pt x="58" y="36"/>
                    </a:lnTo>
                    <a:lnTo>
                      <a:pt x="54" y="33"/>
                    </a:lnTo>
                    <a:lnTo>
                      <a:pt x="49" y="32"/>
                    </a:lnTo>
                    <a:lnTo>
                      <a:pt x="45" y="32"/>
                    </a:lnTo>
                    <a:lnTo>
                      <a:pt x="36" y="35"/>
                    </a:lnTo>
                    <a:lnTo>
                      <a:pt x="27" y="36"/>
                    </a:lnTo>
                    <a:lnTo>
                      <a:pt x="20" y="35"/>
                    </a:lnTo>
                    <a:lnTo>
                      <a:pt x="17" y="35"/>
                    </a:lnTo>
                    <a:lnTo>
                      <a:pt x="17" y="29"/>
                    </a:lnTo>
                    <a:lnTo>
                      <a:pt x="17" y="16"/>
                    </a:lnTo>
                    <a:lnTo>
                      <a:pt x="14" y="3"/>
                    </a:lnTo>
                    <a:lnTo>
                      <a:pt x="5" y="0"/>
                    </a:lnTo>
                    <a:lnTo>
                      <a:pt x="1" y="12"/>
                    </a:lnTo>
                    <a:lnTo>
                      <a:pt x="0" y="26"/>
                    </a:lnTo>
                    <a:lnTo>
                      <a:pt x="3" y="40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88" name="Freeform 37"/>
              <p:cNvSpPr>
                <a:spLocks/>
              </p:cNvSpPr>
              <p:nvPr/>
            </p:nvSpPr>
            <p:spPr bwMode="auto">
              <a:xfrm>
                <a:off x="8411" y="4806"/>
                <a:ext cx="20" cy="18"/>
              </a:xfrm>
              <a:custGeom>
                <a:avLst/>
                <a:gdLst>
                  <a:gd name="T0" fmla="*/ 0 w 59"/>
                  <a:gd name="T1" fmla="*/ 0 h 55"/>
                  <a:gd name="T2" fmla="*/ 0 w 59"/>
                  <a:gd name="T3" fmla="*/ 0 h 55"/>
                  <a:gd name="T4" fmla="*/ 0 w 59"/>
                  <a:gd name="T5" fmla="*/ 0 h 55"/>
                  <a:gd name="T6" fmla="*/ 0 w 59"/>
                  <a:gd name="T7" fmla="*/ 0 h 55"/>
                  <a:gd name="T8" fmla="*/ 0 w 59"/>
                  <a:gd name="T9" fmla="*/ 0 h 55"/>
                  <a:gd name="T10" fmla="*/ 0 w 59"/>
                  <a:gd name="T11" fmla="*/ 0 h 55"/>
                  <a:gd name="T12" fmla="*/ 0 w 59"/>
                  <a:gd name="T13" fmla="*/ 0 h 55"/>
                  <a:gd name="T14" fmla="*/ 0 w 59"/>
                  <a:gd name="T15" fmla="*/ 0 h 55"/>
                  <a:gd name="T16" fmla="*/ 0 w 59"/>
                  <a:gd name="T17" fmla="*/ 0 h 55"/>
                  <a:gd name="T18" fmla="*/ 0 w 59"/>
                  <a:gd name="T19" fmla="*/ 0 h 55"/>
                  <a:gd name="T20" fmla="*/ 0 w 59"/>
                  <a:gd name="T21" fmla="*/ 0 h 55"/>
                  <a:gd name="T22" fmla="*/ 0 w 59"/>
                  <a:gd name="T23" fmla="*/ 0 h 55"/>
                  <a:gd name="T24" fmla="*/ 0 w 59"/>
                  <a:gd name="T25" fmla="*/ 0 h 55"/>
                  <a:gd name="T26" fmla="*/ 0 w 59"/>
                  <a:gd name="T27" fmla="*/ 0 h 55"/>
                  <a:gd name="T28" fmla="*/ 0 w 59"/>
                  <a:gd name="T29" fmla="*/ 0 h 55"/>
                  <a:gd name="T30" fmla="*/ 0 w 59"/>
                  <a:gd name="T31" fmla="*/ 0 h 55"/>
                  <a:gd name="T32" fmla="*/ 0 w 59"/>
                  <a:gd name="T33" fmla="*/ 0 h 55"/>
                  <a:gd name="T34" fmla="*/ 0 w 59"/>
                  <a:gd name="T35" fmla="*/ 0 h 55"/>
                  <a:gd name="T36" fmla="*/ 0 w 59"/>
                  <a:gd name="T37" fmla="*/ 0 h 55"/>
                  <a:gd name="T38" fmla="*/ 0 w 59"/>
                  <a:gd name="T39" fmla="*/ 0 h 55"/>
                  <a:gd name="T40" fmla="*/ 0 w 59"/>
                  <a:gd name="T41" fmla="*/ 0 h 5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59" h="55">
                    <a:moveTo>
                      <a:pt x="19" y="52"/>
                    </a:moveTo>
                    <a:lnTo>
                      <a:pt x="31" y="55"/>
                    </a:lnTo>
                    <a:lnTo>
                      <a:pt x="43" y="54"/>
                    </a:lnTo>
                    <a:lnTo>
                      <a:pt x="53" y="46"/>
                    </a:lnTo>
                    <a:lnTo>
                      <a:pt x="59" y="35"/>
                    </a:lnTo>
                    <a:lnTo>
                      <a:pt x="57" y="31"/>
                    </a:lnTo>
                    <a:lnTo>
                      <a:pt x="54" y="29"/>
                    </a:lnTo>
                    <a:lnTo>
                      <a:pt x="49" y="28"/>
                    </a:lnTo>
                    <a:lnTo>
                      <a:pt x="44" y="29"/>
                    </a:lnTo>
                    <a:lnTo>
                      <a:pt x="41" y="32"/>
                    </a:lnTo>
                    <a:lnTo>
                      <a:pt x="38" y="35"/>
                    </a:lnTo>
                    <a:lnTo>
                      <a:pt x="34" y="36"/>
                    </a:lnTo>
                    <a:lnTo>
                      <a:pt x="31" y="39"/>
                    </a:lnTo>
                    <a:lnTo>
                      <a:pt x="28" y="32"/>
                    </a:lnTo>
                    <a:lnTo>
                      <a:pt x="21" y="18"/>
                    </a:lnTo>
                    <a:lnTo>
                      <a:pt x="10" y="5"/>
                    </a:lnTo>
                    <a:lnTo>
                      <a:pt x="0" y="0"/>
                    </a:lnTo>
                    <a:lnTo>
                      <a:pt x="2" y="18"/>
                    </a:lnTo>
                    <a:lnTo>
                      <a:pt x="9" y="35"/>
                    </a:lnTo>
                    <a:lnTo>
                      <a:pt x="16" y="46"/>
                    </a:lnTo>
                    <a:lnTo>
                      <a:pt x="19" y="5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89" name="Freeform 38"/>
              <p:cNvSpPr>
                <a:spLocks/>
              </p:cNvSpPr>
              <p:nvPr/>
            </p:nvSpPr>
            <p:spPr bwMode="auto">
              <a:xfrm>
                <a:off x="8374" y="4857"/>
                <a:ext cx="27" cy="25"/>
              </a:xfrm>
              <a:custGeom>
                <a:avLst/>
                <a:gdLst>
                  <a:gd name="T0" fmla="*/ 0 w 82"/>
                  <a:gd name="T1" fmla="*/ 0 h 76"/>
                  <a:gd name="T2" fmla="*/ 0 w 82"/>
                  <a:gd name="T3" fmla="*/ 0 h 76"/>
                  <a:gd name="T4" fmla="*/ 0 w 82"/>
                  <a:gd name="T5" fmla="*/ 0 h 76"/>
                  <a:gd name="T6" fmla="*/ 0 w 82"/>
                  <a:gd name="T7" fmla="*/ 0 h 76"/>
                  <a:gd name="T8" fmla="*/ 0 w 82"/>
                  <a:gd name="T9" fmla="*/ 0 h 76"/>
                  <a:gd name="T10" fmla="*/ 0 w 82"/>
                  <a:gd name="T11" fmla="*/ 0 h 76"/>
                  <a:gd name="T12" fmla="*/ 0 w 82"/>
                  <a:gd name="T13" fmla="*/ 0 h 76"/>
                  <a:gd name="T14" fmla="*/ 0 w 82"/>
                  <a:gd name="T15" fmla="*/ 0 h 76"/>
                  <a:gd name="T16" fmla="*/ 0 w 82"/>
                  <a:gd name="T17" fmla="*/ 0 h 76"/>
                  <a:gd name="T18" fmla="*/ 0 w 82"/>
                  <a:gd name="T19" fmla="*/ 0 h 76"/>
                  <a:gd name="T20" fmla="*/ 0 w 82"/>
                  <a:gd name="T21" fmla="*/ 0 h 76"/>
                  <a:gd name="T22" fmla="*/ 0 w 82"/>
                  <a:gd name="T23" fmla="*/ 0 h 76"/>
                  <a:gd name="T24" fmla="*/ 0 w 82"/>
                  <a:gd name="T25" fmla="*/ 0 h 76"/>
                  <a:gd name="T26" fmla="*/ 0 w 82"/>
                  <a:gd name="T27" fmla="*/ 0 h 76"/>
                  <a:gd name="T28" fmla="*/ 0 w 82"/>
                  <a:gd name="T29" fmla="*/ 0 h 76"/>
                  <a:gd name="T30" fmla="*/ 0 w 82"/>
                  <a:gd name="T31" fmla="*/ 0 h 76"/>
                  <a:gd name="T32" fmla="*/ 0 w 82"/>
                  <a:gd name="T33" fmla="*/ 0 h 76"/>
                  <a:gd name="T34" fmla="*/ 0 w 82"/>
                  <a:gd name="T35" fmla="*/ 0 h 76"/>
                  <a:gd name="T36" fmla="*/ 0 w 82"/>
                  <a:gd name="T37" fmla="*/ 0 h 76"/>
                  <a:gd name="T38" fmla="*/ 0 w 82"/>
                  <a:gd name="T39" fmla="*/ 0 h 76"/>
                  <a:gd name="T40" fmla="*/ 0 w 82"/>
                  <a:gd name="T41" fmla="*/ 0 h 76"/>
                  <a:gd name="T42" fmla="*/ 0 w 82"/>
                  <a:gd name="T43" fmla="*/ 0 h 76"/>
                  <a:gd name="T44" fmla="*/ 0 w 82"/>
                  <a:gd name="T45" fmla="*/ 0 h 76"/>
                  <a:gd name="T46" fmla="*/ 0 w 82"/>
                  <a:gd name="T47" fmla="*/ 0 h 76"/>
                  <a:gd name="T48" fmla="*/ 0 w 82"/>
                  <a:gd name="T49" fmla="*/ 0 h 76"/>
                  <a:gd name="T50" fmla="*/ 0 w 82"/>
                  <a:gd name="T51" fmla="*/ 0 h 76"/>
                  <a:gd name="T52" fmla="*/ 0 w 82"/>
                  <a:gd name="T53" fmla="*/ 0 h 76"/>
                  <a:gd name="T54" fmla="*/ 0 w 82"/>
                  <a:gd name="T55" fmla="*/ 0 h 76"/>
                  <a:gd name="T56" fmla="*/ 0 w 82"/>
                  <a:gd name="T57" fmla="*/ 0 h 76"/>
                  <a:gd name="T58" fmla="*/ 0 w 82"/>
                  <a:gd name="T59" fmla="*/ 0 h 76"/>
                  <a:gd name="T60" fmla="*/ 0 w 82"/>
                  <a:gd name="T61" fmla="*/ 0 h 76"/>
                  <a:gd name="T62" fmla="*/ 0 w 82"/>
                  <a:gd name="T63" fmla="*/ 0 h 76"/>
                  <a:gd name="T64" fmla="*/ 0 w 82"/>
                  <a:gd name="T65" fmla="*/ 0 h 7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2" h="76">
                    <a:moveTo>
                      <a:pt x="32" y="75"/>
                    </a:moveTo>
                    <a:lnTo>
                      <a:pt x="38" y="76"/>
                    </a:lnTo>
                    <a:lnTo>
                      <a:pt x="44" y="76"/>
                    </a:lnTo>
                    <a:lnTo>
                      <a:pt x="50" y="76"/>
                    </a:lnTo>
                    <a:lnTo>
                      <a:pt x="57" y="75"/>
                    </a:lnTo>
                    <a:lnTo>
                      <a:pt x="61" y="72"/>
                    </a:lnTo>
                    <a:lnTo>
                      <a:pt x="67" y="67"/>
                    </a:lnTo>
                    <a:lnTo>
                      <a:pt x="72" y="64"/>
                    </a:lnTo>
                    <a:lnTo>
                      <a:pt x="76" y="59"/>
                    </a:lnTo>
                    <a:lnTo>
                      <a:pt x="80" y="56"/>
                    </a:lnTo>
                    <a:lnTo>
                      <a:pt x="82" y="52"/>
                    </a:lnTo>
                    <a:lnTo>
                      <a:pt x="82" y="47"/>
                    </a:lnTo>
                    <a:lnTo>
                      <a:pt x="79" y="43"/>
                    </a:lnTo>
                    <a:lnTo>
                      <a:pt x="70" y="39"/>
                    </a:lnTo>
                    <a:lnTo>
                      <a:pt x="63" y="37"/>
                    </a:lnTo>
                    <a:lnTo>
                      <a:pt x="54" y="39"/>
                    </a:lnTo>
                    <a:lnTo>
                      <a:pt x="47" y="41"/>
                    </a:lnTo>
                    <a:lnTo>
                      <a:pt x="39" y="44"/>
                    </a:lnTo>
                    <a:lnTo>
                      <a:pt x="35" y="49"/>
                    </a:lnTo>
                    <a:lnTo>
                      <a:pt x="32" y="50"/>
                    </a:lnTo>
                    <a:lnTo>
                      <a:pt x="30" y="52"/>
                    </a:lnTo>
                    <a:lnTo>
                      <a:pt x="29" y="43"/>
                    </a:lnTo>
                    <a:lnTo>
                      <a:pt x="23" y="23"/>
                    </a:lnTo>
                    <a:lnTo>
                      <a:pt x="14" y="6"/>
                    </a:lnTo>
                    <a:lnTo>
                      <a:pt x="4" y="0"/>
                    </a:lnTo>
                    <a:lnTo>
                      <a:pt x="0" y="17"/>
                    </a:lnTo>
                    <a:lnTo>
                      <a:pt x="0" y="31"/>
                    </a:lnTo>
                    <a:lnTo>
                      <a:pt x="4" y="44"/>
                    </a:lnTo>
                    <a:lnTo>
                      <a:pt x="11" y="54"/>
                    </a:lnTo>
                    <a:lnTo>
                      <a:pt x="19" y="63"/>
                    </a:lnTo>
                    <a:lnTo>
                      <a:pt x="25" y="70"/>
                    </a:lnTo>
                    <a:lnTo>
                      <a:pt x="30" y="73"/>
                    </a:lnTo>
                    <a:lnTo>
                      <a:pt x="32" y="7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90" name="Freeform 39"/>
              <p:cNvSpPr>
                <a:spLocks/>
              </p:cNvSpPr>
              <p:nvPr/>
            </p:nvSpPr>
            <p:spPr bwMode="auto">
              <a:xfrm>
                <a:off x="8404" y="4847"/>
                <a:ext cx="25" cy="22"/>
              </a:xfrm>
              <a:custGeom>
                <a:avLst/>
                <a:gdLst>
                  <a:gd name="T0" fmla="*/ 0 w 75"/>
                  <a:gd name="T1" fmla="*/ 0 h 66"/>
                  <a:gd name="T2" fmla="*/ 0 w 75"/>
                  <a:gd name="T3" fmla="*/ 0 h 66"/>
                  <a:gd name="T4" fmla="*/ 0 w 75"/>
                  <a:gd name="T5" fmla="*/ 0 h 66"/>
                  <a:gd name="T6" fmla="*/ 0 w 75"/>
                  <a:gd name="T7" fmla="*/ 0 h 66"/>
                  <a:gd name="T8" fmla="*/ 0 w 75"/>
                  <a:gd name="T9" fmla="*/ 0 h 66"/>
                  <a:gd name="T10" fmla="*/ 0 w 75"/>
                  <a:gd name="T11" fmla="*/ 0 h 66"/>
                  <a:gd name="T12" fmla="*/ 0 w 75"/>
                  <a:gd name="T13" fmla="*/ 0 h 66"/>
                  <a:gd name="T14" fmla="*/ 0 w 75"/>
                  <a:gd name="T15" fmla="*/ 0 h 66"/>
                  <a:gd name="T16" fmla="*/ 0 w 75"/>
                  <a:gd name="T17" fmla="*/ 0 h 66"/>
                  <a:gd name="T18" fmla="*/ 0 w 75"/>
                  <a:gd name="T19" fmla="*/ 0 h 66"/>
                  <a:gd name="T20" fmla="*/ 0 w 75"/>
                  <a:gd name="T21" fmla="*/ 0 h 66"/>
                  <a:gd name="T22" fmla="*/ 0 w 75"/>
                  <a:gd name="T23" fmla="*/ 0 h 66"/>
                  <a:gd name="T24" fmla="*/ 0 w 75"/>
                  <a:gd name="T25" fmla="*/ 0 h 66"/>
                  <a:gd name="T26" fmla="*/ 0 w 75"/>
                  <a:gd name="T27" fmla="*/ 0 h 66"/>
                  <a:gd name="T28" fmla="*/ 0 w 75"/>
                  <a:gd name="T29" fmla="*/ 0 h 66"/>
                  <a:gd name="T30" fmla="*/ 0 w 75"/>
                  <a:gd name="T31" fmla="*/ 0 h 66"/>
                  <a:gd name="T32" fmla="*/ 0 w 75"/>
                  <a:gd name="T33" fmla="*/ 0 h 66"/>
                  <a:gd name="T34" fmla="*/ 0 w 75"/>
                  <a:gd name="T35" fmla="*/ 0 h 66"/>
                  <a:gd name="T36" fmla="*/ 0 w 75"/>
                  <a:gd name="T37" fmla="*/ 0 h 66"/>
                  <a:gd name="T38" fmla="*/ 0 w 75"/>
                  <a:gd name="T39" fmla="*/ 0 h 66"/>
                  <a:gd name="T40" fmla="*/ 0 w 75"/>
                  <a:gd name="T41" fmla="*/ 0 h 66"/>
                  <a:gd name="T42" fmla="*/ 0 w 75"/>
                  <a:gd name="T43" fmla="*/ 0 h 66"/>
                  <a:gd name="T44" fmla="*/ 0 w 75"/>
                  <a:gd name="T45" fmla="*/ 0 h 66"/>
                  <a:gd name="T46" fmla="*/ 0 w 75"/>
                  <a:gd name="T47" fmla="*/ 0 h 66"/>
                  <a:gd name="T48" fmla="*/ 0 w 75"/>
                  <a:gd name="T49" fmla="*/ 0 h 66"/>
                  <a:gd name="T50" fmla="*/ 0 w 75"/>
                  <a:gd name="T51" fmla="*/ 0 h 66"/>
                  <a:gd name="T52" fmla="*/ 0 w 75"/>
                  <a:gd name="T53" fmla="*/ 0 h 66"/>
                  <a:gd name="T54" fmla="*/ 0 w 75"/>
                  <a:gd name="T55" fmla="*/ 0 h 66"/>
                  <a:gd name="T56" fmla="*/ 0 w 75"/>
                  <a:gd name="T57" fmla="*/ 0 h 6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5" h="66">
                    <a:moveTo>
                      <a:pt x="12" y="53"/>
                    </a:moveTo>
                    <a:lnTo>
                      <a:pt x="15" y="56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27" y="63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9" y="66"/>
                    </a:lnTo>
                    <a:lnTo>
                      <a:pt x="57" y="65"/>
                    </a:lnTo>
                    <a:lnTo>
                      <a:pt x="65" y="63"/>
                    </a:lnTo>
                    <a:lnTo>
                      <a:pt x="71" y="60"/>
                    </a:lnTo>
                    <a:lnTo>
                      <a:pt x="75" y="55"/>
                    </a:lnTo>
                    <a:lnTo>
                      <a:pt x="75" y="46"/>
                    </a:lnTo>
                    <a:lnTo>
                      <a:pt x="72" y="39"/>
                    </a:lnTo>
                    <a:lnTo>
                      <a:pt x="66" y="35"/>
                    </a:lnTo>
                    <a:lnTo>
                      <a:pt x="59" y="33"/>
                    </a:lnTo>
                    <a:lnTo>
                      <a:pt x="50" y="33"/>
                    </a:lnTo>
                    <a:lnTo>
                      <a:pt x="41" y="35"/>
                    </a:lnTo>
                    <a:lnTo>
                      <a:pt x="34" y="36"/>
                    </a:lnTo>
                    <a:lnTo>
                      <a:pt x="28" y="39"/>
                    </a:lnTo>
                    <a:lnTo>
                      <a:pt x="27" y="39"/>
                    </a:lnTo>
                    <a:lnTo>
                      <a:pt x="25" y="32"/>
                    </a:lnTo>
                    <a:lnTo>
                      <a:pt x="19" y="16"/>
                    </a:lnTo>
                    <a:lnTo>
                      <a:pt x="10" y="3"/>
                    </a:lnTo>
                    <a:lnTo>
                      <a:pt x="0" y="0"/>
                    </a:lnTo>
                    <a:lnTo>
                      <a:pt x="0" y="22"/>
                    </a:lnTo>
                    <a:lnTo>
                      <a:pt x="5" y="39"/>
                    </a:lnTo>
                    <a:lnTo>
                      <a:pt x="9" y="49"/>
                    </a:lnTo>
                    <a:lnTo>
                      <a:pt x="12" y="5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91" name="Freeform 40"/>
              <p:cNvSpPr>
                <a:spLocks/>
              </p:cNvSpPr>
              <p:nvPr/>
            </p:nvSpPr>
            <p:spPr bwMode="auto">
              <a:xfrm>
                <a:off x="8434" y="4844"/>
                <a:ext cx="25" cy="21"/>
              </a:xfrm>
              <a:custGeom>
                <a:avLst/>
                <a:gdLst>
                  <a:gd name="T0" fmla="*/ 0 w 75"/>
                  <a:gd name="T1" fmla="*/ 0 h 63"/>
                  <a:gd name="T2" fmla="*/ 0 w 75"/>
                  <a:gd name="T3" fmla="*/ 0 h 63"/>
                  <a:gd name="T4" fmla="*/ 0 w 75"/>
                  <a:gd name="T5" fmla="*/ 0 h 63"/>
                  <a:gd name="T6" fmla="*/ 0 w 75"/>
                  <a:gd name="T7" fmla="*/ 0 h 63"/>
                  <a:gd name="T8" fmla="*/ 0 w 75"/>
                  <a:gd name="T9" fmla="*/ 0 h 63"/>
                  <a:gd name="T10" fmla="*/ 0 w 75"/>
                  <a:gd name="T11" fmla="*/ 0 h 63"/>
                  <a:gd name="T12" fmla="*/ 0 w 75"/>
                  <a:gd name="T13" fmla="*/ 0 h 63"/>
                  <a:gd name="T14" fmla="*/ 0 w 75"/>
                  <a:gd name="T15" fmla="*/ 0 h 63"/>
                  <a:gd name="T16" fmla="*/ 0 w 75"/>
                  <a:gd name="T17" fmla="*/ 0 h 63"/>
                  <a:gd name="T18" fmla="*/ 0 w 75"/>
                  <a:gd name="T19" fmla="*/ 0 h 63"/>
                  <a:gd name="T20" fmla="*/ 0 w 75"/>
                  <a:gd name="T21" fmla="*/ 0 h 63"/>
                  <a:gd name="T22" fmla="*/ 0 w 75"/>
                  <a:gd name="T23" fmla="*/ 0 h 63"/>
                  <a:gd name="T24" fmla="*/ 0 w 75"/>
                  <a:gd name="T25" fmla="*/ 0 h 63"/>
                  <a:gd name="T26" fmla="*/ 0 w 75"/>
                  <a:gd name="T27" fmla="*/ 0 h 63"/>
                  <a:gd name="T28" fmla="*/ 0 w 75"/>
                  <a:gd name="T29" fmla="*/ 0 h 63"/>
                  <a:gd name="T30" fmla="*/ 0 w 75"/>
                  <a:gd name="T31" fmla="*/ 0 h 63"/>
                  <a:gd name="T32" fmla="*/ 0 w 75"/>
                  <a:gd name="T33" fmla="*/ 0 h 63"/>
                  <a:gd name="T34" fmla="*/ 0 w 75"/>
                  <a:gd name="T35" fmla="*/ 0 h 63"/>
                  <a:gd name="T36" fmla="*/ 0 w 75"/>
                  <a:gd name="T37" fmla="*/ 0 h 63"/>
                  <a:gd name="T38" fmla="*/ 0 w 75"/>
                  <a:gd name="T39" fmla="*/ 0 h 63"/>
                  <a:gd name="T40" fmla="*/ 0 w 75"/>
                  <a:gd name="T41" fmla="*/ 0 h 63"/>
                  <a:gd name="T42" fmla="*/ 0 w 75"/>
                  <a:gd name="T43" fmla="*/ 0 h 63"/>
                  <a:gd name="T44" fmla="*/ 0 w 75"/>
                  <a:gd name="T45" fmla="*/ 0 h 63"/>
                  <a:gd name="T46" fmla="*/ 0 w 75"/>
                  <a:gd name="T47" fmla="*/ 0 h 63"/>
                  <a:gd name="T48" fmla="*/ 0 w 75"/>
                  <a:gd name="T49" fmla="*/ 0 h 63"/>
                  <a:gd name="T50" fmla="*/ 0 w 75"/>
                  <a:gd name="T51" fmla="*/ 0 h 63"/>
                  <a:gd name="T52" fmla="*/ 0 w 75"/>
                  <a:gd name="T53" fmla="*/ 0 h 63"/>
                  <a:gd name="T54" fmla="*/ 0 w 75"/>
                  <a:gd name="T55" fmla="*/ 0 h 63"/>
                  <a:gd name="T56" fmla="*/ 0 w 75"/>
                  <a:gd name="T57" fmla="*/ 0 h 6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5" h="63">
                    <a:moveTo>
                      <a:pt x="3" y="41"/>
                    </a:moveTo>
                    <a:lnTo>
                      <a:pt x="4" y="46"/>
                    </a:lnTo>
                    <a:lnTo>
                      <a:pt x="10" y="50"/>
                    </a:lnTo>
                    <a:lnTo>
                      <a:pt x="14" y="56"/>
                    </a:lnTo>
                    <a:lnTo>
                      <a:pt x="16" y="57"/>
                    </a:lnTo>
                    <a:lnTo>
                      <a:pt x="23" y="60"/>
                    </a:lnTo>
                    <a:lnTo>
                      <a:pt x="32" y="63"/>
                    </a:lnTo>
                    <a:lnTo>
                      <a:pt x="42" y="63"/>
                    </a:lnTo>
                    <a:lnTo>
                      <a:pt x="54" y="61"/>
                    </a:lnTo>
                    <a:lnTo>
                      <a:pt x="64" y="58"/>
                    </a:lnTo>
                    <a:lnTo>
                      <a:pt x="72" y="54"/>
                    </a:lnTo>
                    <a:lnTo>
                      <a:pt x="75" y="47"/>
                    </a:lnTo>
                    <a:lnTo>
                      <a:pt x="73" y="40"/>
                    </a:lnTo>
                    <a:lnTo>
                      <a:pt x="67" y="34"/>
                    </a:lnTo>
                    <a:lnTo>
                      <a:pt x="60" y="30"/>
                    </a:lnTo>
                    <a:lnTo>
                      <a:pt x="53" y="28"/>
                    </a:lnTo>
                    <a:lnTo>
                      <a:pt x="45" y="30"/>
                    </a:lnTo>
                    <a:lnTo>
                      <a:pt x="36" y="31"/>
                    </a:lnTo>
                    <a:lnTo>
                      <a:pt x="31" y="33"/>
                    </a:lnTo>
                    <a:lnTo>
                      <a:pt x="26" y="36"/>
                    </a:lnTo>
                    <a:lnTo>
                      <a:pt x="25" y="36"/>
                    </a:lnTo>
                    <a:lnTo>
                      <a:pt x="23" y="30"/>
                    </a:lnTo>
                    <a:lnTo>
                      <a:pt x="17" y="15"/>
                    </a:lnTo>
                    <a:lnTo>
                      <a:pt x="10" y="2"/>
                    </a:lnTo>
                    <a:lnTo>
                      <a:pt x="0" y="0"/>
                    </a:lnTo>
                    <a:lnTo>
                      <a:pt x="0" y="15"/>
                    </a:lnTo>
                    <a:lnTo>
                      <a:pt x="1" y="28"/>
                    </a:lnTo>
                    <a:lnTo>
                      <a:pt x="3" y="38"/>
                    </a:lnTo>
                    <a:lnTo>
                      <a:pt x="3" y="4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92" name="Freeform 41"/>
              <p:cNvSpPr>
                <a:spLocks/>
              </p:cNvSpPr>
              <p:nvPr/>
            </p:nvSpPr>
            <p:spPr bwMode="auto">
              <a:xfrm>
                <a:off x="8126" y="4482"/>
                <a:ext cx="83" cy="97"/>
              </a:xfrm>
              <a:custGeom>
                <a:avLst/>
                <a:gdLst>
                  <a:gd name="T0" fmla="*/ 0 w 250"/>
                  <a:gd name="T1" fmla="*/ 0 h 290"/>
                  <a:gd name="T2" fmla="*/ 0 w 250"/>
                  <a:gd name="T3" fmla="*/ 0 h 290"/>
                  <a:gd name="T4" fmla="*/ 0 w 250"/>
                  <a:gd name="T5" fmla="*/ 0 h 290"/>
                  <a:gd name="T6" fmla="*/ 0 w 250"/>
                  <a:gd name="T7" fmla="*/ 0 h 290"/>
                  <a:gd name="T8" fmla="*/ 0 w 250"/>
                  <a:gd name="T9" fmla="*/ 0 h 290"/>
                  <a:gd name="T10" fmla="*/ 0 w 250"/>
                  <a:gd name="T11" fmla="*/ 0 h 290"/>
                  <a:gd name="T12" fmla="*/ 0 w 250"/>
                  <a:gd name="T13" fmla="*/ 1 h 290"/>
                  <a:gd name="T14" fmla="*/ 0 w 250"/>
                  <a:gd name="T15" fmla="*/ 1 h 290"/>
                  <a:gd name="T16" fmla="*/ 0 w 250"/>
                  <a:gd name="T17" fmla="*/ 1 h 290"/>
                  <a:gd name="T18" fmla="*/ 0 w 250"/>
                  <a:gd name="T19" fmla="*/ 1 h 290"/>
                  <a:gd name="T20" fmla="*/ 0 w 250"/>
                  <a:gd name="T21" fmla="*/ 1 h 290"/>
                  <a:gd name="T22" fmla="*/ 0 w 250"/>
                  <a:gd name="T23" fmla="*/ 1 h 290"/>
                  <a:gd name="T24" fmla="*/ 0 w 250"/>
                  <a:gd name="T25" fmla="*/ 1 h 290"/>
                  <a:gd name="T26" fmla="*/ 0 w 250"/>
                  <a:gd name="T27" fmla="*/ 1 h 290"/>
                  <a:gd name="T28" fmla="*/ 0 w 250"/>
                  <a:gd name="T29" fmla="*/ 1 h 290"/>
                  <a:gd name="T30" fmla="*/ 1 w 250"/>
                  <a:gd name="T31" fmla="*/ 1 h 290"/>
                  <a:gd name="T32" fmla="*/ 1 w 250"/>
                  <a:gd name="T33" fmla="*/ 1 h 290"/>
                  <a:gd name="T34" fmla="*/ 1 w 250"/>
                  <a:gd name="T35" fmla="*/ 1 h 290"/>
                  <a:gd name="T36" fmla="*/ 1 w 250"/>
                  <a:gd name="T37" fmla="*/ 1 h 290"/>
                  <a:gd name="T38" fmla="*/ 1 w 250"/>
                  <a:gd name="T39" fmla="*/ 1 h 290"/>
                  <a:gd name="T40" fmla="*/ 1 w 250"/>
                  <a:gd name="T41" fmla="*/ 1 h 290"/>
                  <a:gd name="T42" fmla="*/ 1 w 250"/>
                  <a:gd name="T43" fmla="*/ 1 h 290"/>
                  <a:gd name="T44" fmla="*/ 1 w 250"/>
                  <a:gd name="T45" fmla="*/ 1 h 290"/>
                  <a:gd name="T46" fmla="*/ 1 w 250"/>
                  <a:gd name="T47" fmla="*/ 1 h 290"/>
                  <a:gd name="T48" fmla="*/ 1 w 250"/>
                  <a:gd name="T49" fmla="*/ 1 h 290"/>
                  <a:gd name="T50" fmla="*/ 1 w 250"/>
                  <a:gd name="T51" fmla="*/ 1 h 290"/>
                  <a:gd name="T52" fmla="*/ 1 w 250"/>
                  <a:gd name="T53" fmla="*/ 1 h 290"/>
                  <a:gd name="T54" fmla="*/ 0 w 250"/>
                  <a:gd name="T55" fmla="*/ 1 h 290"/>
                  <a:gd name="T56" fmla="*/ 0 w 250"/>
                  <a:gd name="T57" fmla="*/ 1 h 290"/>
                  <a:gd name="T58" fmla="*/ 0 w 250"/>
                  <a:gd name="T59" fmla="*/ 1 h 290"/>
                  <a:gd name="T60" fmla="*/ 0 w 250"/>
                  <a:gd name="T61" fmla="*/ 1 h 290"/>
                  <a:gd name="T62" fmla="*/ 0 w 250"/>
                  <a:gd name="T63" fmla="*/ 1 h 290"/>
                  <a:gd name="T64" fmla="*/ 0 w 250"/>
                  <a:gd name="T65" fmla="*/ 1 h 290"/>
                  <a:gd name="T66" fmla="*/ 0 w 250"/>
                  <a:gd name="T67" fmla="*/ 1 h 290"/>
                  <a:gd name="T68" fmla="*/ 0 w 250"/>
                  <a:gd name="T69" fmla="*/ 0 h 290"/>
                  <a:gd name="T70" fmla="*/ 0 w 250"/>
                  <a:gd name="T71" fmla="*/ 0 h 290"/>
                  <a:gd name="T72" fmla="*/ 0 w 250"/>
                  <a:gd name="T73" fmla="*/ 0 h 290"/>
                  <a:gd name="T74" fmla="*/ 1 w 250"/>
                  <a:gd name="T75" fmla="*/ 0 h 290"/>
                  <a:gd name="T76" fmla="*/ 1 w 250"/>
                  <a:gd name="T77" fmla="*/ 0 h 290"/>
                  <a:gd name="T78" fmla="*/ 1 w 250"/>
                  <a:gd name="T79" fmla="*/ 0 h 290"/>
                  <a:gd name="T80" fmla="*/ 1 w 250"/>
                  <a:gd name="T81" fmla="*/ 0 h 290"/>
                  <a:gd name="T82" fmla="*/ 1 w 250"/>
                  <a:gd name="T83" fmla="*/ 0 h 290"/>
                  <a:gd name="T84" fmla="*/ 1 w 250"/>
                  <a:gd name="T85" fmla="*/ 0 h 290"/>
                  <a:gd name="T86" fmla="*/ 1 w 250"/>
                  <a:gd name="T87" fmla="*/ 0 h 290"/>
                  <a:gd name="T88" fmla="*/ 1 w 250"/>
                  <a:gd name="T89" fmla="*/ 0 h 290"/>
                  <a:gd name="T90" fmla="*/ 1 w 250"/>
                  <a:gd name="T91" fmla="*/ 0 h 290"/>
                  <a:gd name="T92" fmla="*/ 1 w 250"/>
                  <a:gd name="T93" fmla="*/ 0 h 290"/>
                  <a:gd name="T94" fmla="*/ 0 w 250"/>
                  <a:gd name="T95" fmla="*/ 0 h 290"/>
                  <a:gd name="T96" fmla="*/ 0 w 250"/>
                  <a:gd name="T97" fmla="*/ 0 h 29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250" h="290">
                    <a:moveTo>
                      <a:pt x="88" y="37"/>
                    </a:moveTo>
                    <a:lnTo>
                      <a:pt x="69" y="49"/>
                    </a:lnTo>
                    <a:lnTo>
                      <a:pt x="53" y="63"/>
                    </a:lnTo>
                    <a:lnTo>
                      <a:pt x="39" y="79"/>
                    </a:lnTo>
                    <a:lnTo>
                      <a:pt x="25" y="96"/>
                    </a:lnTo>
                    <a:lnTo>
                      <a:pt x="15" y="115"/>
                    </a:lnTo>
                    <a:lnTo>
                      <a:pt x="8" y="135"/>
                    </a:lnTo>
                    <a:lnTo>
                      <a:pt x="3" y="157"/>
                    </a:lnTo>
                    <a:lnTo>
                      <a:pt x="0" y="178"/>
                    </a:lnTo>
                    <a:lnTo>
                      <a:pt x="3" y="208"/>
                    </a:lnTo>
                    <a:lnTo>
                      <a:pt x="15" y="233"/>
                    </a:lnTo>
                    <a:lnTo>
                      <a:pt x="33" y="254"/>
                    </a:lnTo>
                    <a:lnTo>
                      <a:pt x="56" y="270"/>
                    </a:lnTo>
                    <a:lnTo>
                      <a:pt x="83" y="283"/>
                    </a:lnTo>
                    <a:lnTo>
                      <a:pt x="110" y="289"/>
                    </a:lnTo>
                    <a:lnTo>
                      <a:pt x="140" y="290"/>
                    </a:lnTo>
                    <a:lnTo>
                      <a:pt x="168" y="286"/>
                    </a:lnTo>
                    <a:lnTo>
                      <a:pt x="174" y="286"/>
                    </a:lnTo>
                    <a:lnTo>
                      <a:pt x="179" y="283"/>
                    </a:lnTo>
                    <a:lnTo>
                      <a:pt x="184" y="279"/>
                    </a:lnTo>
                    <a:lnTo>
                      <a:pt x="185" y="273"/>
                    </a:lnTo>
                    <a:lnTo>
                      <a:pt x="182" y="266"/>
                    </a:lnTo>
                    <a:lnTo>
                      <a:pt x="176" y="260"/>
                    </a:lnTo>
                    <a:lnTo>
                      <a:pt x="169" y="254"/>
                    </a:lnTo>
                    <a:lnTo>
                      <a:pt x="162" y="252"/>
                    </a:lnTo>
                    <a:lnTo>
                      <a:pt x="147" y="247"/>
                    </a:lnTo>
                    <a:lnTo>
                      <a:pt x="132" y="244"/>
                    </a:lnTo>
                    <a:lnTo>
                      <a:pt x="118" y="242"/>
                    </a:lnTo>
                    <a:lnTo>
                      <a:pt x="105" y="239"/>
                    </a:lnTo>
                    <a:lnTo>
                      <a:pt x="91" y="234"/>
                    </a:lnTo>
                    <a:lnTo>
                      <a:pt x="78" y="229"/>
                    </a:lnTo>
                    <a:lnTo>
                      <a:pt x="66" y="221"/>
                    </a:lnTo>
                    <a:lnTo>
                      <a:pt x="55" y="210"/>
                    </a:lnTo>
                    <a:lnTo>
                      <a:pt x="50" y="161"/>
                    </a:lnTo>
                    <a:lnTo>
                      <a:pt x="62" y="121"/>
                    </a:lnTo>
                    <a:lnTo>
                      <a:pt x="85" y="89"/>
                    </a:lnTo>
                    <a:lnTo>
                      <a:pt x="118" y="63"/>
                    </a:lnTo>
                    <a:lnTo>
                      <a:pt x="153" y="43"/>
                    </a:lnTo>
                    <a:lnTo>
                      <a:pt x="190" y="27"/>
                    </a:lnTo>
                    <a:lnTo>
                      <a:pt x="223" y="16"/>
                    </a:lnTo>
                    <a:lnTo>
                      <a:pt x="250" y="6"/>
                    </a:lnTo>
                    <a:lnTo>
                      <a:pt x="234" y="2"/>
                    </a:lnTo>
                    <a:lnTo>
                      <a:pt x="216" y="0"/>
                    </a:lnTo>
                    <a:lnTo>
                      <a:pt x="196" y="3"/>
                    </a:lnTo>
                    <a:lnTo>
                      <a:pt x="174" y="6"/>
                    </a:lnTo>
                    <a:lnTo>
                      <a:pt x="152" y="13"/>
                    </a:lnTo>
                    <a:lnTo>
                      <a:pt x="130" y="20"/>
                    </a:lnTo>
                    <a:lnTo>
                      <a:pt x="107" y="29"/>
                    </a:lnTo>
                    <a:lnTo>
                      <a:pt x="88" y="37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93" name="Freeform 42"/>
              <p:cNvSpPr>
                <a:spLocks/>
              </p:cNvSpPr>
              <p:nvPr/>
            </p:nvSpPr>
            <p:spPr bwMode="auto">
              <a:xfrm>
                <a:off x="8268" y="4481"/>
                <a:ext cx="53" cy="75"/>
              </a:xfrm>
              <a:custGeom>
                <a:avLst/>
                <a:gdLst>
                  <a:gd name="T0" fmla="*/ 1 w 160"/>
                  <a:gd name="T1" fmla="*/ 0 h 225"/>
                  <a:gd name="T2" fmla="*/ 1 w 160"/>
                  <a:gd name="T3" fmla="*/ 0 h 225"/>
                  <a:gd name="T4" fmla="*/ 1 w 160"/>
                  <a:gd name="T5" fmla="*/ 0 h 225"/>
                  <a:gd name="T6" fmla="*/ 1 w 160"/>
                  <a:gd name="T7" fmla="*/ 1 h 225"/>
                  <a:gd name="T8" fmla="*/ 0 w 160"/>
                  <a:gd name="T9" fmla="*/ 1 h 225"/>
                  <a:gd name="T10" fmla="*/ 0 w 160"/>
                  <a:gd name="T11" fmla="*/ 1 h 225"/>
                  <a:gd name="T12" fmla="*/ 0 w 160"/>
                  <a:gd name="T13" fmla="*/ 1 h 225"/>
                  <a:gd name="T14" fmla="*/ 0 w 160"/>
                  <a:gd name="T15" fmla="*/ 1 h 225"/>
                  <a:gd name="T16" fmla="*/ 0 w 160"/>
                  <a:gd name="T17" fmla="*/ 1 h 225"/>
                  <a:gd name="T18" fmla="*/ 0 w 160"/>
                  <a:gd name="T19" fmla="*/ 1 h 225"/>
                  <a:gd name="T20" fmla="*/ 0 w 160"/>
                  <a:gd name="T21" fmla="*/ 1 h 225"/>
                  <a:gd name="T22" fmla="*/ 0 w 160"/>
                  <a:gd name="T23" fmla="*/ 1 h 225"/>
                  <a:gd name="T24" fmla="*/ 0 w 160"/>
                  <a:gd name="T25" fmla="*/ 1 h 225"/>
                  <a:gd name="T26" fmla="*/ 0 w 160"/>
                  <a:gd name="T27" fmla="*/ 1 h 225"/>
                  <a:gd name="T28" fmla="*/ 0 w 160"/>
                  <a:gd name="T29" fmla="*/ 1 h 225"/>
                  <a:gd name="T30" fmla="*/ 0 w 160"/>
                  <a:gd name="T31" fmla="*/ 1 h 225"/>
                  <a:gd name="T32" fmla="*/ 0 w 160"/>
                  <a:gd name="T33" fmla="*/ 1 h 225"/>
                  <a:gd name="T34" fmla="*/ 0 w 160"/>
                  <a:gd name="T35" fmla="*/ 1 h 225"/>
                  <a:gd name="T36" fmla="*/ 0 w 160"/>
                  <a:gd name="T37" fmla="*/ 1 h 225"/>
                  <a:gd name="T38" fmla="*/ 0 w 160"/>
                  <a:gd name="T39" fmla="*/ 1 h 225"/>
                  <a:gd name="T40" fmla="*/ 1 w 160"/>
                  <a:gd name="T41" fmla="*/ 1 h 225"/>
                  <a:gd name="T42" fmla="*/ 1 w 160"/>
                  <a:gd name="T43" fmla="*/ 1 h 225"/>
                  <a:gd name="T44" fmla="*/ 1 w 160"/>
                  <a:gd name="T45" fmla="*/ 0 h 225"/>
                  <a:gd name="T46" fmla="*/ 1 w 160"/>
                  <a:gd name="T47" fmla="*/ 0 h 225"/>
                  <a:gd name="T48" fmla="*/ 1 w 160"/>
                  <a:gd name="T49" fmla="*/ 0 h 225"/>
                  <a:gd name="T50" fmla="*/ 1 w 160"/>
                  <a:gd name="T51" fmla="*/ 0 h 225"/>
                  <a:gd name="T52" fmla="*/ 0 w 160"/>
                  <a:gd name="T53" fmla="*/ 0 h 225"/>
                  <a:gd name="T54" fmla="*/ 0 w 160"/>
                  <a:gd name="T55" fmla="*/ 0 h 225"/>
                  <a:gd name="T56" fmla="*/ 0 w 160"/>
                  <a:gd name="T57" fmla="*/ 0 h 225"/>
                  <a:gd name="T58" fmla="*/ 0 w 160"/>
                  <a:gd name="T59" fmla="*/ 0 h 225"/>
                  <a:gd name="T60" fmla="*/ 0 w 160"/>
                  <a:gd name="T61" fmla="*/ 0 h 225"/>
                  <a:gd name="T62" fmla="*/ 0 w 160"/>
                  <a:gd name="T63" fmla="*/ 0 h 225"/>
                  <a:gd name="T64" fmla="*/ 0 w 160"/>
                  <a:gd name="T65" fmla="*/ 0 h 225"/>
                  <a:gd name="T66" fmla="*/ 0 w 160"/>
                  <a:gd name="T67" fmla="*/ 0 h 225"/>
                  <a:gd name="T68" fmla="*/ 0 w 160"/>
                  <a:gd name="T69" fmla="*/ 0 h 225"/>
                  <a:gd name="T70" fmla="*/ 0 w 160"/>
                  <a:gd name="T71" fmla="*/ 0 h 225"/>
                  <a:gd name="T72" fmla="*/ 0 w 160"/>
                  <a:gd name="T73" fmla="*/ 0 h 225"/>
                  <a:gd name="T74" fmla="*/ 0 w 160"/>
                  <a:gd name="T75" fmla="*/ 0 h 225"/>
                  <a:gd name="T76" fmla="*/ 0 w 160"/>
                  <a:gd name="T77" fmla="*/ 0 h 225"/>
                  <a:gd name="T78" fmla="*/ 1 w 160"/>
                  <a:gd name="T79" fmla="*/ 0 h 225"/>
                  <a:gd name="T80" fmla="*/ 1 w 160"/>
                  <a:gd name="T81" fmla="*/ 0 h 22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60" h="225">
                    <a:moveTo>
                      <a:pt x="135" y="73"/>
                    </a:moveTo>
                    <a:lnTo>
                      <a:pt x="141" y="96"/>
                    </a:lnTo>
                    <a:lnTo>
                      <a:pt x="140" y="118"/>
                    </a:lnTo>
                    <a:lnTo>
                      <a:pt x="129" y="135"/>
                    </a:lnTo>
                    <a:lnTo>
                      <a:pt x="115" y="151"/>
                    </a:lnTo>
                    <a:lnTo>
                      <a:pt x="97" y="165"/>
                    </a:lnTo>
                    <a:lnTo>
                      <a:pt x="76" y="179"/>
                    </a:lnTo>
                    <a:lnTo>
                      <a:pt x="56" y="192"/>
                    </a:lnTo>
                    <a:lnTo>
                      <a:pt x="38" y="205"/>
                    </a:lnTo>
                    <a:lnTo>
                      <a:pt x="35" y="210"/>
                    </a:lnTo>
                    <a:lnTo>
                      <a:pt x="34" y="212"/>
                    </a:lnTo>
                    <a:lnTo>
                      <a:pt x="34" y="217"/>
                    </a:lnTo>
                    <a:lnTo>
                      <a:pt x="35" y="221"/>
                    </a:lnTo>
                    <a:lnTo>
                      <a:pt x="40" y="224"/>
                    </a:lnTo>
                    <a:lnTo>
                      <a:pt x="44" y="225"/>
                    </a:lnTo>
                    <a:lnTo>
                      <a:pt x="47" y="225"/>
                    </a:lnTo>
                    <a:lnTo>
                      <a:pt x="51" y="224"/>
                    </a:lnTo>
                    <a:lnTo>
                      <a:pt x="75" y="211"/>
                    </a:lnTo>
                    <a:lnTo>
                      <a:pt x="97" y="197"/>
                    </a:lnTo>
                    <a:lnTo>
                      <a:pt x="117" y="181"/>
                    </a:lnTo>
                    <a:lnTo>
                      <a:pt x="137" y="162"/>
                    </a:lnTo>
                    <a:lnTo>
                      <a:pt x="150" y="142"/>
                    </a:lnTo>
                    <a:lnTo>
                      <a:pt x="159" y="119"/>
                    </a:lnTo>
                    <a:lnTo>
                      <a:pt x="160" y="95"/>
                    </a:lnTo>
                    <a:lnTo>
                      <a:pt x="154" y="69"/>
                    </a:lnTo>
                    <a:lnTo>
                      <a:pt x="141" y="49"/>
                    </a:lnTo>
                    <a:lnTo>
                      <a:pt x="122" y="31"/>
                    </a:lnTo>
                    <a:lnTo>
                      <a:pt x="98" y="18"/>
                    </a:lnTo>
                    <a:lnTo>
                      <a:pt x="72" y="8"/>
                    </a:lnTo>
                    <a:lnTo>
                      <a:pt x="46" y="3"/>
                    </a:lnTo>
                    <a:lnTo>
                      <a:pt x="24" y="0"/>
                    </a:lnTo>
                    <a:lnTo>
                      <a:pt x="7" y="0"/>
                    </a:lnTo>
                    <a:lnTo>
                      <a:pt x="0" y="4"/>
                    </a:lnTo>
                    <a:lnTo>
                      <a:pt x="18" y="11"/>
                    </a:lnTo>
                    <a:lnTo>
                      <a:pt x="37" y="17"/>
                    </a:lnTo>
                    <a:lnTo>
                      <a:pt x="57" y="23"/>
                    </a:lnTo>
                    <a:lnTo>
                      <a:pt x="76" y="29"/>
                    </a:lnTo>
                    <a:lnTo>
                      <a:pt x="95" y="36"/>
                    </a:lnTo>
                    <a:lnTo>
                      <a:pt x="112" y="46"/>
                    </a:lnTo>
                    <a:lnTo>
                      <a:pt x="125" y="57"/>
                    </a:lnTo>
                    <a:lnTo>
                      <a:pt x="135" y="73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94" name="Freeform 43"/>
              <p:cNvSpPr>
                <a:spLocks/>
              </p:cNvSpPr>
              <p:nvPr/>
            </p:nvSpPr>
            <p:spPr bwMode="auto">
              <a:xfrm>
                <a:off x="8073" y="4463"/>
                <a:ext cx="135" cy="158"/>
              </a:xfrm>
              <a:custGeom>
                <a:avLst/>
                <a:gdLst>
                  <a:gd name="T0" fmla="*/ 1 w 404"/>
                  <a:gd name="T1" fmla="*/ 0 h 472"/>
                  <a:gd name="T2" fmla="*/ 0 w 404"/>
                  <a:gd name="T3" fmla="*/ 1 h 472"/>
                  <a:gd name="T4" fmla="*/ 0 w 404"/>
                  <a:gd name="T5" fmla="*/ 1 h 472"/>
                  <a:gd name="T6" fmla="*/ 0 w 404"/>
                  <a:gd name="T7" fmla="*/ 1 h 472"/>
                  <a:gd name="T8" fmla="*/ 0 w 404"/>
                  <a:gd name="T9" fmla="*/ 1 h 472"/>
                  <a:gd name="T10" fmla="*/ 0 w 404"/>
                  <a:gd name="T11" fmla="*/ 1 h 472"/>
                  <a:gd name="T12" fmla="*/ 0 w 404"/>
                  <a:gd name="T13" fmla="*/ 2 h 472"/>
                  <a:gd name="T14" fmla="*/ 0 w 404"/>
                  <a:gd name="T15" fmla="*/ 2 h 472"/>
                  <a:gd name="T16" fmla="*/ 0 w 404"/>
                  <a:gd name="T17" fmla="*/ 2 h 472"/>
                  <a:gd name="T18" fmla="*/ 0 w 404"/>
                  <a:gd name="T19" fmla="*/ 2 h 472"/>
                  <a:gd name="T20" fmla="*/ 1 w 404"/>
                  <a:gd name="T21" fmla="*/ 2 h 472"/>
                  <a:gd name="T22" fmla="*/ 1 w 404"/>
                  <a:gd name="T23" fmla="*/ 2 h 472"/>
                  <a:gd name="T24" fmla="*/ 1 w 404"/>
                  <a:gd name="T25" fmla="*/ 2 h 472"/>
                  <a:gd name="T26" fmla="*/ 1 w 404"/>
                  <a:gd name="T27" fmla="*/ 2 h 472"/>
                  <a:gd name="T28" fmla="*/ 1 w 404"/>
                  <a:gd name="T29" fmla="*/ 2 h 472"/>
                  <a:gd name="T30" fmla="*/ 1 w 404"/>
                  <a:gd name="T31" fmla="*/ 2 h 472"/>
                  <a:gd name="T32" fmla="*/ 2 w 404"/>
                  <a:gd name="T33" fmla="*/ 2 h 472"/>
                  <a:gd name="T34" fmla="*/ 2 w 404"/>
                  <a:gd name="T35" fmla="*/ 2 h 472"/>
                  <a:gd name="T36" fmla="*/ 2 w 404"/>
                  <a:gd name="T37" fmla="*/ 2 h 472"/>
                  <a:gd name="T38" fmla="*/ 2 w 404"/>
                  <a:gd name="T39" fmla="*/ 2 h 472"/>
                  <a:gd name="T40" fmla="*/ 2 w 404"/>
                  <a:gd name="T41" fmla="*/ 2 h 472"/>
                  <a:gd name="T42" fmla="*/ 1 w 404"/>
                  <a:gd name="T43" fmla="*/ 2 h 472"/>
                  <a:gd name="T44" fmla="*/ 1 w 404"/>
                  <a:gd name="T45" fmla="*/ 2 h 472"/>
                  <a:gd name="T46" fmla="*/ 1 w 404"/>
                  <a:gd name="T47" fmla="*/ 2 h 472"/>
                  <a:gd name="T48" fmla="*/ 1 w 404"/>
                  <a:gd name="T49" fmla="*/ 2 h 472"/>
                  <a:gd name="T50" fmla="*/ 1 w 404"/>
                  <a:gd name="T51" fmla="*/ 2 h 472"/>
                  <a:gd name="T52" fmla="*/ 1 w 404"/>
                  <a:gd name="T53" fmla="*/ 2 h 472"/>
                  <a:gd name="T54" fmla="*/ 0 w 404"/>
                  <a:gd name="T55" fmla="*/ 2 h 472"/>
                  <a:gd name="T56" fmla="*/ 0 w 404"/>
                  <a:gd name="T57" fmla="*/ 1 h 472"/>
                  <a:gd name="T58" fmla="*/ 0 w 404"/>
                  <a:gd name="T59" fmla="*/ 1 h 472"/>
                  <a:gd name="T60" fmla="*/ 0 w 404"/>
                  <a:gd name="T61" fmla="*/ 1 h 472"/>
                  <a:gd name="T62" fmla="*/ 0 w 404"/>
                  <a:gd name="T63" fmla="*/ 1 h 472"/>
                  <a:gd name="T64" fmla="*/ 0 w 404"/>
                  <a:gd name="T65" fmla="*/ 1 h 472"/>
                  <a:gd name="T66" fmla="*/ 0 w 404"/>
                  <a:gd name="T67" fmla="*/ 1 h 472"/>
                  <a:gd name="T68" fmla="*/ 0 w 404"/>
                  <a:gd name="T69" fmla="*/ 1 h 472"/>
                  <a:gd name="T70" fmla="*/ 1 w 404"/>
                  <a:gd name="T71" fmla="*/ 0 h 472"/>
                  <a:gd name="T72" fmla="*/ 1 w 404"/>
                  <a:gd name="T73" fmla="*/ 0 h 472"/>
                  <a:gd name="T74" fmla="*/ 1 w 404"/>
                  <a:gd name="T75" fmla="*/ 0 h 472"/>
                  <a:gd name="T76" fmla="*/ 1 w 404"/>
                  <a:gd name="T77" fmla="*/ 0 h 472"/>
                  <a:gd name="T78" fmla="*/ 1 w 404"/>
                  <a:gd name="T79" fmla="*/ 0 h 472"/>
                  <a:gd name="T80" fmla="*/ 1 w 404"/>
                  <a:gd name="T81" fmla="*/ 0 h 472"/>
                  <a:gd name="T82" fmla="*/ 1 w 404"/>
                  <a:gd name="T83" fmla="*/ 0 h 472"/>
                  <a:gd name="T84" fmla="*/ 1 w 404"/>
                  <a:gd name="T85" fmla="*/ 0 h 472"/>
                  <a:gd name="T86" fmla="*/ 1 w 404"/>
                  <a:gd name="T87" fmla="*/ 0 h 47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404" h="472">
                    <a:moveTo>
                      <a:pt x="157" y="61"/>
                    </a:moveTo>
                    <a:lnTo>
                      <a:pt x="127" y="87"/>
                    </a:lnTo>
                    <a:lnTo>
                      <a:pt x="96" y="113"/>
                    </a:lnTo>
                    <a:lnTo>
                      <a:pt x="68" y="143"/>
                    </a:lnTo>
                    <a:lnTo>
                      <a:pt x="43" y="175"/>
                    </a:lnTo>
                    <a:lnTo>
                      <a:pt x="22" y="208"/>
                    </a:lnTo>
                    <a:lnTo>
                      <a:pt x="8" y="244"/>
                    </a:lnTo>
                    <a:lnTo>
                      <a:pt x="0" y="283"/>
                    </a:lnTo>
                    <a:lnTo>
                      <a:pt x="2" y="323"/>
                    </a:lnTo>
                    <a:lnTo>
                      <a:pt x="5" y="333"/>
                    </a:lnTo>
                    <a:lnTo>
                      <a:pt x="8" y="344"/>
                    </a:lnTo>
                    <a:lnTo>
                      <a:pt x="12" y="353"/>
                    </a:lnTo>
                    <a:lnTo>
                      <a:pt x="18" y="363"/>
                    </a:lnTo>
                    <a:lnTo>
                      <a:pt x="25" y="372"/>
                    </a:lnTo>
                    <a:lnTo>
                      <a:pt x="34" y="380"/>
                    </a:lnTo>
                    <a:lnTo>
                      <a:pt x="41" y="388"/>
                    </a:lnTo>
                    <a:lnTo>
                      <a:pt x="52" y="393"/>
                    </a:lnTo>
                    <a:lnTo>
                      <a:pt x="71" y="405"/>
                    </a:lnTo>
                    <a:lnTo>
                      <a:pt x="90" y="415"/>
                    </a:lnTo>
                    <a:lnTo>
                      <a:pt x="109" y="424"/>
                    </a:lnTo>
                    <a:lnTo>
                      <a:pt x="129" y="431"/>
                    </a:lnTo>
                    <a:lnTo>
                      <a:pt x="150" y="438"/>
                    </a:lnTo>
                    <a:lnTo>
                      <a:pt x="171" y="444"/>
                    </a:lnTo>
                    <a:lnTo>
                      <a:pt x="191" y="449"/>
                    </a:lnTo>
                    <a:lnTo>
                      <a:pt x="212" y="454"/>
                    </a:lnTo>
                    <a:lnTo>
                      <a:pt x="234" y="458"/>
                    </a:lnTo>
                    <a:lnTo>
                      <a:pt x="254" y="461"/>
                    </a:lnTo>
                    <a:lnTo>
                      <a:pt x="276" y="464"/>
                    </a:lnTo>
                    <a:lnTo>
                      <a:pt x="298" y="467"/>
                    </a:lnTo>
                    <a:lnTo>
                      <a:pt x="319" y="468"/>
                    </a:lnTo>
                    <a:lnTo>
                      <a:pt x="341" y="470"/>
                    </a:lnTo>
                    <a:lnTo>
                      <a:pt x="363" y="471"/>
                    </a:lnTo>
                    <a:lnTo>
                      <a:pt x="383" y="472"/>
                    </a:lnTo>
                    <a:lnTo>
                      <a:pt x="391" y="472"/>
                    </a:lnTo>
                    <a:lnTo>
                      <a:pt x="397" y="470"/>
                    </a:lnTo>
                    <a:lnTo>
                      <a:pt x="401" y="464"/>
                    </a:lnTo>
                    <a:lnTo>
                      <a:pt x="404" y="458"/>
                    </a:lnTo>
                    <a:lnTo>
                      <a:pt x="404" y="451"/>
                    </a:lnTo>
                    <a:lnTo>
                      <a:pt x="401" y="445"/>
                    </a:lnTo>
                    <a:lnTo>
                      <a:pt x="395" y="441"/>
                    </a:lnTo>
                    <a:lnTo>
                      <a:pt x="388" y="438"/>
                    </a:lnTo>
                    <a:lnTo>
                      <a:pt x="369" y="434"/>
                    </a:lnTo>
                    <a:lnTo>
                      <a:pt x="350" y="431"/>
                    </a:lnTo>
                    <a:lnTo>
                      <a:pt x="331" y="426"/>
                    </a:lnTo>
                    <a:lnTo>
                      <a:pt x="310" y="424"/>
                    </a:lnTo>
                    <a:lnTo>
                      <a:pt x="291" y="421"/>
                    </a:lnTo>
                    <a:lnTo>
                      <a:pt x="272" y="418"/>
                    </a:lnTo>
                    <a:lnTo>
                      <a:pt x="251" y="415"/>
                    </a:lnTo>
                    <a:lnTo>
                      <a:pt x="232" y="411"/>
                    </a:lnTo>
                    <a:lnTo>
                      <a:pt x="213" y="408"/>
                    </a:lnTo>
                    <a:lnTo>
                      <a:pt x="194" y="403"/>
                    </a:lnTo>
                    <a:lnTo>
                      <a:pt x="175" y="398"/>
                    </a:lnTo>
                    <a:lnTo>
                      <a:pt x="156" y="393"/>
                    </a:lnTo>
                    <a:lnTo>
                      <a:pt x="138" y="386"/>
                    </a:lnTo>
                    <a:lnTo>
                      <a:pt x="119" y="379"/>
                    </a:lnTo>
                    <a:lnTo>
                      <a:pt x="102" y="372"/>
                    </a:lnTo>
                    <a:lnTo>
                      <a:pt x="84" y="362"/>
                    </a:lnTo>
                    <a:lnTo>
                      <a:pt x="69" y="352"/>
                    </a:lnTo>
                    <a:lnTo>
                      <a:pt x="58" y="339"/>
                    </a:lnTo>
                    <a:lnTo>
                      <a:pt x="49" y="324"/>
                    </a:lnTo>
                    <a:lnTo>
                      <a:pt x="44" y="307"/>
                    </a:lnTo>
                    <a:lnTo>
                      <a:pt x="43" y="290"/>
                    </a:lnTo>
                    <a:lnTo>
                      <a:pt x="44" y="270"/>
                    </a:lnTo>
                    <a:lnTo>
                      <a:pt x="49" y="250"/>
                    </a:lnTo>
                    <a:lnTo>
                      <a:pt x="55" y="234"/>
                    </a:lnTo>
                    <a:lnTo>
                      <a:pt x="65" y="212"/>
                    </a:lnTo>
                    <a:lnTo>
                      <a:pt x="77" y="191"/>
                    </a:lnTo>
                    <a:lnTo>
                      <a:pt x="90" y="172"/>
                    </a:lnTo>
                    <a:lnTo>
                      <a:pt x="104" y="155"/>
                    </a:lnTo>
                    <a:lnTo>
                      <a:pt x="119" y="138"/>
                    </a:lnTo>
                    <a:lnTo>
                      <a:pt x="135" y="120"/>
                    </a:lnTo>
                    <a:lnTo>
                      <a:pt x="154" y="103"/>
                    </a:lnTo>
                    <a:lnTo>
                      <a:pt x="173" y="86"/>
                    </a:lnTo>
                    <a:lnTo>
                      <a:pt x="193" y="71"/>
                    </a:lnTo>
                    <a:lnTo>
                      <a:pt x="218" y="59"/>
                    </a:lnTo>
                    <a:lnTo>
                      <a:pt x="245" y="47"/>
                    </a:lnTo>
                    <a:lnTo>
                      <a:pt x="273" y="36"/>
                    </a:lnTo>
                    <a:lnTo>
                      <a:pt x="298" y="25"/>
                    </a:lnTo>
                    <a:lnTo>
                      <a:pt x="319" y="17"/>
                    </a:lnTo>
                    <a:lnTo>
                      <a:pt x="332" y="8"/>
                    </a:lnTo>
                    <a:lnTo>
                      <a:pt x="336" y="2"/>
                    </a:lnTo>
                    <a:lnTo>
                      <a:pt x="322" y="0"/>
                    </a:lnTo>
                    <a:lnTo>
                      <a:pt x="301" y="1"/>
                    </a:lnTo>
                    <a:lnTo>
                      <a:pt x="278" y="5"/>
                    </a:lnTo>
                    <a:lnTo>
                      <a:pt x="253" y="13"/>
                    </a:lnTo>
                    <a:lnTo>
                      <a:pt x="226" y="23"/>
                    </a:lnTo>
                    <a:lnTo>
                      <a:pt x="201" y="34"/>
                    </a:lnTo>
                    <a:lnTo>
                      <a:pt x="178" y="47"/>
                    </a:lnTo>
                    <a:lnTo>
                      <a:pt x="157" y="61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95" name="Freeform 44"/>
              <p:cNvSpPr>
                <a:spLocks/>
              </p:cNvSpPr>
              <p:nvPr/>
            </p:nvSpPr>
            <p:spPr bwMode="auto">
              <a:xfrm>
                <a:off x="8263" y="4458"/>
                <a:ext cx="118" cy="105"/>
              </a:xfrm>
              <a:custGeom>
                <a:avLst/>
                <a:gdLst>
                  <a:gd name="T0" fmla="*/ 1 w 354"/>
                  <a:gd name="T1" fmla="*/ 0 h 315"/>
                  <a:gd name="T2" fmla="*/ 1 w 354"/>
                  <a:gd name="T3" fmla="*/ 0 h 315"/>
                  <a:gd name="T4" fmla="*/ 1 w 354"/>
                  <a:gd name="T5" fmla="*/ 1 h 315"/>
                  <a:gd name="T6" fmla="*/ 1 w 354"/>
                  <a:gd name="T7" fmla="*/ 1 h 315"/>
                  <a:gd name="T8" fmla="*/ 1 w 354"/>
                  <a:gd name="T9" fmla="*/ 1 h 315"/>
                  <a:gd name="T10" fmla="*/ 1 w 354"/>
                  <a:gd name="T11" fmla="*/ 1 h 315"/>
                  <a:gd name="T12" fmla="*/ 1 w 354"/>
                  <a:gd name="T13" fmla="*/ 1 h 315"/>
                  <a:gd name="T14" fmla="*/ 1 w 354"/>
                  <a:gd name="T15" fmla="*/ 1 h 315"/>
                  <a:gd name="T16" fmla="*/ 1 w 354"/>
                  <a:gd name="T17" fmla="*/ 1 h 315"/>
                  <a:gd name="T18" fmla="*/ 1 w 354"/>
                  <a:gd name="T19" fmla="*/ 1 h 315"/>
                  <a:gd name="T20" fmla="*/ 1 w 354"/>
                  <a:gd name="T21" fmla="*/ 1 h 315"/>
                  <a:gd name="T22" fmla="*/ 1 w 354"/>
                  <a:gd name="T23" fmla="*/ 1 h 315"/>
                  <a:gd name="T24" fmla="*/ 1 w 354"/>
                  <a:gd name="T25" fmla="*/ 1 h 315"/>
                  <a:gd name="T26" fmla="*/ 1 w 354"/>
                  <a:gd name="T27" fmla="*/ 1 h 315"/>
                  <a:gd name="T28" fmla="*/ 1 w 354"/>
                  <a:gd name="T29" fmla="*/ 1 h 315"/>
                  <a:gd name="T30" fmla="*/ 1 w 354"/>
                  <a:gd name="T31" fmla="*/ 1 h 315"/>
                  <a:gd name="T32" fmla="*/ 1 w 354"/>
                  <a:gd name="T33" fmla="*/ 1 h 315"/>
                  <a:gd name="T34" fmla="*/ 1 w 354"/>
                  <a:gd name="T35" fmla="*/ 1 h 315"/>
                  <a:gd name="T36" fmla="*/ 1 w 354"/>
                  <a:gd name="T37" fmla="*/ 1 h 315"/>
                  <a:gd name="T38" fmla="*/ 1 w 354"/>
                  <a:gd name="T39" fmla="*/ 1 h 315"/>
                  <a:gd name="T40" fmla="*/ 1 w 354"/>
                  <a:gd name="T41" fmla="*/ 1 h 315"/>
                  <a:gd name="T42" fmla="*/ 1 w 354"/>
                  <a:gd name="T43" fmla="*/ 1 h 315"/>
                  <a:gd name="T44" fmla="*/ 1 w 354"/>
                  <a:gd name="T45" fmla="*/ 1 h 315"/>
                  <a:gd name="T46" fmla="*/ 1 w 354"/>
                  <a:gd name="T47" fmla="*/ 1 h 315"/>
                  <a:gd name="T48" fmla="*/ 1 w 354"/>
                  <a:gd name="T49" fmla="*/ 1 h 315"/>
                  <a:gd name="T50" fmla="*/ 1 w 354"/>
                  <a:gd name="T51" fmla="*/ 1 h 315"/>
                  <a:gd name="T52" fmla="*/ 1 w 354"/>
                  <a:gd name="T53" fmla="*/ 1 h 315"/>
                  <a:gd name="T54" fmla="*/ 1 w 354"/>
                  <a:gd name="T55" fmla="*/ 0 h 315"/>
                  <a:gd name="T56" fmla="*/ 1 w 354"/>
                  <a:gd name="T57" fmla="*/ 0 h 315"/>
                  <a:gd name="T58" fmla="*/ 1 w 354"/>
                  <a:gd name="T59" fmla="*/ 0 h 315"/>
                  <a:gd name="T60" fmla="*/ 1 w 354"/>
                  <a:gd name="T61" fmla="*/ 0 h 315"/>
                  <a:gd name="T62" fmla="*/ 1 w 354"/>
                  <a:gd name="T63" fmla="*/ 0 h 315"/>
                  <a:gd name="T64" fmla="*/ 1 w 354"/>
                  <a:gd name="T65" fmla="*/ 0 h 315"/>
                  <a:gd name="T66" fmla="*/ 1 w 354"/>
                  <a:gd name="T67" fmla="*/ 0 h 315"/>
                  <a:gd name="T68" fmla="*/ 1 w 354"/>
                  <a:gd name="T69" fmla="*/ 0 h 315"/>
                  <a:gd name="T70" fmla="*/ 1 w 354"/>
                  <a:gd name="T71" fmla="*/ 0 h 315"/>
                  <a:gd name="T72" fmla="*/ 1 w 354"/>
                  <a:gd name="T73" fmla="*/ 0 h 315"/>
                  <a:gd name="T74" fmla="*/ 0 w 354"/>
                  <a:gd name="T75" fmla="*/ 0 h 315"/>
                  <a:gd name="T76" fmla="*/ 0 w 354"/>
                  <a:gd name="T77" fmla="*/ 0 h 315"/>
                  <a:gd name="T78" fmla="*/ 0 w 354"/>
                  <a:gd name="T79" fmla="*/ 0 h 315"/>
                  <a:gd name="T80" fmla="*/ 0 w 354"/>
                  <a:gd name="T81" fmla="*/ 0 h 315"/>
                  <a:gd name="T82" fmla="*/ 0 w 354"/>
                  <a:gd name="T83" fmla="*/ 0 h 315"/>
                  <a:gd name="T84" fmla="*/ 0 w 354"/>
                  <a:gd name="T85" fmla="*/ 0 h 315"/>
                  <a:gd name="T86" fmla="*/ 0 w 354"/>
                  <a:gd name="T87" fmla="*/ 0 h 315"/>
                  <a:gd name="T88" fmla="*/ 0 w 354"/>
                  <a:gd name="T89" fmla="*/ 0 h 315"/>
                  <a:gd name="T90" fmla="*/ 0 w 354"/>
                  <a:gd name="T91" fmla="*/ 0 h 315"/>
                  <a:gd name="T92" fmla="*/ 0 w 354"/>
                  <a:gd name="T93" fmla="*/ 0 h 315"/>
                  <a:gd name="T94" fmla="*/ 0 w 354"/>
                  <a:gd name="T95" fmla="*/ 0 h 315"/>
                  <a:gd name="T96" fmla="*/ 0 w 354"/>
                  <a:gd name="T97" fmla="*/ 0 h 315"/>
                  <a:gd name="T98" fmla="*/ 0 w 354"/>
                  <a:gd name="T99" fmla="*/ 0 h 315"/>
                  <a:gd name="T100" fmla="*/ 0 w 354"/>
                  <a:gd name="T101" fmla="*/ 0 h 315"/>
                  <a:gd name="T102" fmla="*/ 1 w 354"/>
                  <a:gd name="T103" fmla="*/ 0 h 315"/>
                  <a:gd name="T104" fmla="*/ 1 w 354"/>
                  <a:gd name="T105" fmla="*/ 0 h 315"/>
                  <a:gd name="T106" fmla="*/ 1 w 354"/>
                  <a:gd name="T107" fmla="*/ 0 h 315"/>
                  <a:gd name="T108" fmla="*/ 1 w 354"/>
                  <a:gd name="T109" fmla="*/ 0 h 315"/>
                  <a:gd name="T110" fmla="*/ 1 w 354"/>
                  <a:gd name="T111" fmla="*/ 0 h 315"/>
                  <a:gd name="T112" fmla="*/ 1 w 354"/>
                  <a:gd name="T113" fmla="*/ 0 h 315"/>
                  <a:gd name="T114" fmla="*/ 1 w 354"/>
                  <a:gd name="T115" fmla="*/ 0 h 315"/>
                  <a:gd name="T116" fmla="*/ 1 w 354"/>
                  <a:gd name="T117" fmla="*/ 0 h 315"/>
                  <a:gd name="T118" fmla="*/ 1 w 354"/>
                  <a:gd name="T119" fmla="*/ 0 h 315"/>
                  <a:gd name="T120" fmla="*/ 1 w 354"/>
                  <a:gd name="T121" fmla="*/ 0 h 31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354" h="315">
                    <a:moveTo>
                      <a:pt x="294" y="96"/>
                    </a:moveTo>
                    <a:lnTo>
                      <a:pt x="310" y="113"/>
                    </a:lnTo>
                    <a:lnTo>
                      <a:pt x="320" y="133"/>
                    </a:lnTo>
                    <a:lnTo>
                      <a:pt x="325" y="155"/>
                    </a:lnTo>
                    <a:lnTo>
                      <a:pt x="325" y="178"/>
                    </a:lnTo>
                    <a:lnTo>
                      <a:pt x="322" y="197"/>
                    </a:lnTo>
                    <a:lnTo>
                      <a:pt x="316" y="212"/>
                    </a:lnTo>
                    <a:lnTo>
                      <a:pt x="306" y="228"/>
                    </a:lnTo>
                    <a:lnTo>
                      <a:pt x="295" y="241"/>
                    </a:lnTo>
                    <a:lnTo>
                      <a:pt x="282" y="256"/>
                    </a:lnTo>
                    <a:lnTo>
                      <a:pt x="269" y="267"/>
                    </a:lnTo>
                    <a:lnTo>
                      <a:pt x="256" y="280"/>
                    </a:lnTo>
                    <a:lnTo>
                      <a:pt x="243" y="293"/>
                    </a:lnTo>
                    <a:lnTo>
                      <a:pt x="240" y="297"/>
                    </a:lnTo>
                    <a:lnTo>
                      <a:pt x="240" y="302"/>
                    </a:lnTo>
                    <a:lnTo>
                      <a:pt x="240" y="306"/>
                    </a:lnTo>
                    <a:lnTo>
                      <a:pt x="243" y="310"/>
                    </a:lnTo>
                    <a:lnTo>
                      <a:pt x="247" y="313"/>
                    </a:lnTo>
                    <a:lnTo>
                      <a:pt x="253" y="315"/>
                    </a:lnTo>
                    <a:lnTo>
                      <a:pt x="257" y="313"/>
                    </a:lnTo>
                    <a:lnTo>
                      <a:pt x="262" y="310"/>
                    </a:lnTo>
                    <a:lnTo>
                      <a:pt x="291" y="292"/>
                    </a:lnTo>
                    <a:lnTo>
                      <a:pt x="316" y="267"/>
                    </a:lnTo>
                    <a:lnTo>
                      <a:pt x="335" y="240"/>
                    </a:lnTo>
                    <a:lnTo>
                      <a:pt x="348" y="208"/>
                    </a:lnTo>
                    <a:lnTo>
                      <a:pt x="354" y="177"/>
                    </a:lnTo>
                    <a:lnTo>
                      <a:pt x="351" y="143"/>
                    </a:lnTo>
                    <a:lnTo>
                      <a:pt x="339" y="113"/>
                    </a:lnTo>
                    <a:lnTo>
                      <a:pt x="316" y="86"/>
                    </a:lnTo>
                    <a:lnTo>
                      <a:pt x="298" y="72"/>
                    </a:lnTo>
                    <a:lnTo>
                      <a:pt x="278" y="60"/>
                    </a:lnTo>
                    <a:lnTo>
                      <a:pt x="256" y="49"/>
                    </a:lnTo>
                    <a:lnTo>
                      <a:pt x="231" y="39"/>
                    </a:lnTo>
                    <a:lnTo>
                      <a:pt x="206" y="29"/>
                    </a:lnTo>
                    <a:lnTo>
                      <a:pt x="181" y="21"/>
                    </a:lnTo>
                    <a:lnTo>
                      <a:pt x="155" y="16"/>
                    </a:lnTo>
                    <a:lnTo>
                      <a:pt x="130" y="10"/>
                    </a:lnTo>
                    <a:lnTo>
                      <a:pt x="105" y="6"/>
                    </a:lnTo>
                    <a:lnTo>
                      <a:pt x="83" y="3"/>
                    </a:lnTo>
                    <a:lnTo>
                      <a:pt x="61" y="0"/>
                    </a:lnTo>
                    <a:lnTo>
                      <a:pt x="43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5" y="3"/>
                    </a:lnTo>
                    <a:lnTo>
                      <a:pt x="0" y="6"/>
                    </a:lnTo>
                    <a:lnTo>
                      <a:pt x="15" y="8"/>
                    </a:lnTo>
                    <a:lnTo>
                      <a:pt x="30" y="10"/>
                    </a:lnTo>
                    <a:lnTo>
                      <a:pt x="47" y="13"/>
                    </a:lnTo>
                    <a:lnTo>
                      <a:pt x="65" y="16"/>
                    </a:lnTo>
                    <a:lnTo>
                      <a:pt x="83" y="20"/>
                    </a:lnTo>
                    <a:lnTo>
                      <a:pt x="103" y="23"/>
                    </a:lnTo>
                    <a:lnTo>
                      <a:pt x="122" y="27"/>
                    </a:lnTo>
                    <a:lnTo>
                      <a:pt x="143" y="31"/>
                    </a:lnTo>
                    <a:lnTo>
                      <a:pt x="162" y="37"/>
                    </a:lnTo>
                    <a:lnTo>
                      <a:pt x="182" y="43"/>
                    </a:lnTo>
                    <a:lnTo>
                      <a:pt x="203" y="49"/>
                    </a:lnTo>
                    <a:lnTo>
                      <a:pt x="222" y="56"/>
                    </a:lnTo>
                    <a:lnTo>
                      <a:pt x="241" y="64"/>
                    </a:lnTo>
                    <a:lnTo>
                      <a:pt x="260" y="75"/>
                    </a:lnTo>
                    <a:lnTo>
                      <a:pt x="278" y="85"/>
                    </a:lnTo>
                    <a:lnTo>
                      <a:pt x="294" y="96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6350" cmpd="sng">
                    <a:solidFill>
                      <a:srgbClr val="969696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96" name="Freeform 45"/>
              <p:cNvSpPr>
                <a:spLocks/>
              </p:cNvSpPr>
              <p:nvPr/>
            </p:nvSpPr>
            <p:spPr bwMode="auto">
              <a:xfrm>
                <a:off x="8023" y="4506"/>
                <a:ext cx="47" cy="99"/>
              </a:xfrm>
              <a:custGeom>
                <a:avLst/>
                <a:gdLst>
                  <a:gd name="T0" fmla="*/ 0 w 143"/>
                  <a:gd name="T1" fmla="*/ 1 h 297"/>
                  <a:gd name="T2" fmla="*/ 0 w 143"/>
                  <a:gd name="T3" fmla="*/ 1 h 297"/>
                  <a:gd name="T4" fmla="*/ 0 w 143"/>
                  <a:gd name="T5" fmla="*/ 1 h 297"/>
                  <a:gd name="T6" fmla="*/ 0 w 143"/>
                  <a:gd name="T7" fmla="*/ 1 h 297"/>
                  <a:gd name="T8" fmla="*/ 0 w 143"/>
                  <a:gd name="T9" fmla="*/ 1 h 297"/>
                  <a:gd name="T10" fmla="*/ 0 w 143"/>
                  <a:gd name="T11" fmla="*/ 1 h 297"/>
                  <a:gd name="T12" fmla="*/ 0 w 143"/>
                  <a:gd name="T13" fmla="*/ 1 h 297"/>
                  <a:gd name="T14" fmla="*/ 0 w 143"/>
                  <a:gd name="T15" fmla="*/ 1 h 297"/>
                  <a:gd name="T16" fmla="*/ 0 w 143"/>
                  <a:gd name="T17" fmla="*/ 1 h 297"/>
                  <a:gd name="T18" fmla="*/ 0 w 143"/>
                  <a:gd name="T19" fmla="*/ 1 h 297"/>
                  <a:gd name="T20" fmla="*/ 1 w 143"/>
                  <a:gd name="T21" fmla="*/ 1 h 297"/>
                  <a:gd name="T22" fmla="*/ 1 w 143"/>
                  <a:gd name="T23" fmla="*/ 1 h 297"/>
                  <a:gd name="T24" fmla="*/ 1 w 143"/>
                  <a:gd name="T25" fmla="*/ 1 h 297"/>
                  <a:gd name="T26" fmla="*/ 1 w 143"/>
                  <a:gd name="T27" fmla="*/ 1 h 297"/>
                  <a:gd name="T28" fmla="*/ 1 w 143"/>
                  <a:gd name="T29" fmla="*/ 1 h 297"/>
                  <a:gd name="T30" fmla="*/ 1 w 143"/>
                  <a:gd name="T31" fmla="*/ 1 h 297"/>
                  <a:gd name="T32" fmla="*/ 0 w 143"/>
                  <a:gd name="T33" fmla="*/ 1 h 297"/>
                  <a:gd name="T34" fmla="*/ 0 w 143"/>
                  <a:gd name="T35" fmla="*/ 1 h 297"/>
                  <a:gd name="T36" fmla="*/ 0 w 143"/>
                  <a:gd name="T37" fmla="*/ 1 h 297"/>
                  <a:gd name="T38" fmla="*/ 0 w 143"/>
                  <a:gd name="T39" fmla="*/ 1 h 297"/>
                  <a:gd name="T40" fmla="*/ 0 w 143"/>
                  <a:gd name="T41" fmla="*/ 1 h 297"/>
                  <a:gd name="T42" fmla="*/ 0 w 143"/>
                  <a:gd name="T43" fmla="*/ 1 h 297"/>
                  <a:gd name="T44" fmla="*/ 0 w 143"/>
                  <a:gd name="T45" fmla="*/ 1 h 297"/>
                  <a:gd name="T46" fmla="*/ 0 w 143"/>
                  <a:gd name="T47" fmla="*/ 1 h 297"/>
                  <a:gd name="T48" fmla="*/ 0 w 143"/>
                  <a:gd name="T49" fmla="*/ 0 h 297"/>
                  <a:gd name="T50" fmla="*/ 0 w 143"/>
                  <a:gd name="T51" fmla="*/ 0 h 297"/>
                  <a:gd name="T52" fmla="*/ 0 w 143"/>
                  <a:gd name="T53" fmla="*/ 0 h 297"/>
                  <a:gd name="T54" fmla="*/ 0 w 143"/>
                  <a:gd name="T55" fmla="*/ 0 h 297"/>
                  <a:gd name="T56" fmla="*/ 0 w 143"/>
                  <a:gd name="T57" fmla="*/ 0 h 297"/>
                  <a:gd name="T58" fmla="*/ 0 w 143"/>
                  <a:gd name="T59" fmla="*/ 0 h 297"/>
                  <a:gd name="T60" fmla="*/ 0 w 143"/>
                  <a:gd name="T61" fmla="*/ 0 h 297"/>
                  <a:gd name="T62" fmla="*/ 1 w 143"/>
                  <a:gd name="T63" fmla="*/ 0 h 297"/>
                  <a:gd name="T64" fmla="*/ 1 w 143"/>
                  <a:gd name="T65" fmla="*/ 0 h 297"/>
                  <a:gd name="T66" fmla="*/ 1 w 143"/>
                  <a:gd name="T67" fmla="*/ 0 h 297"/>
                  <a:gd name="T68" fmla="*/ 0 w 143"/>
                  <a:gd name="T69" fmla="*/ 0 h 297"/>
                  <a:gd name="T70" fmla="*/ 0 w 143"/>
                  <a:gd name="T71" fmla="*/ 0 h 297"/>
                  <a:gd name="T72" fmla="*/ 0 w 143"/>
                  <a:gd name="T73" fmla="*/ 0 h 297"/>
                  <a:gd name="T74" fmla="*/ 0 w 143"/>
                  <a:gd name="T75" fmla="*/ 0 h 297"/>
                  <a:gd name="T76" fmla="*/ 0 w 143"/>
                  <a:gd name="T77" fmla="*/ 0 h 297"/>
                  <a:gd name="T78" fmla="*/ 0 w 143"/>
                  <a:gd name="T79" fmla="*/ 1 h 297"/>
                  <a:gd name="T80" fmla="*/ 0 w 143"/>
                  <a:gd name="T81" fmla="*/ 1 h 29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43" h="297">
                    <a:moveTo>
                      <a:pt x="0" y="162"/>
                    </a:moveTo>
                    <a:lnTo>
                      <a:pt x="0" y="187"/>
                    </a:lnTo>
                    <a:lnTo>
                      <a:pt x="5" y="210"/>
                    </a:lnTo>
                    <a:lnTo>
                      <a:pt x="16" y="231"/>
                    </a:lnTo>
                    <a:lnTo>
                      <a:pt x="30" y="250"/>
                    </a:lnTo>
                    <a:lnTo>
                      <a:pt x="48" y="266"/>
                    </a:lnTo>
                    <a:lnTo>
                      <a:pt x="69" y="280"/>
                    </a:lnTo>
                    <a:lnTo>
                      <a:pt x="92" y="290"/>
                    </a:lnTo>
                    <a:lnTo>
                      <a:pt x="116" y="296"/>
                    </a:lnTo>
                    <a:lnTo>
                      <a:pt x="123" y="297"/>
                    </a:lnTo>
                    <a:lnTo>
                      <a:pt x="130" y="295"/>
                    </a:lnTo>
                    <a:lnTo>
                      <a:pt x="136" y="290"/>
                    </a:lnTo>
                    <a:lnTo>
                      <a:pt x="139" y="284"/>
                    </a:lnTo>
                    <a:lnTo>
                      <a:pt x="139" y="277"/>
                    </a:lnTo>
                    <a:lnTo>
                      <a:pt x="138" y="270"/>
                    </a:lnTo>
                    <a:lnTo>
                      <a:pt x="133" y="264"/>
                    </a:lnTo>
                    <a:lnTo>
                      <a:pt x="126" y="261"/>
                    </a:lnTo>
                    <a:lnTo>
                      <a:pt x="102" y="253"/>
                    </a:lnTo>
                    <a:lnTo>
                      <a:pt x="80" y="241"/>
                    </a:lnTo>
                    <a:lnTo>
                      <a:pt x="63" y="226"/>
                    </a:lnTo>
                    <a:lnTo>
                      <a:pt x="50" y="208"/>
                    </a:lnTo>
                    <a:lnTo>
                      <a:pt x="41" y="187"/>
                    </a:lnTo>
                    <a:lnTo>
                      <a:pt x="36" y="164"/>
                    </a:lnTo>
                    <a:lnTo>
                      <a:pt x="36" y="139"/>
                    </a:lnTo>
                    <a:lnTo>
                      <a:pt x="44" y="113"/>
                    </a:lnTo>
                    <a:lnTo>
                      <a:pt x="52" y="95"/>
                    </a:lnTo>
                    <a:lnTo>
                      <a:pt x="64" y="78"/>
                    </a:lnTo>
                    <a:lnTo>
                      <a:pt x="77" y="62"/>
                    </a:lnTo>
                    <a:lnTo>
                      <a:pt x="92" y="47"/>
                    </a:lnTo>
                    <a:lnTo>
                      <a:pt x="105" y="34"/>
                    </a:lnTo>
                    <a:lnTo>
                      <a:pt x="120" y="23"/>
                    </a:lnTo>
                    <a:lnTo>
                      <a:pt x="133" y="11"/>
                    </a:lnTo>
                    <a:lnTo>
                      <a:pt x="143" y="1"/>
                    </a:lnTo>
                    <a:lnTo>
                      <a:pt x="133" y="0"/>
                    </a:lnTo>
                    <a:lnTo>
                      <a:pt x="117" y="7"/>
                    </a:lnTo>
                    <a:lnTo>
                      <a:pt x="95" y="23"/>
                    </a:lnTo>
                    <a:lnTo>
                      <a:pt x="70" y="44"/>
                    </a:lnTo>
                    <a:lnTo>
                      <a:pt x="47" y="72"/>
                    </a:lnTo>
                    <a:lnTo>
                      <a:pt x="25" y="101"/>
                    </a:lnTo>
                    <a:lnTo>
                      <a:pt x="8" y="132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97" name="Freeform 46"/>
              <p:cNvSpPr>
                <a:spLocks/>
              </p:cNvSpPr>
              <p:nvPr/>
            </p:nvSpPr>
            <p:spPr bwMode="auto">
              <a:xfrm>
                <a:off x="8360" y="4451"/>
                <a:ext cx="103" cy="129"/>
              </a:xfrm>
              <a:custGeom>
                <a:avLst/>
                <a:gdLst>
                  <a:gd name="T0" fmla="*/ 1 w 309"/>
                  <a:gd name="T1" fmla="*/ 1 h 388"/>
                  <a:gd name="T2" fmla="*/ 1 w 309"/>
                  <a:gd name="T3" fmla="*/ 1 h 388"/>
                  <a:gd name="T4" fmla="*/ 1 w 309"/>
                  <a:gd name="T5" fmla="*/ 1 h 388"/>
                  <a:gd name="T6" fmla="*/ 1 w 309"/>
                  <a:gd name="T7" fmla="*/ 1 h 388"/>
                  <a:gd name="T8" fmla="*/ 1 w 309"/>
                  <a:gd name="T9" fmla="*/ 1 h 388"/>
                  <a:gd name="T10" fmla="*/ 1 w 309"/>
                  <a:gd name="T11" fmla="*/ 1 h 388"/>
                  <a:gd name="T12" fmla="*/ 1 w 309"/>
                  <a:gd name="T13" fmla="*/ 1 h 388"/>
                  <a:gd name="T14" fmla="*/ 1 w 309"/>
                  <a:gd name="T15" fmla="*/ 1 h 388"/>
                  <a:gd name="T16" fmla="*/ 1 w 309"/>
                  <a:gd name="T17" fmla="*/ 1 h 388"/>
                  <a:gd name="T18" fmla="*/ 1 w 309"/>
                  <a:gd name="T19" fmla="*/ 1 h 388"/>
                  <a:gd name="T20" fmla="*/ 1 w 309"/>
                  <a:gd name="T21" fmla="*/ 2 h 388"/>
                  <a:gd name="T22" fmla="*/ 1 w 309"/>
                  <a:gd name="T23" fmla="*/ 2 h 388"/>
                  <a:gd name="T24" fmla="*/ 1 w 309"/>
                  <a:gd name="T25" fmla="*/ 2 h 388"/>
                  <a:gd name="T26" fmla="*/ 1 w 309"/>
                  <a:gd name="T27" fmla="*/ 2 h 388"/>
                  <a:gd name="T28" fmla="*/ 1 w 309"/>
                  <a:gd name="T29" fmla="*/ 2 h 388"/>
                  <a:gd name="T30" fmla="*/ 1 w 309"/>
                  <a:gd name="T31" fmla="*/ 1 h 388"/>
                  <a:gd name="T32" fmla="*/ 1 w 309"/>
                  <a:gd name="T33" fmla="*/ 1 h 388"/>
                  <a:gd name="T34" fmla="*/ 1 w 309"/>
                  <a:gd name="T35" fmla="*/ 1 h 388"/>
                  <a:gd name="T36" fmla="*/ 1 w 309"/>
                  <a:gd name="T37" fmla="*/ 1 h 388"/>
                  <a:gd name="T38" fmla="*/ 1 w 309"/>
                  <a:gd name="T39" fmla="*/ 1 h 388"/>
                  <a:gd name="T40" fmla="*/ 1 w 309"/>
                  <a:gd name="T41" fmla="*/ 1 h 388"/>
                  <a:gd name="T42" fmla="*/ 1 w 309"/>
                  <a:gd name="T43" fmla="*/ 0 h 388"/>
                  <a:gd name="T44" fmla="*/ 1 w 309"/>
                  <a:gd name="T45" fmla="*/ 0 h 388"/>
                  <a:gd name="T46" fmla="*/ 1 w 309"/>
                  <a:gd name="T47" fmla="*/ 0 h 388"/>
                  <a:gd name="T48" fmla="*/ 1 w 309"/>
                  <a:gd name="T49" fmla="*/ 0 h 388"/>
                  <a:gd name="T50" fmla="*/ 1 w 309"/>
                  <a:gd name="T51" fmla="*/ 0 h 388"/>
                  <a:gd name="T52" fmla="*/ 0 w 309"/>
                  <a:gd name="T53" fmla="*/ 0 h 388"/>
                  <a:gd name="T54" fmla="*/ 0 w 309"/>
                  <a:gd name="T55" fmla="*/ 0 h 388"/>
                  <a:gd name="T56" fmla="*/ 0 w 309"/>
                  <a:gd name="T57" fmla="*/ 0 h 388"/>
                  <a:gd name="T58" fmla="*/ 0 w 309"/>
                  <a:gd name="T59" fmla="*/ 0 h 388"/>
                  <a:gd name="T60" fmla="*/ 0 w 309"/>
                  <a:gd name="T61" fmla="*/ 0 h 388"/>
                  <a:gd name="T62" fmla="*/ 0 w 309"/>
                  <a:gd name="T63" fmla="*/ 0 h 388"/>
                  <a:gd name="T64" fmla="*/ 0 w 309"/>
                  <a:gd name="T65" fmla="*/ 0 h 388"/>
                  <a:gd name="T66" fmla="*/ 0 w 309"/>
                  <a:gd name="T67" fmla="*/ 0 h 388"/>
                  <a:gd name="T68" fmla="*/ 1 w 309"/>
                  <a:gd name="T69" fmla="*/ 0 h 388"/>
                  <a:gd name="T70" fmla="*/ 1 w 309"/>
                  <a:gd name="T71" fmla="*/ 0 h 388"/>
                  <a:gd name="T72" fmla="*/ 1 w 309"/>
                  <a:gd name="T73" fmla="*/ 0 h 388"/>
                  <a:gd name="T74" fmla="*/ 1 w 309"/>
                  <a:gd name="T75" fmla="*/ 1 h 38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309" h="388">
                    <a:moveTo>
                      <a:pt x="250" y="145"/>
                    </a:moveTo>
                    <a:lnTo>
                      <a:pt x="260" y="155"/>
                    </a:lnTo>
                    <a:lnTo>
                      <a:pt x="269" y="167"/>
                    </a:lnTo>
                    <a:lnTo>
                      <a:pt x="275" y="180"/>
                    </a:lnTo>
                    <a:lnTo>
                      <a:pt x="281" y="193"/>
                    </a:lnTo>
                    <a:lnTo>
                      <a:pt x="282" y="206"/>
                    </a:lnTo>
                    <a:lnTo>
                      <a:pt x="282" y="220"/>
                    </a:lnTo>
                    <a:lnTo>
                      <a:pt x="278" y="234"/>
                    </a:lnTo>
                    <a:lnTo>
                      <a:pt x="272" y="247"/>
                    </a:lnTo>
                    <a:lnTo>
                      <a:pt x="262" y="262"/>
                    </a:lnTo>
                    <a:lnTo>
                      <a:pt x="250" y="275"/>
                    </a:lnTo>
                    <a:lnTo>
                      <a:pt x="237" y="286"/>
                    </a:lnTo>
                    <a:lnTo>
                      <a:pt x="222" y="298"/>
                    </a:lnTo>
                    <a:lnTo>
                      <a:pt x="209" y="308"/>
                    </a:lnTo>
                    <a:lnTo>
                      <a:pt x="194" y="319"/>
                    </a:lnTo>
                    <a:lnTo>
                      <a:pt x="180" y="331"/>
                    </a:lnTo>
                    <a:lnTo>
                      <a:pt x="166" y="344"/>
                    </a:lnTo>
                    <a:lnTo>
                      <a:pt x="162" y="348"/>
                    </a:lnTo>
                    <a:lnTo>
                      <a:pt x="159" y="354"/>
                    </a:lnTo>
                    <a:lnTo>
                      <a:pt x="156" y="359"/>
                    </a:lnTo>
                    <a:lnTo>
                      <a:pt x="153" y="365"/>
                    </a:lnTo>
                    <a:lnTo>
                      <a:pt x="152" y="371"/>
                    </a:lnTo>
                    <a:lnTo>
                      <a:pt x="152" y="377"/>
                    </a:lnTo>
                    <a:lnTo>
                      <a:pt x="153" y="382"/>
                    </a:lnTo>
                    <a:lnTo>
                      <a:pt x="158" y="387"/>
                    </a:lnTo>
                    <a:lnTo>
                      <a:pt x="163" y="388"/>
                    </a:lnTo>
                    <a:lnTo>
                      <a:pt x="169" y="388"/>
                    </a:lnTo>
                    <a:lnTo>
                      <a:pt x="175" y="387"/>
                    </a:lnTo>
                    <a:lnTo>
                      <a:pt x="180" y="382"/>
                    </a:lnTo>
                    <a:lnTo>
                      <a:pt x="194" y="367"/>
                    </a:lnTo>
                    <a:lnTo>
                      <a:pt x="210" y="351"/>
                    </a:lnTo>
                    <a:lnTo>
                      <a:pt x="227" y="337"/>
                    </a:lnTo>
                    <a:lnTo>
                      <a:pt x="244" y="322"/>
                    </a:lnTo>
                    <a:lnTo>
                      <a:pt x="260" y="308"/>
                    </a:lnTo>
                    <a:lnTo>
                      <a:pt x="275" y="292"/>
                    </a:lnTo>
                    <a:lnTo>
                      <a:pt x="290" y="275"/>
                    </a:lnTo>
                    <a:lnTo>
                      <a:pt x="300" y="256"/>
                    </a:lnTo>
                    <a:lnTo>
                      <a:pt x="307" y="234"/>
                    </a:lnTo>
                    <a:lnTo>
                      <a:pt x="309" y="213"/>
                    </a:lnTo>
                    <a:lnTo>
                      <a:pt x="304" y="191"/>
                    </a:lnTo>
                    <a:lnTo>
                      <a:pt x="297" y="171"/>
                    </a:lnTo>
                    <a:lnTo>
                      <a:pt x="285" y="151"/>
                    </a:lnTo>
                    <a:lnTo>
                      <a:pt x="271" y="134"/>
                    </a:lnTo>
                    <a:lnTo>
                      <a:pt x="253" y="118"/>
                    </a:lnTo>
                    <a:lnTo>
                      <a:pt x="235" y="104"/>
                    </a:lnTo>
                    <a:lnTo>
                      <a:pt x="222" y="94"/>
                    </a:lnTo>
                    <a:lnTo>
                      <a:pt x="207" y="85"/>
                    </a:lnTo>
                    <a:lnTo>
                      <a:pt x="191" y="75"/>
                    </a:lnTo>
                    <a:lnTo>
                      <a:pt x="175" y="65"/>
                    </a:lnTo>
                    <a:lnTo>
                      <a:pt x="159" y="55"/>
                    </a:lnTo>
                    <a:lnTo>
                      <a:pt x="141" y="45"/>
                    </a:lnTo>
                    <a:lnTo>
                      <a:pt x="124" y="36"/>
                    </a:lnTo>
                    <a:lnTo>
                      <a:pt x="108" y="28"/>
                    </a:lnTo>
                    <a:lnTo>
                      <a:pt x="92" y="20"/>
                    </a:lnTo>
                    <a:lnTo>
                      <a:pt x="75" y="13"/>
                    </a:lnTo>
                    <a:lnTo>
                      <a:pt x="59" y="9"/>
                    </a:lnTo>
                    <a:lnTo>
                      <a:pt x="45" y="5"/>
                    </a:lnTo>
                    <a:lnTo>
                      <a:pt x="31" y="2"/>
                    </a:lnTo>
                    <a:lnTo>
                      <a:pt x="20" y="0"/>
                    </a:lnTo>
                    <a:lnTo>
                      <a:pt x="9" y="2"/>
                    </a:lnTo>
                    <a:lnTo>
                      <a:pt x="0" y="5"/>
                    </a:lnTo>
                    <a:lnTo>
                      <a:pt x="11" y="7"/>
                    </a:lnTo>
                    <a:lnTo>
                      <a:pt x="23" y="12"/>
                    </a:lnTo>
                    <a:lnTo>
                      <a:pt x="36" y="17"/>
                    </a:lnTo>
                    <a:lnTo>
                      <a:pt x="49" y="23"/>
                    </a:lnTo>
                    <a:lnTo>
                      <a:pt x="65" y="30"/>
                    </a:lnTo>
                    <a:lnTo>
                      <a:pt x="81" y="38"/>
                    </a:lnTo>
                    <a:lnTo>
                      <a:pt x="99" y="46"/>
                    </a:lnTo>
                    <a:lnTo>
                      <a:pt x="116" y="55"/>
                    </a:lnTo>
                    <a:lnTo>
                      <a:pt x="134" y="65"/>
                    </a:lnTo>
                    <a:lnTo>
                      <a:pt x="152" y="75"/>
                    </a:lnTo>
                    <a:lnTo>
                      <a:pt x="169" y="86"/>
                    </a:lnTo>
                    <a:lnTo>
                      <a:pt x="187" y="98"/>
                    </a:lnTo>
                    <a:lnTo>
                      <a:pt x="205" y="109"/>
                    </a:lnTo>
                    <a:lnTo>
                      <a:pt x="221" y="121"/>
                    </a:lnTo>
                    <a:lnTo>
                      <a:pt x="235" y="132"/>
                    </a:lnTo>
                    <a:lnTo>
                      <a:pt x="250" y="145"/>
                    </a:lnTo>
                    <a:close/>
                  </a:path>
                </a:pathLst>
              </a:custGeom>
              <a:solidFill>
                <a:srgbClr val="C9E8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98" name="Freeform 47"/>
              <p:cNvSpPr>
                <a:spLocks/>
              </p:cNvSpPr>
              <p:nvPr/>
            </p:nvSpPr>
            <p:spPr bwMode="auto">
              <a:xfrm>
                <a:off x="8279" y="4648"/>
                <a:ext cx="135" cy="97"/>
              </a:xfrm>
              <a:custGeom>
                <a:avLst/>
                <a:gdLst>
                  <a:gd name="T0" fmla="*/ 1 w 406"/>
                  <a:gd name="T1" fmla="*/ 0 h 292"/>
                  <a:gd name="T2" fmla="*/ 1 w 406"/>
                  <a:gd name="T3" fmla="*/ 1 h 292"/>
                  <a:gd name="T4" fmla="*/ 2 w 406"/>
                  <a:gd name="T5" fmla="*/ 1 h 292"/>
                  <a:gd name="T6" fmla="*/ 2 w 406"/>
                  <a:gd name="T7" fmla="*/ 1 h 292"/>
                  <a:gd name="T8" fmla="*/ 2 w 406"/>
                  <a:gd name="T9" fmla="*/ 1 h 292"/>
                  <a:gd name="T10" fmla="*/ 2 w 406"/>
                  <a:gd name="T11" fmla="*/ 1 h 292"/>
                  <a:gd name="T12" fmla="*/ 2 w 406"/>
                  <a:gd name="T13" fmla="*/ 1 h 292"/>
                  <a:gd name="T14" fmla="*/ 2 w 406"/>
                  <a:gd name="T15" fmla="*/ 1 h 292"/>
                  <a:gd name="T16" fmla="*/ 1 w 406"/>
                  <a:gd name="T17" fmla="*/ 1 h 292"/>
                  <a:gd name="T18" fmla="*/ 1 w 406"/>
                  <a:gd name="T19" fmla="*/ 1 h 292"/>
                  <a:gd name="T20" fmla="*/ 1 w 406"/>
                  <a:gd name="T21" fmla="*/ 0 h 292"/>
                  <a:gd name="T22" fmla="*/ 1 w 406"/>
                  <a:gd name="T23" fmla="*/ 0 h 292"/>
                  <a:gd name="T24" fmla="*/ 1 w 406"/>
                  <a:gd name="T25" fmla="*/ 0 h 292"/>
                  <a:gd name="T26" fmla="*/ 1 w 406"/>
                  <a:gd name="T27" fmla="*/ 0 h 292"/>
                  <a:gd name="T28" fmla="*/ 1 w 406"/>
                  <a:gd name="T29" fmla="*/ 0 h 292"/>
                  <a:gd name="T30" fmla="*/ 1 w 406"/>
                  <a:gd name="T31" fmla="*/ 0 h 292"/>
                  <a:gd name="T32" fmla="*/ 0 w 406"/>
                  <a:gd name="T33" fmla="*/ 0 h 292"/>
                  <a:gd name="T34" fmla="*/ 0 w 406"/>
                  <a:gd name="T35" fmla="*/ 0 h 292"/>
                  <a:gd name="T36" fmla="*/ 0 w 406"/>
                  <a:gd name="T37" fmla="*/ 1 h 292"/>
                  <a:gd name="T38" fmla="*/ 0 w 406"/>
                  <a:gd name="T39" fmla="*/ 1 h 292"/>
                  <a:gd name="T40" fmla="*/ 0 w 406"/>
                  <a:gd name="T41" fmla="*/ 1 h 292"/>
                  <a:gd name="T42" fmla="*/ 0 w 406"/>
                  <a:gd name="T43" fmla="*/ 0 h 292"/>
                  <a:gd name="T44" fmla="*/ 0 w 406"/>
                  <a:gd name="T45" fmla="*/ 0 h 292"/>
                  <a:gd name="T46" fmla="*/ 0 w 406"/>
                  <a:gd name="T47" fmla="*/ 0 h 292"/>
                  <a:gd name="T48" fmla="*/ 1 w 406"/>
                  <a:gd name="T49" fmla="*/ 0 h 292"/>
                  <a:gd name="T50" fmla="*/ 1 w 406"/>
                  <a:gd name="T51" fmla="*/ 0 h 292"/>
                  <a:gd name="T52" fmla="*/ 1 w 406"/>
                  <a:gd name="T53" fmla="*/ 0 h 292"/>
                  <a:gd name="T54" fmla="*/ 1 w 406"/>
                  <a:gd name="T55" fmla="*/ 0 h 292"/>
                  <a:gd name="T56" fmla="*/ 1 w 406"/>
                  <a:gd name="T57" fmla="*/ 0 h 292"/>
                  <a:gd name="T58" fmla="*/ 1 w 406"/>
                  <a:gd name="T59" fmla="*/ 0 h 292"/>
                  <a:gd name="T60" fmla="*/ 1 w 406"/>
                  <a:gd name="T61" fmla="*/ 0 h 292"/>
                  <a:gd name="T62" fmla="*/ 1 w 406"/>
                  <a:gd name="T63" fmla="*/ 0 h 29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6" h="292">
                    <a:moveTo>
                      <a:pt x="326" y="36"/>
                    </a:moveTo>
                    <a:lnTo>
                      <a:pt x="332" y="65"/>
                    </a:lnTo>
                    <a:lnTo>
                      <a:pt x="340" y="93"/>
                    </a:lnTo>
                    <a:lnTo>
                      <a:pt x="351" y="123"/>
                    </a:lnTo>
                    <a:lnTo>
                      <a:pt x="361" y="152"/>
                    </a:lnTo>
                    <a:lnTo>
                      <a:pt x="373" y="181"/>
                    </a:lnTo>
                    <a:lnTo>
                      <a:pt x="384" y="210"/>
                    </a:lnTo>
                    <a:lnTo>
                      <a:pt x="395" y="237"/>
                    </a:lnTo>
                    <a:lnTo>
                      <a:pt x="405" y="266"/>
                    </a:lnTo>
                    <a:lnTo>
                      <a:pt x="406" y="273"/>
                    </a:lnTo>
                    <a:lnTo>
                      <a:pt x="406" y="279"/>
                    </a:lnTo>
                    <a:lnTo>
                      <a:pt x="404" y="284"/>
                    </a:lnTo>
                    <a:lnTo>
                      <a:pt x="399" y="289"/>
                    </a:lnTo>
                    <a:lnTo>
                      <a:pt x="393" y="292"/>
                    </a:lnTo>
                    <a:lnTo>
                      <a:pt x="387" y="292"/>
                    </a:lnTo>
                    <a:lnTo>
                      <a:pt x="381" y="289"/>
                    </a:lnTo>
                    <a:lnTo>
                      <a:pt x="377" y="283"/>
                    </a:lnTo>
                    <a:lnTo>
                      <a:pt x="364" y="251"/>
                    </a:lnTo>
                    <a:lnTo>
                      <a:pt x="352" y="213"/>
                    </a:lnTo>
                    <a:lnTo>
                      <a:pt x="339" y="171"/>
                    </a:lnTo>
                    <a:lnTo>
                      <a:pt x="329" y="131"/>
                    </a:lnTo>
                    <a:lnTo>
                      <a:pt x="318" y="93"/>
                    </a:lnTo>
                    <a:lnTo>
                      <a:pt x="311" y="63"/>
                    </a:lnTo>
                    <a:lnTo>
                      <a:pt x="307" y="42"/>
                    </a:lnTo>
                    <a:lnTo>
                      <a:pt x="305" y="34"/>
                    </a:lnTo>
                    <a:lnTo>
                      <a:pt x="283" y="34"/>
                    </a:lnTo>
                    <a:lnTo>
                      <a:pt x="261" y="36"/>
                    </a:lnTo>
                    <a:lnTo>
                      <a:pt x="239" y="39"/>
                    </a:lnTo>
                    <a:lnTo>
                      <a:pt x="216" y="43"/>
                    </a:lnTo>
                    <a:lnTo>
                      <a:pt x="192" y="50"/>
                    </a:lnTo>
                    <a:lnTo>
                      <a:pt x="170" y="57"/>
                    </a:lnTo>
                    <a:lnTo>
                      <a:pt x="148" y="65"/>
                    </a:lnTo>
                    <a:lnTo>
                      <a:pt x="126" y="73"/>
                    </a:lnTo>
                    <a:lnTo>
                      <a:pt x="106" y="83"/>
                    </a:lnTo>
                    <a:lnTo>
                      <a:pt x="85" y="93"/>
                    </a:lnTo>
                    <a:lnTo>
                      <a:pt x="67" y="103"/>
                    </a:lnTo>
                    <a:lnTo>
                      <a:pt x="50" y="113"/>
                    </a:lnTo>
                    <a:lnTo>
                      <a:pt x="34" y="122"/>
                    </a:lnTo>
                    <a:lnTo>
                      <a:pt x="20" y="132"/>
                    </a:lnTo>
                    <a:lnTo>
                      <a:pt x="9" y="141"/>
                    </a:lnTo>
                    <a:lnTo>
                      <a:pt x="0" y="148"/>
                    </a:lnTo>
                    <a:lnTo>
                      <a:pt x="0" y="133"/>
                    </a:lnTo>
                    <a:lnTo>
                      <a:pt x="7" y="118"/>
                    </a:lnTo>
                    <a:lnTo>
                      <a:pt x="19" y="102"/>
                    </a:lnTo>
                    <a:lnTo>
                      <a:pt x="35" y="86"/>
                    </a:lnTo>
                    <a:lnTo>
                      <a:pt x="53" y="70"/>
                    </a:lnTo>
                    <a:lnTo>
                      <a:pt x="73" y="54"/>
                    </a:lnTo>
                    <a:lnTo>
                      <a:pt x="92" y="43"/>
                    </a:lnTo>
                    <a:lnTo>
                      <a:pt x="111" y="33"/>
                    </a:lnTo>
                    <a:lnTo>
                      <a:pt x="139" y="23"/>
                    </a:lnTo>
                    <a:lnTo>
                      <a:pt x="173" y="14"/>
                    </a:lnTo>
                    <a:lnTo>
                      <a:pt x="210" y="8"/>
                    </a:lnTo>
                    <a:lnTo>
                      <a:pt x="245" y="4"/>
                    </a:lnTo>
                    <a:lnTo>
                      <a:pt x="277" y="1"/>
                    </a:lnTo>
                    <a:lnTo>
                      <a:pt x="304" y="0"/>
                    </a:lnTo>
                    <a:lnTo>
                      <a:pt x="321" y="0"/>
                    </a:lnTo>
                    <a:lnTo>
                      <a:pt x="329" y="0"/>
                    </a:lnTo>
                    <a:lnTo>
                      <a:pt x="336" y="1"/>
                    </a:lnTo>
                    <a:lnTo>
                      <a:pt x="342" y="6"/>
                    </a:lnTo>
                    <a:lnTo>
                      <a:pt x="345" y="11"/>
                    </a:lnTo>
                    <a:lnTo>
                      <a:pt x="346" y="19"/>
                    </a:lnTo>
                    <a:lnTo>
                      <a:pt x="345" y="26"/>
                    </a:lnTo>
                    <a:lnTo>
                      <a:pt x="340" y="31"/>
                    </a:lnTo>
                    <a:lnTo>
                      <a:pt x="335" y="34"/>
                    </a:lnTo>
                    <a:lnTo>
                      <a:pt x="326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099" name="Freeform 48"/>
              <p:cNvSpPr>
                <a:spLocks/>
              </p:cNvSpPr>
              <p:nvPr/>
            </p:nvSpPr>
            <p:spPr bwMode="auto">
              <a:xfrm>
                <a:off x="8272" y="4697"/>
                <a:ext cx="146" cy="320"/>
              </a:xfrm>
              <a:custGeom>
                <a:avLst/>
                <a:gdLst>
                  <a:gd name="T0" fmla="*/ 0 w 439"/>
                  <a:gd name="T1" fmla="*/ 1 h 960"/>
                  <a:gd name="T2" fmla="*/ 0 w 439"/>
                  <a:gd name="T3" fmla="*/ 1 h 960"/>
                  <a:gd name="T4" fmla="*/ 0 w 439"/>
                  <a:gd name="T5" fmla="*/ 2 h 960"/>
                  <a:gd name="T6" fmla="*/ 1 w 439"/>
                  <a:gd name="T7" fmla="*/ 2 h 960"/>
                  <a:gd name="T8" fmla="*/ 1 w 439"/>
                  <a:gd name="T9" fmla="*/ 2 h 960"/>
                  <a:gd name="T10" fmla="*/ 1 w 439"/>
                  <a:gd name="T11" fmla="*/ 3 h 960"/>
                  <a:gd name="T12" fmla="*/ 1 w 439"/>
                  <a:gd name="T13" fmla="*/ 3 h 960"/>
                  <a:gd name="T14" fmla="*/ 1 w 439"/>
                  <a:gd name="T15" fmla="*/ 3 h 960"/>
                  <a:gd name="T16" fmla="*/ 1 w 439"/>
                  <a:gd name="T17" fmla="*/ 3 h 960"/>
                  <a:gd name="T18" fmla="*/ 2 w 439"/>
                  <a:gd name="T19" fmla="*/ 4 h 960"/>
                  <a:gd name="T20" fmla="*/ 2 w 439"/>
                  <a:gd name="T21" fmla="*/ 4 h 960"/>
                  <a:gd name="T22" fmla="*/ 2 w 439"/>
                  <a:gd name="T23" fmla="*/ 4 h 960"/>
                  <a:gd name="T24" fmla="*/ 2 w 439"/>
                  <a:gd name="T25" fmla="*/ 4 h 960"/>
                  <a:gd name="T26" fmla="*/ 2 w 439"/>
                  <a:gd name="T27" fmla="*/ 4 h 960"/>
                  <a:gd name="T28" fmla="*/ 2 w 439"/>
                  <a:gd name="T29" fmla="*/ 4 h 960"/>
                  <a:gd name="T30" fmla="*/ 2 w 439"/>
                  <a:gd name="T31" fmla="*/ 4 h 960"/>
                  <a:gd name="T32" fmla="*/ 2 w 439"/>
                  <a:gd name="T33" fmla="*/ 4 h 960"/>
                  <a:gd name="T34" fmla="*/ 2 w 439"/>
                  <a:gd name="T35" fmla="*/ 3 h 960"/>
                  <a:gd name="T36" fmla="*/ 1 w 439"/>
                  <a:gd name="T37" fmla="*/ 3 h 960"/>
                  <a:gd name="T38" fmla="*/ 1 w 439"/>
                  <a:gd name="T39" fmla="*/ 3 h 960"/>
                  <a:gd name="T40" fmla="*/ 1 w 439"/>
                  <a:gd name="T41" fmla="*/ 3 h 960"/>
                  <a:gd name="T42" fmla="*/ 1 w 439"/>
                  <a:gd name="T43" fmla="*/ 2 h 960"/>
                  <a:gd name="T44" fmla="*/ 1 w 439"/>
                  <a:gd name="T45" fmla="*/ 2 h 960"/>
                  <a:gd name="T46" fmla="*/ 1 w 439"/>
                  <a:gd name="T47" fmla="*/ 1 h 960"/>
                  <a:gd name="T48" fmla="*/ 0 w 439"/>
                  <a:gd name="T49" fmla="*/ 1 h 960"/>
                  <a:gd name="T50" fmla="*/ 0 w 439"/>
                  <a:gd name="T51" fmla="*/ 1 h 960"/>
                  <a:gd name="T52" fmla="*/ 0 w 439"/>
                  <a:gd name="T53" fmla="*/ 0 h 960"/>
                  <a:gd name="T54" fmla="*/ 0 w 439"/>
                  <a:gd name="T55" fmla="*/ 0 h 960"/>
                  <a:gd name="T56" fmla="*/ 0 w 439"/>
                  <a:gd name="T57" fmla="*/ 0 h 960"/>
                  <a:gd name="T58" fmla="*/ 0 w 439"/>
                  <a:gd name="T59" fmla="*/ 0 h 960"/>
                  <a:gd name="T60" fmla="*/ 0 w 439"/>
                  <a:gd name="T61" fmla="*/ 0 h 960"/>
                  <a:gd name="T62" fmla="*/ 0 w 439"/>
                  <a:gd name="T63" fmla="*/ 0 h 960"/>
                  <a:gd name="T64" fmla="*/ 0 w 439"/>
                  <a:gd name="T65" fmla="*/ 1 h 960"/>
                  <a:gd name="T66" fmla="*/ 0 w 439"/>
                  <a:gd name="T67" fmla="*/ 1 h 96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439" h="960">
                    <a:moveTo>
                      <a:pt x="72" y="270"/>
                    </a:moveTo>
                    <a:lnTo>
                      <a:pt x="82" y="289"/>
                    </a:lnTo>
                    <a:lnTo>
                      <a:pt x="85" y="302"/>
                    </a:lnTo>
                    <a:lnTo>
                      <a:pt x="87" y="316"/>
                    </a:lnTo>
                    <a:lnTo>
                      <a:pt x="93" y="336"/>
                    </a:lnTo>
                    <a:lnTo>
                      <a:pt x="107" y="376"/>
                    </a:lnTo>
                    <a:lnTo>
                      <a:pt x="124" y="417"/>
                    </a:lnTo>
                    <a:lnTo>
                      <a:pt x="141" y="455"/>
                    </a:lnTo>
                    <a:lnTo>
                      <a:pt x="157" y="494"/>
                    </a:lnTo>
                    <a:lnTo>
                      <a:pt x="175" y="533"/>
                    </a:lnTo>
                    <a:lnTo>
                      <a:pt x="193" y="572"/>
                    </a:lnTo>
                    <a:lnTo>
                      <a:pt x="210" y="611"/>
                    </a:lnTo>
                    <a:lnTo>
                      <a:pt x="229" y="649"/>
                    </a:lnTo>
                    <a:lnTo>
                      <a:pt x="248" y="687"/>
                    </a:lnTo>
                    <a:lnTo>
                      <a:pt x="267" y="726"/>
                    </a:lnTo>
                    <a:lnTo>
                      <a:pt x="287" y="763"/>
                    </a:lnTo>
                    <a:lnTo>
                      <a:pt x="307" y="802"/>
                    </a:lnTo>
                    <a:lnTo>
                      <a:pt x="326" y="839"/>
                    </a:lnTo>
                    <a:lnTo>
                      <a:pt x="347" y="878"/>
                    </a:lnTo>
                    <a:lnTo>
                      <a:pt x="367" y="915"/>
                    </a:lnTo>
                    <a:lnTo>
                      <a:pt x="388" y="954"/>
                    </a:lnTo>
                    <a:lnTo>
                      <a:pt x="391" y="957"/>
                    </a:lnTo>
                    <a:lnTo>
                      <a:pt x="397" y="958"/>
                    </a:lnTo>
                    <a:lnTo>
                      <a:pt x="404" y="960"/>
                    </a:lnTo>
                    <a:lnTo>
                      <a:pt x="413" y="960"/>
                    </a:lnTo>
                    <a:lnTo>
                      <a:pt x="420" y="960"/>
                    </a:lnTo>
                    <a:lnTo>
                      <a:pt x="427" y="958"/>
                    </a:lnTo>
                    <a:lnTo>
                      <a:pt x="433" y="957"/>
                    </a:lnTo>
                    <a:lnTo>
                      <a:pt x="436" y="954"/>
                    </a:lnTo>
                    <a:lnTo>
                      <a:pt x="439" y="948"/>
                    </a:lnTo>
                    <a:lnTo>
                      <a:pt x="439" y="943"/>
                    </a:lnTo>
                    <a:lnTo>
                      <a:pt x="436" y="937"/>
                    </a:lnTo>
                    <a:lnTo>
                      <a:pt x="432" y="932"/>
                    </a:lnTo>
                    <a:lnTo>
                      <a:pt x="414" y="902"/>
                    </a:lnTo>
                    <a:lnTo>
                      <a:pt x="398" y="874"/>
                    </a:lnTo>
                    <a:lnTo>
                      <a:pt x="380" y="843"/>
                    </a:lnTo>
                    <a:lnTo>
                      <a:pt x="364" y="813"/>
                    </a:lnTo>
                    <a:lnTo>
                      <a:pt x="348" y="784"/>
                    </a:lnTo>
                    <a:lnTo>
                      <a:pt x="332" y="754"/>
                    </a:lnTo>
                    <a:lnTo>
                      <a:pt x="314" y="724"/>
                    </a:lnTo>
                    <a:lnTo>
                      <a:pt x="298" y="694"/>
                    </a:lnTo>
                    <a:lnTo>
                      <a:pt x="269" y="638"/>
                    </a:lnTo>
                    <a:lnTo>
                      <a:pt x="242" y="585"/>
                    </a:lnTo>
                    <a:lnTo>
                      <a:pt x="216" y="532"/>
                    </a:lnTo>
                    <a:lnTo>
                      <a:pt x="193" y="477"/>
                    </a:lnTo>
                    <a:lnTo>
                      <a:pt x="169" y="424"/>
                    </a:lnTo>
                    <a:lnTo>
                      <a:pt x="149" y="369"/>
                    </a:lnTo>
                    <a:lnTo>
                      <a:pt x="128" y="312"/>
                    </a:lnTo>
                    <a:lnTo>
                      <a:pt x="107" y="253"/>
                    </a:lnTo>
                    <a:lnTo>
                      <a:pt x="91" y="220"/>
                    </a:lnTo>
                    <a:lnTo>
                      <a:pt x="75" y="181"/>
                    </a:lnTo>
                    <a:lnTo>
                      <a:pt x="60" y="139"/>
                    </a:lnTo>
                    <a:lnTo>
                      <a:pt x="47" y="99"/>
                    </a:lnTo>
                    <a:lnTo>
                      <a:pt x="35" y="62"/>
                    </a:lnTo>
                    <a:lnTo>
                      <a:pt x="25" y="31"/>
                    </a:lnTo>
                    <a:lnTo>
                      <a:pt x="15" y="10"/>
                    </a:lnTo>
                    <a:lnTo>
                      <a:pt x="8" y="0"/>
                    </a:lnTo>
                    <a:lnTo>
                      <a:pt x="5" y="1"/>
                    </a:lnTo>
                    <a:lnTo>
                      <a:pt x="2" y="4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6" y="47"/>
                    </a:lnTo>
                    <a:lnTo>
                      <a:pt x="11" y="82"/>
                    </a:lnTo>
                    <a:lnTo>
                      <a:pt x="16" y="115"/>
                    </a:lnTo>
                    <a:lnTo>
                      <a:pt x="24" y="146"/>
                    </a:lnTo>
                    <a:lnTo>
                      <a:pt x="33" y="179"/>
                    </a:lnTo>
                    <a:lnTo>
                      <a:pt x="43" y="211"/>
                    </a:lnTo>
                    <a:lnTo>
                      <a:pt x="56" y="241"/>
                    </a:lnTo>
                    <a:lnTo>
                      <a:pt x="72" y="27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00" name="Freeform 49"/>
              <p:cNvSpPr>
                <a:spLocks/>
              </p:cNvSpPr>
              <p:nvPr/>
            </p:nvSpPr>
            <p:spPr bwMode="auto">
              <a:xfrm>
                <a:off x="8416" y="4972"/>
                <a:ext cx="128" cy="66"/>
              </a:xfrm>
              <a:custGeom>
                <a:avLst/>
                <a:gdLst>
                  <a:gd name="T0" fmla="*/ 0 w 382"/>
                  <a:gd name="T1" fmla="*/ 1 h 198"/>
                  <a:gd name="T2" fmla="*/ 0 w 382"/>
                  <a:gd name="T3" fmla="*/ 1 h 198"/>
                  <a:gd name="T4" fmla="*/ 0 w 382"/>
                  <a:gd name="T5" fmla="*/ 1 h 198"/>
                  <a:gd name="T6" fmla="*/ 0 w 382"/>
                  <a:gd name="T7" fmla="*/ 1 h 198"/>
                  <a:gd name="T8" fmla="*/ 0 w 382"/>
                  <a:gd name="T9" fmla="*/ 1 h 198"/>
                  <a:gd name="T10" fmla="*/ 0 w 382"/>
                  <a:gd name="T11" fmla="*/ 1 h 198"/>
                  <a:gd name="T12" fmla="*/ 0 w 382"/>
                  <a:gd name="T13" fmla="*/ 1 h 198"/>
                  <a:gd name="T14" fmla="*/ 0 w 382"/>
                  <a:gd name="T15" fmla="*/ 1 h 198"/>
                  <a:gd name="T16" fmla="*/ 0 w 382"/>
                  <a:gd name="T17" fmla="*/ 1 h 198"/>
                  <a:gd name="T18" fmla="*/ 1 w 382"/>
                  <a:gd name="T19" fmla="*/ 1 h 198"/>
                  <a:gd name="T20" fmla="*/ 1 w 382"/>
                  <a:gd name="T21" fmla="*/ 1 h 198"/>
                  <a:gd name="T22" fmla="*/ 1 w 382"/>
                  <a:gd name="T23" fmla="*/ 1 h 198"/>
                  <a:gd name="T24" fmla="*/ 1 w 382"/>
                  <a:gd name="T25" fmla="*/ 0 h 198"/>
                  <a:gd name="T26" fmla="*/ 1 w 382"/>
                  <a:gd name="T27" fmla="*/ 0 h 198"/>
                  <a:gd name="T28" fmla="*/ 1 w 382"/>
                  <a:gd name="T29" fmla="*/ 0 h 198"/>
                  <a:gd name="T30" fmla="*/ 1 w 382"/>
                  <a:gd name="T31" fmla="*/ 0 h 198"/>
                  <a:gd name="T32" fmla="*/ 1 w 382"/>
                  <a:gd name="T33" fmla="*/ 0 h 198"/>
                  <a:gd name="T34" fmla="*/ 1 w 382"/>
                  <a:gd name="T35" fmla="*/ 0 h 198"/>
                  <a:gd name="T36" fmla="*/ 1 w 382"/>
                  <a:gd name="T37" fmla="*/ 0 h 198"/>
                  <a:gd name="T38" fmla="*/ 1 w 382"/>
                  <a:gd name="T39" fmla="*/ 0 h 198"/>
                  <a:gd name="T40" fmla="*/ 2 w 382"/>
                  <a:gd name="T41" fmla="*/ 0 h 198"/>
                  <a:gd name="T42" fmla="*/ 2 w 382"/>
                  <a:gd name="T43" fmla="*/ 0 h 198"/>
                  <a:gd name="T44" fmla="*/ 2 w 382"/>
                  <a:gd name="T45" fmla="*/ 0 h 198"/>
                  <a:gd name="T46" fmla="*/ 2 w 382"/>
                  <a:gd name="T47" fmla="*/ 0 h 198"/>
                  <a:gd name="T48" fmla="*/ 2 w 382"/>
                  <a:gd name="T49" fmla="*/ 0 h 198"/>
                  <a:gd name="T50" fmla="*/ 2 w 382"/>
                  <a:gd name="T51" fmla="*/ 0 h 198"/>
                  <a:gd name="T52" fmla="*/ 2 w 382"/>
                  <a:gd name="T53" fmla="*/ 0 h 198"/>
                  <a:gd name="T54" fmla="*/ 2 w 382"/>
                  <a:gd name="T55" fmla="*/ 0 h 198"/>
                  <a:gd name="T56" fmla="*/ 1 w 382"/>
                  <a:gd name="T57" fmla="*/ 0 h 198"/>
                  <a:gd name="T58" fmla="*/ 1 w 382"/>
                  <a:gd name="T59" fmla="*/ 0 h 198"/>
                  <a:gd name="T60" fmla="*/ 1 w 382"/>
                  <a:gd name="T61" fmla="*/ 0 h 198"/>
                  <a:gd name="T62" fmla="*/ 1 w 382"/>
                  <a:gd name="T63" fmla="*/ 0 h 198"/>
                  <a:gd name="T64" fmla="*/ 1 w 382"/>
                  <a:gd name="T65" fmla="*/ 0 h 198"/>
                  <a:gd name="T66" fmla="*/ 1 w 382"/>
                  <a:gd name="T67" fmla="*/ 0 h 198"/>
                  <a:gd name="T68" fmla="*/ 1 w 382"/>
                  <a:gd name="T69" fmla="*/ 0 h 198"/>
                  <a:gd name="T70" fmla="*/ 1 w 382"/>
                  <a:gd name="T71" fmla="*/ 0 h 198"/>
                  <a:gd name="T72" fmla="*/ 1 w 382"/>
                  <a:gd name="T73" fmla="*/ 0 h 198"/>
                  <a:gd name="T74" fmla="*/ 0 w 382"/>
                  <a:gd name="T75" fmla="*/ 1 h 198"/>
                  <a:gd name="T76" fmla="*/ 0 w 382"/>
                  <a:gd name="T77" fmla="*/ 1 h 198"/>
                  <a:gd name="T78" fmla="*/ 0 w 382"/>
                  <a:gd name="T79" fmla="*/ 1 h 198"/>
                  <a:gd name="T80" fmla="*/ 0 w 382"/>
                  <a:gd name="T81" fmla="*/ 1 h 198"/>
                  <a:gd name="T82" fmla="*/ 0 w 382"/>
                  <a:gd name="T83" fmla="*/ 1 h 198"/>
                  <a:gd name="T84" fmla="*/ 0 w 382"/>
                  <a:gd name="T85" fmla="*/ 1 h 198"/>
                  <a:gd name="T86" fmla="*/ 0 w 382"/>
                  <a:gd name="T87" fmla="*/ 1 h 198"/>
                  <a:gd name="T88" fmla="*/ 0 w 382"/>
                  <a:gd name="T89" fmla="*/ 1 h 198"/>
                  <a:gd name="T90" fmla="*/ 0 w 382"/>
                  <a:gd name="T91" fmla="*/ 1 h 19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382" h="198">
                    <a:moveTo>
                      <a:pt x="2" y="182"/>
                    </a:moveTo>
                    <a:lnTo>
                      <a:pt x="0" y="187"/>
                    </a:lnTo>
                    <a:lnTo>
                      <a:pt x="0" y="191"/>
                    </a:lnTo>
                    <a:lnTo>
                      <a:pt x="2" y="195"/>
                    </a:lnTo>
                    <a:lnTo>
                      <a:pt x="6" y="198"/>
                    </a:lnTo>
                    <a:lnTo>
                      <a:pt x="30" y="187"/>
                    </a:lnTo>
                    <a:lnTo>
                      <a:pt x="52" y="176"/>
                    </a:lnTo>
                    <a:lnTo>
                      <a:pt x="75" y="166"/>
                    </a:lnTo>
                    <a:lnTo>
                      <a:pt x="99" y="156"/>
                    </a:lnTo>
                    <a:lnTo>
                      <a:pt x="124" y="146"/>
                    </a:lnTo>
                    <a:lnTo>
                      <a:pt x="147" y="138"/>
                    </a:lnTo>
                    <a:lnTo>
                      <a:pt x="171" y="128"/>
                    </a:lnTo>
                    <a:lnTo>
                      <a:pt x="194" y="119"/>
                    </a:lnTo>
                    <a:lnTo>
                      <a:pt x="218" y="109"/>
                    </a:lnTo>
                    <a:lnTo>
                      <a:pt x="241" y="99"/>
                    </a:lnTo>
                    <a:lnTo>
                      <a:pt x="265" y="89"/>
                    </a:lnTo>
                    <a:lnTo>
                      <a:pt x="287" y="77"/>
                    </a:lnTo>
                    <a:lnTo>
                      <a:pt x="310" y="66"/>
                    </a:lnTo>
                    <a:lnTo>
                      <a:pt x="332" y="54"/>
                    </a:lnTo>
                    <a:lnTo>
                      <a:pt x="354" y="41"/>
                    </a:lnTo>
                    <a:lnTo>
                      <a:pt x="376" y="27"/>
                    </a:lnTo>
                    <a:lnTo>
                      <a:pt x="381" y="23"/>
                    </a:lnTo>
                    <a:lnTo>
                      <a:pt x="382" y="17"/>
                    </a:lnTo>
                    <a:lnTo>
                      <a:pt x="382" y="11"/>
                    </a:lnTo>
                    <a:lnTo>
                      <a:pt x="379" y="7"/>
                    </a:lnTo>
                    <a:lnTo>
                      <a:pt x="375" y="3"/>
                    </a:lnTo>
                    <a:lnTo>
                      <a:pt x="369" y="0"/>
                    </a:lnTo>
                    <a:lnTo>
                      <a:pt x="363" y="0"/>
                    </a:lnTo>
                    <a:lnTo>
                      <a:pt x="359" y="3"/>
                    </a:lnTo>
                    <a:lnTo>
                      <a:pt x="335" y="16"/>
                    </a:lnTo>
                    <a:lnTo>
                      <a:pt x="309" y="28"/>
                    </a:lnTo>
                    <a:lnTo>
                      <a:pt x="281" y="41"/>
                    </a:lnTo>
                    <a:lnTo>
                      <a:pt x="253" y="56"/>
                    </a:lnTo>
                    <a:lnTo>
                      <a:pt x="223" y="70"/>
                    </a:lnTo>
                    <a:lnTo>
                      <a:pt x="193" y="84"/>
                    </a:lnTo>
                    <a:lnTo>
                      <a:pt x="163" y="97"/>
                    </a:lnTo>
                    <a:lnTo>
                      <a:pt x="135" y="112"/>
                    </a:lnTo>
                    <a:lnTo>
                      <a:pt x="107" y="125"/>
                    </a:lnTo>
                    <a:lnTo>
                      <a:pt x="83" y="136"/>
                    </a:lnTo>
                    <a:lnTo>
                      <a:pt x="61" y="148"/>
                    </a:lnTo>
                    <a:lnTo>
                      <a:pt x="40" y="158"/>
                    </a:lnTo>
                    <a:lnTo>
                      <a:pt x="24" y="166"/>
                    </a:lnTo>
                    <a:lnTo>
                      <a:pt x="12" y="174"/>
                    </a:lnTo>
                    <a:lnTo>
                      <a:pt x="5" y="179"/>
                    </a:lnTo>
                    <a:lnTo>
                      <a:pt x="2" y="18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01" name="Freeform 50"/>
              <p:cNvSpPr>
                <a:spLocks/>
              </p:cNvSpPr>
              <p:nvPr/>
            </p:nvSpPr>
            <p:spPr bwMode="auto">
              <a:xfrm>
                <a:off x="8304" y="4693"/>
                <a:ext cx="76" cy="80"/>
              </a:xfrm>
              <a:custGeom>
                <a:avLst/>
                <a:gdLst>
                  <a:gd name="T0" fmla="*/ 0 w 229"/>
                  <a:gd name="T1" fmla="*/ 0 h 240"/>
                  <a:gd name="T2" fmla="*/ 0 w 229"/>
                  <a:gd name="T3" fmla="*/ 0 h 240"/>
                  <a:gd name="T4" fmla="*/ 0 w 229"/>
                  <a:gd name="T5" fmla="*/ 0 h 240"/>
                  <a:gd name="T6" fmla="*/ 0 w 229"/>
                  <a:gd name="T7" fmla="*/ 0 h 240"/>
                  <a:gd name="T8" fmla="*/ 0 w 229"/>
                  <a:gd name="T9" fmla="*/ 0 h 240"/>
                  <a:gd name="T10" fmla="*/ 0 w 229"/>
                  <a:gd name="T11" fmla="*/ 0 h 240"/>
                  <a:gd name="T12" fmla="*/ 0 w 229"/>
                  <a:gd name="T13" fmla="*/ 0 h 240"/>
                  <a:gd name="T14" fmla="*/ 0 w 229"/>
                  <a:gd name="T15" fmla="*/ 0 h 240"/>
                  <a:gd name="T16" fmla="*/ 0 w 229"/>
                  <a:gd name="T17" fmla="*/ 0 h 240"/>
                  <a:gd name="T18" fmla="*/ 0 w 229"/>
                  <a:gd name="T19" fmla="*/ 1 h 240"/>
                  <a:gd name="T20" fmla="*/ 0 w 229"/>
                  <a:gd name="T21" fmla="*/ 1 h 240"/>
                  <a:gd name="T22" fmla="*/ 0 w 229"/>
                  <a:gd name="T23" fmla="*/ 1 h 240"/>
                  <a:gd name="T24" fmla="*/ 0 w 229"/>
                  <a:gd name="T25" fmla="*/ 1 h 240"/>
                  <a:gd name="T26" fmla="*/ 0 w 229"/>
                  <a:gd name="T27" fmla="*/ 1 h 240"/>
                  <a:gd name="T28" fmla="*/ 1 w 229"/>
                  <a:gd name="T29" fmla="*/ 1 h 240"/>
                  <a:gd name="T30" fmla="*/ 1 w 229"/>
                  <a:gd name="T31" fmla="*/ 1 h 240"/>
                  <a:gd name="T32" fmla="*/ 1 w 229"/>
                  <a:gd name="T33" fmla="*/ 1 h 240"/>
                  <a:gd name="T34" fmla="*/ 1 w 229"/>
                  <a:gd name="T35" fmla="*/ 1 h 240"/>
                  <a:gd name="T36" fmla="*/ 1 w 229"/>
                  <a:gd name="T37" fmla="*/ 0 h 240"/>
                  <a:gd name="T38" fmla="*/ 1 w 229"/>
                  <a:gd name="T39" fmla="*/ 0 h 240"/>
                  <a:gd name="T40" fmla="*/ 1 w 229"/>
                  <a:gd name="T41" fmla="*/ 0 h 240"/>
                  <a:gd name="T42" fmla="*/ 1 w 229"/>
                  <a:gd name="T43" fmla="*/ 0 h 240"/>
                  <a:gd name="T44" fmla="*/ 1 w 229"/>
                  <a:gd name="T45" fmla="*/ 1 h 240"/>
                  <a:gd name="T46" fmla="*/ 1 w 229"/>
                  <a:gd name="T47" fmla="*/ 1 h 240"/>
                  <a:gd name="T48" fmla="*/ 1 w 229"/>
                  <a:gd name="T49" fmla="*/ 1 h 240"/>
                  <a:gd name="T50" fmla="*/ 1 w 229"/>
                  <a:gd name="T51" fmla="*/ 1 h 240"/>
                  <a:gd name="T52" fmla="*/ 0 w 229"/>
                  <a:gd name="T53" fmla="*/ 1 h 240"/>
                  <a:gd name="T54" fmla="*/ 0 w 229"/>
                  <a:gd name="T55" fmla="*/ 1 h 240"/>
                  <a:gd name="T56" fmla="*/ 0 w 229"/>
                  <a:gd name="T57" fmla="*/ 1 h 240"/>
                  <a:gd name="T58" fmla="*/ 0 w 229"/>
                  <a:gd name="T59" fmla="*/ 0 h 240"/>
                  <a:gd name="T60" fmla="*/ 0 w 229"/>
                  <a:gd name="T61" fmla="*/ 0 h 240"/>
                  <a:gd name="T62" fmla="*/ 0 w 229"/>
                  <a:gd name="T63" fmla="*/ 0 h 240"/>
                  <a:gd name="T64" fmla="*/ 0 w 229"/>
                  <a:gd name="T65" fmla="*/ 0 h 240"/>
                  <a:gd name="T66" fmla="*/ 0 w 229"/>
                  <a:gd name="T67" fmla="*/ 0 h 240"/>
                  <a:gd name="T68" fmla="*/ 0 w 229"/>
                  <a:gd name="T69" fmla="*/ 0 h 240"/>
                  <a:gd name="T70" fmla="*/ 0 w 229"/>
                  <a:gd name="T71" fmla="*/ 0 h 240"/>
                  <a:gd name="T72" fmla="*/ 1 w 229"/>
                  <a:gd name="T73" fmla="*/ 0 h 240"/>
                  <a:gd name="T74" fmla="*/ 1 w 229"/>
                  <a:gd name="T75" fmla="*/ 0 h 24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229" h="240">
                    <a:moveTo>
                      <a:pt x="126" y="4"/>
                    </a:moveTo>
                    <a:lnTo>
                      <a:pt x="119" y="3"/>
                    </a:lnTo>
                    <a:lnTo>
                      <a:pt x="111" y="3"/>
                    </a:lnTo>
                    <a:lnTo>
                      <a:pt x="105" y="1"/>
                    </a:lnTo>
                    <a:lnTo>
                      <a:pt x="102" y="1"/>
                    </a:lnTo>
                    <a:lnTo>
                      <a:pt x="94" y="0"/>
                    </a:lnTo>
                    <a:lnTo>
                      <a:pt x="83" y="0"/>
                    </a:lnTo>
                    <a:lnTo>
                      <a:pt x="75" y="1"/>
                    </a:lnTo>
                    <a:lnTo>
                      <a:pt x="66" y="3"/>
                    </a:lnTo>
                    <a:lnTo>
                      <a:pt x="57" y="4"/>
                    </a:lnTo>
                    <a:lnTo>
                      <a:pt x="48" y="9"/>
                    </a:lnTo>
                    <a:lnTo>
                      <a:pt x="41" y="13"/>
                    </a:lnTo>
                    <a:lnTo>
                      <a:pt x="33" y="17"/>
                    </a:lnTo>
                    <a:lnTo>
                      <a:pt x="17" y="34"/>
                    </a:lnTo>
                    <a:lnTo>
                      <a:pt x="6" y="55"/>
                    </a:lnTo>
                    <a:lnTo>
                      <a:pt x="1" y="76"/>
                    </a:lnTo>
                    <a:lnTo>
                      <a:pt x="0" y="98"/>
                    </a:lnTo>
                    <a:lnTo>
                      <a:pt x="3" y="121"/>
                    </a:lnTo>
                    <a:lnTo>
                      <a:pt x="8" y="144"/>
                    </a:lnTo>
                    <a:lnTo>
                      <a:pt x="16" y="167"/>
                    </a:lnTo>
                    <a:lnTo>
                      <a:pt x="26" y="187"/>
                    </a:lnTo>
                    <a:lnTo>
                      <a:pt x="35" y="200"/>
                    </a:lnTo>
                    <a:lnTo>
                      <a:pt x="45" y="213"/>
                    </a:lnTo>
                    <a:lnTo>
                      <a:pt x="57" y="223"/>
                    </a:lnTo>
                    <a:lnTo>
                      <a:pt x="70" y="230"/>
                    </a:lnTo>
                    <a:lnTo>
                      <a:pt x="85" y="236"/>
                    </a:lnTo>
                    <a:lnTo>
                      <a:pt x="101" y="240"/>
                    </a:lnTo>
                    <a:lnTo>
                      <a:pt x="116" y="240"/>
                    </a:lnTo>
                    <a:lnTo>
                      <a:pt x="132" y="237"/>
                    </a:lnTo>
                    <a:lnTo>
                      <a:pt x="154" y="228"/>
                    </a:lnTo>
                    <a:lnTo>
                      <a:pt x="174" y="218"/>
                    </a:lnTo>
                    <a:lnTo>
                      <a:pt x="192" y="204"/>
                    </a:lnTo>
                    <a:lnTo>
                      <a:pt x="208" y="188"/>
                    </a:lnTo>
                    <a:lnTo>
                      <a:pt x="218" y="171"/>
                    </a:lnTo>
                    <a:lnTo>
                      <a:pt x="226" y="151"/>
                    </a:lnTo>
                    <a:lnTo>
                      <a:pt x="229" y="131"/>
                    </a:lnTo>
                    <a:lnTo>
                      <a:pt x="226" y="109"/>
                    </a:lnTo>
                    <a:lnTo>
                      <a:pt x="224" y="103"/>
                    </a:lnTo>
                    <a:lnTo>
                      <a:pt x="221" y="98"/>
                    </a:lnTo>
                    <a:lnTo>
                      <a:pt x="215" y="95"/>
                    </a:lnTo>
                    <a:lnTo>
                      <a:pt x="210" y="93"/>
                    </a:lnTo>
                    <a:lnTo>
                      <a:pt x="204" y="95"/>
                    </a:lnTo>
                    <a:lnTo>
                      <a:pt x="198" y="99"/>
                    </a:lnTo>
                    <a:lnTo>
                      <a:pt x="195" y="105"/>
                    </a:lnTo>
                    <a:lnTo>
                      <a:pt x="195" y="111"/>
                    </a:lnTo>
                    <a:lnTo>
                      <a:pt x="193" y="126"/>
                    </a:lnTo>
                    <a:lnTo>
                      <a:pt x="189" y="142"/>
                    </a:lnTo>
                    <a:lnTo>
                      <a:pt x="183" y="158"/>
                    </a:lnTo>
                    <a:lnTo>
                      <a:pt x="174" y="171"/>
                    </a:lnTo>
                    <a:lnTo>
                      <a:pt x="164" y="181"/>
                    </a:lnTo>
                    <a:lnTo>
                      <a:pt x="149" y="190"/>
                    </a:lnTo>
                    <a:lnTo>
                      <a:pt x="133" y="195"/>
                    </a:lnTo>
                    <a:lnTo>
                      <a:pt x="113" y="198"/>
                    </a:lnTo>
                    <a:lnTo>
                      <a:pt x="92" y="197"/>
                    </a:lnTo>
                    <a:lnTo>
                      <a:pt x="76" y="188"/>
                    </a:lnTo>
                    <a:lnTo>
                      <a:pt x="63" y="177"/>
                    </a:lnTo>
                    <a:lnTo>
                      <a:pt x="54" y="161"/>
                    </a:lnTo>
                    <a:lnTo>
                      <a:pt x="47" y="142"/>
                    </a:lnTo>
                    <a:lnTo>
                      <a:pt x="41" y="124"/>
                    </a:lnTo>
                    <a:lnTo>
                      <a:pt x="36" y="103"/>
                    </a:lnTo>
                    <a:lnTo>
                      <a:pt x="35" y="85"/>
                    </a:lnTo>
                    <a:lnTo>
                      <a:pt x="35" y="73"/>
                    </a:lnTo>
                    <a:lnTo>
                      <a:pt x="36" y="62"/>
                    </a:lnTo>
                    <a:lnTo>
                      <a:pt x="41" y="50"/>
                    </a:lnTo>
                    <a:lnTo>
                      <a:pt x="48" y="40"/>
                    </a:lnTo>
                    <a:lnTo>
                      <a:pt x="55" y="33"/>
                    </a:lnTo>
                    <a:lnTo>
                      <a:pt x="66" y="26"/>
                    </a:lnTo>
                    <a:lnTo>
                      <a:pt x="77" y="21"/>
                    </a:lnTo>
                    <a:lnTo>
                      <a:pt x="92" y="19"/>
                    </a:lnTo>
                    <a:lnTo>
                      <a:pt x="97" y="19"/>
                    </a:lnTo>
                    <a:lnTo>
                      <a:pt x="105" y="19"/>
                    </a:lnTo>
                    <a:lnTo>
                      <a:pt x="120" y="19"/>
                    </a:lnTo>
                    <a:lnTo>
                      <a:pt x="135" y="21"/>
                    </a:lnTo>
                    <a:lnTo>
                      <a:pt x="139" y="20"/>
                    </a:lnTo>
                    <a:lnTo>
                      <a:pt x="139" y="14"/>
                    </a:lnTo>
                    <a:lnTo>
                      <a:pt x="133" y="9"/>
                    </a:lnTo>
                    <a:lnTo>
                      <a:pt x="126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02" name="Freeform 51"/>
              <p:cNvSpPr>
                <a:spLocks/>
              </p:cNvSpPr>
              <p:nvPr/>
            </p:nvSpPr>
            <p:spPr bwMode="auto">
              <a:xfrm>
                <a:off x="8401" y="4895"/>
                <a:ext cx="93" cy="90"/>
              </a:xfrm>
              <a:custGeom>
                <a:avLst/>
                <a:gdLst>
                  <a:gd name="T0" fmla="*/ 0 w 281"/>
                  <a:gd name="T1" fmla="*/ 0 h 270"/>
                  <a:gd name="T2" fmla="*/ 0 w 281"/>
                  <a:gd name="T3" fmla="*/ 0 h 270"/>
                  <a:gd name="T4" fmla="*/ 0 w 281"/>
                  <a:gd name="T5" fmla="*/ 0 h 270"/>
                  <a:gd name="T6" fmla="*/ 0 w 281"/>
                  <a:gd name="T7" fmla="*/ 0 h 270"/>
                  <a:gd name="T8" fmla="*/ 0 w 281"/>
                  <a:gd name="T9" fmla="*/ 0 h 270"/>
                  <a:gd name="T10" fmla="*/ 0 w 281"/>
                  <a:gd name="T11" fmla="*/ 1 h 270"/>
                  <a:gd name="T12" fmla="*/ 0 w 281"/>
                  <a:gd name="T13" fmla="*/ 1 h 270"/>
                  <a:gd name="T14" fmla="*/ 0 w 281"/>
                  <a:gd name="T15" fmla="*/ 1 h 270"/>
                  <a:gd name="T16" fmla="*/ 0 w 281"/>
                  <a:gd name="T17" fmla="*/ 1 h 270"/>
                  <a:gd name="T18" fmla="*/ 0 w 281"/>
                  <a:gd name="T19" fmla="*/ 1 h 270"/>
                  <a:gd name="T20" fmla="*/ 1 w 281"/>
                  <a:gd name="T21" fmla="*/ 1 h 270"/>
                  <a:gd name="T22" fmla="*/ 1 w 281"/>
                  <a:gd name="T23" fmla="*/ 1 h 270"/>
                  <a:gd name="T24" fmla="*/ 1 w 281"/>
                  <a:gd name="T25" fmla="*/ 1 h 270"/>
                  <a:gd name="T26" fmla="*/ 1 w 281"/>
                  <a:gd name="T27" fmla="*/ 1 h 270"/>
                  <a:gd name="T28" fmla="*/ 1 w 281"/>
                  <a:gd name="T29" fmla="*/ 1 h 270"/>
                  <a:gd name="T30" fmla="*/ 1 w 281"/>
                  <a:gd name="T31" fmla="*/ 1 h 270"/>
                  <a:gd name="T32" fmla="*/ 1 w 281"/>
                  <a:gd name="T33" fmla="*/ 1 h 270"/>
                  <a:gd name="T34" fmla="*/ 1 w 281"/>
                  <a:gd name="T35" fmla="*/ 0 h 270"/>
                  <a:gd name="T36" fmla="*/ 1 w 281"/>
                  <a:gd name="T37" fmla="*/ 0 h 270"/>
                  <a:gd name="T38" fmla="*/ 1 w 281"/>
                  <a:gd name="T39" fmla="*/ 1 h 270"/>
                  <a:gd name="T40" fmla="*/ 1 w 281"/>
                  <a:gd name="T41" fmla="*/ 1 h 270"/>
                  <a:gd name="T42" fmla="*/ 1 w 281"/>
                  <a:gd name="T43" fmla="*/ 1 h 270"/>
                  <a:gd name="T44" fmla="*/ 1 w 281"/>
                  <a:gd name="T45" fmla="*/ 1 h 270"/>
                  <a:gd name="T46" fmla="*/ 1 w 281"/>
                  <a:gd name="T47" fmla="*/ 1 h 270"/>
                  <a:gd name="T48" fmla="*/ 1 w 281"/>
                  <a:gd name="T49" fmla="*/ 1 h 270"/>
                  <a:gd name="T50" fmla="*/ 0 w 281"/>
                  <a:gd name="T51" fmla="*/ 1 h 270"/>
                  <a:gd name="T52" fmla="*/ 0 w 281"/>
                  <a:gd name="T53" fmla="*/ 1 h 270"/>
                  <a:gd name="T54" fmla="*/ 0 w 281"/>
                  <a:gd name="T55" fmla="*/ 0 h 270"/>
                  <a:gd name="T56" fmla="*/ 0 w 281"/>
                  <a:gd name="T57" fmla="*/ 0 h 270"/>
                  <a:gd name="T58" fmla="*/ 0 w 281"/>
                  <a:gd name="T59" fmla="*/ 0 h 270"/>
                  <a:gd name="T60" fmla="*/ 0 w 281"/>
                  <a:gd name="T61" fmla="*/ 0 h 270"/>
                  <a:gd name="T62" fmla="*/ 0 w 281"/>
                  <a:gd name="T63" fmla="*/ 0 h 270"/>
                  <a:gd name="T64" fmla="*/ 0 w 281"/>
                  <a:gd name="T65" fmla="*/ 0 h 270"/>
                  <a:gd name="T66" fmla="*/ 0 w 281"/>
                  <a:gd name="T67" fmla="*/ 0 h 2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281" h="270">
                    <a:moveTo>
                      <a:pt x="75" y="5"/>
                    </a:moveTo>
                    <a:lnTo>
                      <a:pt x="61" y="10"/>
                    </a:lnTo>
                    <a:lnTo>
                      <a:pt x="47" y="19"/>
                    </a:lnTo>
                    <a:lnTo>
                      <a:pt x="34" y="28"/>
                    </a:lnTo>
                    <a:lnTo>
                      <a:pt x="24" y="39"/>
                    </a:lnTo>
                    <a:lnTo>
                      <a:pt x="15" y="52"/>
                    </a:lnTo>
                    <a:lnTo>
                      <a:pt x="8" y="65"/>
                    </a:lnTo>
                    <a:lnTo>
                      <a:pt x="3" y="81"/>
                    </a:lnTo>
                    <a:lnTo>
                      <a:pt x="0" y="97"/>
                    </a:lnTo>
                    <a:lnTo>
                      <a:pt x="0" y="114"/>
                    </a:lnTo>
                    <a:lnTo>
                      <a:pt x="2" y="130"/>
                    </a:lnTo>
                    <a:lnTo>
                      <a:pt x="6" y="145"/>
                    </a:lnTo>
                    <a:lnTo>
                      <a:pt x="12" y="161"/>
                    </a:lnTo>
                    <a:lnTo>
                      <a:pt x="18" y="176"/>
                    </a:lnTo>
                    <a:lnTo>
                      <a:pt x="27" y="191"/>
                    </a:lnTo>
                    <a:lnTo>
                      <a:pt x="37" y="204"/>
                    </a:lnTo>
                    <a:lnTo>
                      <a:pt x="49" y="217"/>
                    </a:lnTo>
                    <a:lnTo>
                      <a:pt x="65" y="232"/>
                    </a:lnTo>
                    <a:lnTo>
                      <a:pt x="83" y="245"/>
                    </a:lnTo>
                    <a:lnTo>
                      <a:pt x="102" y="258"/>
                    </a:lnTo>
                    <a:lnTo>
                      <a:pt x="122" y="266"/>
                    </a:lnTo>
                    <a:lnTo>
                      <a:pt x="143" y="270"/>
                    </a:lnTo>
                    <a:lnTo>
                      <a:pt x="165" y="270"/>
                    </a:lnTo>
                    <a:lnTo>
                      <a:pt x="185" y="265"/>
                    </a:lnTo>
                    <a:lnTo>
                      <a:pt x="206" y="252"/>
                    </a:lnTo>
                    <a:lnTo>
                      <a:pt x="219" y="240"/>
                    </a:lnTo>
                    <a:lnTo>
                      <a:pt x="232" y="229"/>
                    </a:lnTo>
                    <a:lnTo>
                      <a:pt x="244" y="216"/>
                    </a:lnTo>
                    <a:lnTo>
                      <a:pt x="254" y="203"/>
                    </a:lnTo>
                    <a:lnTo>
                      <a:pt x="263" y="189"/>
                    </a:lnTo>
                    <a:lnTo>
                      <a:pt x="270" y="174"/>
                    </a:lnTo>
                    <a:lnTo>
                      <a:pt x="276" y="158"/>
                    </a:lnTo>
                    <a:lnTo>
                      <a:pt x="279" y="141"/>
                    </a:lnTo>
                    <a:lnTo>
                      <a:pt x="281" y="134"/>
                    </a:lnTo>
                    <a:lnTo>
                      <a:pt x="279" y="127"/>
                    </a:lnTo>
                    <a:lnTo>
                      <a:pt x="275" y="121"/>
                    </a:lnTo>
                    <a:lnTo>
                      <a:pt x="268" y="117"/>
                    </a:lnTo>
                    <a:lnTo>
                      <a:pt x="259" y="117"/>
                    </a:lnTo>
                    <a:lnTo>
                      <a:pt x="251" y="118"/>
                    </a:lnTo>
                    <a:lnTo>
                      <a:pt x="245" y="122"/>
                    </a:lnTo>
                    <a:lnTo>
                      <a:pt x="243" y="130"/>
                    </a:lnTo>
                    <a:lnTo>
                      <a:pt x="243" y="133"/>
                    </a:lnTo>
                    <a:lnTo>
                      <a:pt x="240" y="140"/>
                    </a:lnTo>
                    <a:lnTo>
                      <a:pt x="235" y="151"/>
                    </a:lnTo>
                    <a:lnTo>
                      <a:pt x="229" y="164"/>
                    </a:lnTo>
                    <a:lnTo>
                      <a:pt x="222" y="179"/>
                    </a:lnTo>
                    <a:lnTo>
                      <a:pt x="210" y="191"/>
                    </a:lnTo>
                    <a:lnTo>
                      <a:pt x="199" y="203"/>
                    </a:lnTo>
                    <a:lnTo>
                      <a:pt x="182" y="210"/>
                    </a:lnTo>
                    <a:lnTo>
                      <a:pt x="154" y="212"/>
                    </a:lnTo>
                    <a:lnTo>
                      <a:pt x="127" y="207"/>
                    </a:lnTo>
                    <a:lnTo>
                      <a:pt x="100" y="197"/>
                    </a:lnTo>
                    <a:lnTo>
                      <a:pt x="78" y="181"/>
                    </a:lnTo>
                    <a:lnTo>
                      <a:pt x="59" y="163"/>
                    </a:lnTo>
                    <a:lnTo>
                      <a:pt x="46" y="140"/>
                    </a:lnTo>
                    <a:lnTo>
                      <a:pt x="40" y="114"/>
                    </a:lnTo>
                    <a:lnTo>
                      <a:pt x="40" y="87"/>
                    </a:lnTo>
                    <a:lnTo>
                      <a:pt x="44" y="74"/>
                    </a:lnTo>
                    <a:lnTo>
                      <a:pt x="50" y="62"/>
                    </a:lnTo>
                    <a:lnTo>
                      <a:pt x="59" y="51"/>
                    </a:lnTo>
                    <a:lnTo>
                      <a:pt x="69" y="41"/>
                    </a:lnTo>
                    <a:lnTo>
                      <a:pt x="80" y="31"/>
                    </a:lnTo>
                    <a:lnTo>
                      <a:pt x="91" y="23"/>
                    </a:lnTo>
                    <a:lnTo>
                      <a:pt x="102" y="19"/>
                    </a:lnTo>
                    <a:lnTo>
                      <a:pt x="112" y="16"/>
                    </a:lnTo>
                    <a:lnTo>
                      <a:pt x="110" y="5"/>
                    </a:lnTo>
                    <a:lnTo>
                      <a:pt x="102" y="0"/>
                    </a:lnTo>
                    <a:lnTo>
                      <a:pt x="88" y="2"/>
                    </a:lnTo>
                    <a:lnTo>
                      <a:pt x="75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03" name="Freeform 52"/>
              <p:cNvSpPr>
                <a:spLocks/>
              </p:cNvSpPr>
              <p:nvPr/>
            </p:nvSpPr>
            <p:spPr bwMode="auto">
              <a:xfrm>
                <a:off x="8431" y="4921"/>
                <a:ext cx="5" cy="4"/>
              </a:xfrm>
              <a:custGeom>
                <a:avLst/>
                <a:gdLst>
                  <a:gd name="T0" fmla="*/ 0 w 15"/>
                  <a:gd name="T1" fmla="*/ 0 h 13"/>
                  <a:gd name="T2" fmla="*/ 0 w 15"/>
                  <a:gd name="T3" fmla="*/ 0 h 13"/>
                  <a:gd name="T4" fmla="*/ 0 w 15"/>
                  <a:gd name="T5" fmla="*/ 0 h 13"/>
                  <a:gd name="T6" fmla="*/ 0 w 15"/>
                  <a:gd name="T7" fmla="*/ 0 h 13"/>
                  <a:gd name="T8" fmla="*/ 0 w 15"/>
                  <a:gd name="T9" fmla="*/ 0 h 13"/>
                  <a:gd name="T10" fmla="*/ 0 w 15"/>
                  <a:gd name="T11" fmla="*/ 0 h 13"/>
                  <a:gd name="T12" fmla="*/ 0 w 15"/>
                  <a:gd name="T13" fmla="*/ 0 h 13"/>
                  <a:gd name="T14" fmla="*/ 0 w 15"/>
                  <a:gd name="T15" fmla="*/ 0 h 13"/>
                  <a:gd name="T16" fmla="*/ 0 w 15"/>
                  <a:gd name="T17" fmla="*/ 0 h 13"/>
                  <a:gd name="T18" fmla="*/ 0 w 15"/>
                  <a:gd name="T19" fmla="*/ 0 h 13"/>
                  <a:gd name="T20" fmla="*/ 0 w 15"/>
                  <a:gd name="T21" fmla="*/ 0 h 13"/>
                  <a:gd name="T22" fmla="*/ 0 w 15"/>
                  <a:gd name="T23" fmla="*/ 0 h 13"/>
                  <a:gd name="T24" fmla="*/ 0 w 15"/>
                  <a:gd name="T25" fmla="*/ 0 h 13"/>
                  <a:gd name="T26" fmla="*/ 0 w 15"/>
                  <a:gd name="T27" fmla="*/ 0 h 13"/>
                  <a:gd name="T28" fmla="*/ 0 w 15"/>
                  <a:gd name="T29" fmla="*/ 0 h 13"/>
                  <a:gd name="T30" fmla="*/ 0 w 15"/>
                  <a:gd name="T31" fmla="*/ 0 h 13"/>
                  <a:gd name="T32" fmla="*/ 0 w 15"/>
                  <a:gd name="T33" fmla="*/ 0 h 13"/>
                  <a:gd name="T34" fmla="*/ 0 w 15"/>
                  <a:gd name="T35" fmla="*/ 0 h 1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5" h="13">
                    <a:moveTo>
                      <a:pt x="0" y="6"/>
                    </a:moveTo>
                    <a:lnTo>
                      <a:pt x="2" y="9"/>
                    </a:lnTo>
                    <a:lnTo>
                      <a:pt x="3" y="11"/>
                    </a:lnTo>
                    <a:lnTo>
                      <a:pt x="5" y="13"/>
                    </a:lnTo>
                    <a:lnTo>
                      <a:pt x="8" y="13"/>
                    </a:lnTo>
                    <a:lnTo>
                      <a:pt x="11" y="13"/>
                    </a:lnTo>
                    <a:lnTo>
                      <a:pt x="14" y="11"/>
                    </a:lnTo>
                    <a:lnTo>
                      <a:pt x="15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04" name="Freeform 53"/>
              <p:cNvSpPr>
                <a:spLocks/>
              </p:cNvSpPr>
              <p:nvPr/>
            </p:nvSpPr>
            <p:spPr bwMode="auto">
              <a:xfrm>
                <a:off x="8447" y="4911"/>
                <a:ext cx="6" cy="6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7" h="17">
                    <a:moveTo>
                      <a:pt x="0" y="9"/>
                    </a:moveTo>
                    <a:lnTo>
                      <a:pt x="1" y="13"/>
                    </a:lnTo>
                    <a:lnTo>
                      <a:pt x="3" y="15"/>
                    </a:lnTo>
                    <a:lnTo>
                      <a:pt x="6" y="17"/>
                    </a:lnTo>
                    <a:lnTo>
                      <a:pt x="9" y="17"/>
                    </a:lnTo>
                    <a:lnTo>
                      <a:pt x="13" y="17"/>
                    </a:lnTo>
                    <a:lnTo>
                      <a:pt x="16" y="15"/>
                    </a:lnTo>
                    <a:lnTo>
                      <a:pt x="17" y="13"/>
                    </a:lnTo>
                    <a:lnTo>
                      <a:pt x="17" y="9"/>
                    </a:lnTo>
                    <a:lnTo>
                      <a:pt x="17" y="6"/>
                    </a:lnTo>
                    <a:lnTo>
                      <a:pt x="16" y="3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05" name="Freeform 54"/>
              <p:cNvSpPr>
                <a:spLocks/>
              </p:cNvSpPr>
              <p:nvPr/>
            </p:nvSpPr>
            <p:spPr bwMode="auto">
              <a:xfrm>
                <a:off x="8468" y="4904"/>
                <a:ext cx="3" cy="3"/>
              </a:xfrm>
              <a:custGeom>
                <a:avLst/>
                <a:gdLst>
                  <a:gd name="T0" fmla="*/ 0 w 9"/>
                  <a:gd name="T1" fmla="*/ 0 h 9"/>
                  <a:gd name="T2" fmla="*/ 0 w 9"/>
                  <a:gd name="T3" fmla="*/ 0 h 9"/>
                  <a:gd name="T4" fmla="*/ 0 w 9"/>
                  <a:gd name="T5" fmla="*/ 0 h 9"/>
                  <a:gd name="T6" fmla="*/ 0 w 9"/>
                  <a:gd name="T7" fmla="*/ 0 h 9"/>
                  <a:gd name="T8" fmla="*/ 0 w 9"/>
                  <a:gd name="T9" fmla="*/ 0 h 9"/>
                  <a:gd name="T10" fmla="*/ 0 w 9"/>
                  <a:gd name="T11" fmla="*/ 0 h 9"/>
                  <a:gd name="T12" fmla="*/ 0 w 9"/>
                  <a:gd name="T13" fmla="*/ 0 h 9"/>
                  <a:gd name="T14" fmla="*/ 0 w 9"/>
                  <a:gd name="T15" fmla="*/ 0 h 9"/>
                  <a:gd name="T16" fmla="*/ 0 w 9"/>
                  <a:gd name="T17" fmla="*/ 0 h 9"/>
                  <a:gd name="T18" fmla="*/ 0 w 9"/>
                  <a:gd name="T19" fmla="*/ 0 h 9"/>
                  <a:gd name="T20" fmla="*/ 0 w 9"/>
                  <a:gd name="T21" fmla="*/ 0 h 9"/>
                  <a:gd name="T22" fmla="*/ 0 w 9"/>
                  <a:gd name="T23" fmla="*/ 0 h 9"/>
                  <a:gd name="T24" fmla="*/ 0 w 9"/>
                  <a:gd name="T25" fmla="*/ 0 h 9"/>
                  <a:gd name="T26" fmla="*/ 0 w 9"/>
                  <a:gd name="T27" fmla="*/ 0 h 9"/>
                  <a:gd name="T28" fmla="*/ 0 w 9"/>
                  <a:gd name="T29" fmla="*/ 0 h 9"/>
                  <a:gd name="T30" fmla="*/ 0 w 9"/>
                  <a:gd name="T31" fmla="*/ 0 h 9"/>
                  <a:gd name="T32" fmla="*/ 0 w 9"/>
                  <a:gd name="T33" fmla="*/ 0 h 9"/>
                  <a:gd name="T34" fmla="*/ 0 w 9"/>
                  <a:gd name="T35" fmla="*/ 0 h 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9" h="9">
                    <a:moveTo>
                      <a:pt x="0" y="4"/>
                    </a:moveTo>
                    <a:lnTo>
                      <a:pt x="0" y="6"/>
                    </a:lnTo>
                    <a:lnTo>
                      <a:pt x="1" y="7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7" y="7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7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06" name="Freeform 55"/>
              <p:cNvSpPr>
                <a:spLocks/>
              </p:cNvSpPr>
              <p:nvPr/>
            </p:nvSpPr>
            <p:spPr bwMode="auto">
              <a:xfrm>
                <a:off x="8459" y="4927"/>
                <a:ext cx="2" cy="3"/>
              </a:xfrm>
              <a:custGeom>
                <a:avLst/>
                <a:gdLst>
                  <a:gd name="T0" fmla="*/ 0 w 7"/>
                  <a:gd name="T1" fmla="*/ 0 h 8"/>
                  <a:gd name="T2" fmla="*/ 0 w 7"/>
                  <a:gd name="T3" fmla="*/ 0 h 8"/>
                  <a:gd name="T4" fmla="*/ 0 w 7"/>
                  <a:gd name="T5" fmla="*/ 0 h 8"/>
                  <a:gd name="T6" fmla="*/ 0 w 7"/>
                  <a:gd name="T7" fmla="*/ 0 h 8"/>
                  <a:gd name="T8" fmla="*/ 0 w 7"/>
                  <a:gd name="T9" fmla="*/ 0 h 8"/>
                  <a:gd name="T10" fmla="*/ 0 w 7"/>
                  <a:gd name="T11" fmla="*/ 0 h 8"/>
                  <a:gd name="T12" fmla="*/ 0 w 7"/>
                  <a:gd name="T13" fmla="*/ 0 h 8"/>
                  <a:gd name="T14" fmla="*/ 0 w 7"/>
                  <a:gd name="T15" fmla="*/ 0 h 8"/>
                  <a:gd name="T16" fmla="*/ 0 w 7"/>
                  <a:gd name="T17" fmla="*/ 0 h 8"/>
                  <a:gd name="T18" fmla="*/ 0 w 7"/>
                  <a:gd name="T19" fmla="*/ 0 h 8"/>
                  <a:gd name="T20" fmla="*/ 0 w 7"/>
                  <a:gd name="T21" fmla="*/ 0 h 8"/>
                  <a:gd name="T22" fmla="*/ 0 w 7"/>
                  <a:gd name="T23" fmla="*/ 0 h 8"/>
                  <a:gd name="T24" fmla="*/ 0 w 7"/>
                  <a:gd name="T25" fmla="*/ 0 h 8"/>
                  <a:gd name="T26" fmla="*/ 0 w 7"/>
                  <a:gd name="T27" fmla="*/ 0 h 8"/>
                  <a:gd name="T28" fmla="*/ 0 w 7"/>
                  <a:gd name="T29" fmla="*/ 0 h 8"/>
                  <a:gd name="T30" fmla="*/ 0 w 7"/>
                  <a:gd name="T31" fmla="*/ 0 h 8"/>
                  <a:gd name="T32" fmla="*/ 0 w 7"/>
                  <a:gd name="T33" fmla="*/ 0 h 8"/>
                  <a:gd name="T34" fmla="*/ 0 w 7"/>
                  <a:gd name="T35" fmla="*/ 0 h 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7" h="8">
                    <a:moveTo>
                      <a:pt x="0" y="4"/>
                    </a:moveTo>
                    <a:lnTo>
                      <a:pt x="0" y="5"/>
                    </a:lnTo>
                    <a:lnTo>
                      <a:pt x="1" y="7"/>
                    </a:lnTo>
                    <a:lnTo>
                      <a:pt x="3" y="8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7"/>
                    </a:lnTo>
                    <a:lnTo>
                      <a:pt x="7" y="5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07" name="Freeform 56"/>
              <p:cNvSpPr>
                <a:spLocks/>
              </p:cNvSpPr>
              <p:nvPr/>
            </p:nvSpPr>
            <p:spPr bwMode="auto">
              <a:xfrm>
                <a:off x="8443" y="4936"/>
                <a:ext cx="2" cy="3"/>
              </a:xfrm>
              <a:custGeom>
                <a:avLst/>
                <a:gdLst>
                  <a:gd name="T0" fmla="*/ 0 w 7"/>
                  <a:gd name="T1" fmla="*/ 0 h 9"/>
                  <a:gd name="T2" fmla="*/ 0 w 7"/>
                  <a:gd name="T3" fmla="*/ 0 h 9"/>
                  <a:gd name="T4" fmla="*/ 0 w 7"/>
                  <a:gd name="T5" fmla="*/ 0 h 9"/>
                  <a:gd name="T6" fmla="*/ 0 w 7"/>
                  <a:gd name="T7" fmla="*/ 0 h 9"/>
                  <a:gd name="T8" fmla="*/ 0 w 7"/>
                  <a:gd name="T9" fmla="*/ 0 h 9"/>
                  <a:gd name="T10" fmla="*/ 0 w 7"/>
                  <a:gd name="T11" fmla="*/ 0 h 9"/>
                  <a:gd name="T12" fmla="*/ 0 w 7"/>
                  <a:gd name="T13" fmla="*/ 0 h 9"/>
                  <a:gd name="T14" fmla="*/ 0 w 7"/>
                  <a:gd name="T15" fmla="*/ 0 h 9"/>
                  <a:gd name="T16" fmla="*/ 0 w 7"/>
                  <a:gd name="T17" fmla="*/ 0 h 9"/>
                  <a:gd name="T18" fmla="*/ 0 w 7"/>
                  <a:gd name="T19" fmla="*/ 0 h 9"/>
                  <a:gd name="T20" fmla="*/ 0 w 7"/>
                  <a:gd name="T21" fmla="*/ 0 h 9"/>
                  <a:gd name="T22" fmla="*/ 0 w 7"/>
                  <a:gd name="T23" fmla="*/ 0 h 9"/>
                  <a:gd name="T24" fmla="*/ 0 w 7"/>
                  <a:gd name="T25" fmla="*/ 0 h 9"/>
                  <a:gd name="T26" fmla="*/ 0 w 7"/>
                  <a:gd name="T27" fmla="*/ 0 h 9"/>
                  <a:gd name="T28" fmla="*/ 0 w 7"/>
                  <a:gd name="T29" fmla="*/ 0 h 9"/>
                  <a:gd name="T30" fmla="*/ 0 w 7"/>
                  <a:gd name="T31" fmla="*/ 0 h 9"/>
                  <a:gd name="T32" fmla="*/ 0 w 7"/>
                  <a:gd name="T33" fmla="*/ 0 h 9"/>
                  <a:gd name="T34" fmla="*/ 0 w 7"/>
                  <a:gd name="T35" fmla="*/ 0 h 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7" h="9">
                    <a:moveTo>
                      <a:pt x="0" y="4"/>
                    </a:moveTo>
                    <a:lnTo>
                      <a:pt x="0" y="6"/>
                    </a:lnTo>
                    <a:lnTo>
                      <a:pt x="1" y="7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5" y="9"/>
                    </a:lnTo>
                    <a:lnTo>
                      <a:pt x="5" y="7"/>
                    </a:lnTo>
                    <a:lnTo>
                      <a:pt x="7" y="6"/>
                    </a:lnTo>
                    <a:lnTo>
                      <a:pt x="7" y="4"/>
                    </a:lnTo>
                    <a:lnTo>
                      <a:pt x="7" y="3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08" name="Freeform 57"/>
              <p:cNvSpPr>
                <a:spLocks/>
              </p:cNvSpPr>
              <p:nvPr/>
            </p:nvSpPr>
            <p:spPr bwMode="auto">
              <a:xfrm>
                <a:off x="8474" y="4919"/>
                <a:ext cx="7" cy="6"/>
              </a:xfrm>
              <a:custGeom>
                <a:avLst/>
                <a:gdLst>
                  <a:gd name="T0" fmla="*/ 0 w 20"/>
                  <a:gd name="T1" fmla="*/ 0 h 20"/>
                  <a:gd name="T2" fmla="*/ 0 w 20"/>
                  <a:gd name="T3" fmla="*/ 0 h 20"/>
                  <a:gd name="T4" fmla="*/ 0 w 20"/>
                  <a:gd name="T5" fmla="*/ 0 h 20"/>
                  <a:gd name="T6" fmla="*/ 0 w 20"/>
                  <a:gd name="T7" fmla="*/ 0 h 20"/>
                  <a:gd name="T8" fmla="*/ 0 w 20"/>
                  <a:gd name="T9" fmla="*/ 0 h 20"/>
                  <a:gd name="T10" fmla="*/ 0 w 20"/>
                  <a:gd name="T11" fmla="*/ 0 h 20"/>
                  <a:gd name="T12" fmla="*/ 0 w 20"/>
                  <a:gd name="T13" fmla="*/ 0 h 20"/>
                  <a:gd name="T14" fmla="*/ 0 w 20"/>
                  <a:gd name="T15" fmla="*/ 0 h 20"/>
                  <a:gd name="T16" fmla="*/ 0 w 20"/>
                  <a:gd name="T17" fmla="*/ 0 h 20"/>
                  <a:gd name="T18" fmla="*/ 0 w 20"/>
                  <a:gd name="T19" fmla="*/ 0 h 20"/>
                  <a:gd name="T20" fmla="*/ 0 w 20"/>
                  <a:gd name="T21" fmla="*/ 0 h 20"/>
                  <a:gd name="T22" fmla="*/ 0 w 20"/>
                  <a:gd name="T23" fmla="*/ 0 h 20"/>
                  <a:gd name="T24" fmla="*/ 0 w 20"/>
                  <a:gd name="T25" fmla="*/ 0 h 20"/>
                  <a:gd name="T26" fmla="*/ 0 w 20"/>
                  <a:gd name="T27" fmla="*/ 0 h 20"/>
                  <a:gd name="T28" fmla="*/ 0 w 20"/>
                  <a:gd name="T29" fmla="*/ 0 h 20"/>
                  <a:gd name="T30" fmla="*/ 0 w 20"/>
                  <a:gd name="T31" fmla="*/ 0 h 20"/>
                  <a:gd name="T32" fmla="*/ 0 w 20"/>
                  <a:gd name="T33" fmla="*/ 0 h 20"/>
                  <a:gd name="T34" fmla="*/ 0 w 20"/>
                  <a:gd name="T35" fmla="*/ 0 h 2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0" h="20">
                    <a:moveTo>
                      <a:pt x="0" y="10"/>
                    </a:moveTo>
                    <a:lnTo>
                      <a:pt x="0" y="15"/>
                    </a:lnTo>
                    <a:lnTo>
                      <a:pt x="2" y="17"/>
                    </a:lnTo>
                    <a:lnTo>
                      <a:pt x="5" y="20"/>
                    </a:lnTo>
                    <a:lnTo>
                      <a:pt x="10" y="20"/>
                    </a:lnTo>
                    <a:lnTo>
                      <a:pt x="14" y="20"/>
                    </a:lnTo>
                    <a:lnTo>
                      <a:pt x="17" y="17"/>
                    </a:lnTo>
                    <a:lnTo>
                      <a:pt x="20" y="15"/>
                    </a:lnTo>
                    <a:lnTo>
                      <a:pt x="20" y="10"/>
                    </a:lnTo>
                    <a:lnTo>
                      <a:pt x="20" y="6"/>
                    </a:lnTo>
                    <a:lnTo>
                      <a:pt x="17" y="3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2" y="3"/>
                    </a:lnTo>
                    <a:lnTo>
                      <a:pt x="0" y="6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09" name="Freeform 58"/>
              <p:cNvSpPr>
                <a:spLocks/>
              </p:cNvSpPr>
              <p:nvPr/>
            </p:nvSpPr>
            <p:spPr bwMode="auto">
              <a:xfrm>
                <a:off x="8332" y="4713"/>
                <a:ext cx="4" cy="4"/>
              </a:xfrm>
              <a:custGeom>
                <a:avLst/>
                <a:gdLst>
                  <a:gd name="T0" fmla="*/ 0 w 12"/>
                  <a:gd name="T1" fmla="*/ 0 h 13"/>
                  <a:gd name="T2" fmla="*/ 0 w 12"/>
                  <a:gd name="T3" fmla="*/ 0 h 13"/>
                  <a:gd name="T4" fmla="*/ 0 w 12"/>
                  <a:gd name="T5" fmla="*/ 0 h 13"/>
                  <a:gd name="T6" fmla="*/ 0 w 12"/>
                  <a:gd name="T7" fmla="*/ 0 h 13"/>
                  <a:gd name="T8" fmla="*/ 0 w 12"/>
                  <a:gd name="T9" fmla="*/ 0 h 13"/>
                  <a:gd name="T10" fmla="*/ 0 w 12"/>
                  <a:gd name="T11" fmla="*/ 0 h 13"/>
                  <a:gd name="T12" fmla="*/ 0 w 12"/>
                  <a:gd name="T13" fmla="*/ 0 h 13"/>
                  <a:gd name="T14" fmla="*/ 0 w 12"/>
                  <a:gd name="T15" fmla="*/ 0 h 13"/>
                  <a:gd name="T16" fmla="*/ 0 w 12"/>
                  <a:gd name="T17" fmla="*/ 0 h 13"/>
                  <a:gd name="T18" fmla="*/ 0 w 12"/>
                  <a:gd name="T19" fmla="*/ 0 h 13"/>
                  <a:gd name="T20" fmla="*/ 0 w 12"/>
                  <a:gd name="T21" fmla="*/ 0 h 13"/>
                  <a:gd name="T22" fmla="*/ 0 w 12"/>
                  <a:gd name="T23" fmla="*/ 0 h 13"/>
                  <a:gd name="T24" fmla="*/ 0 w 12"/>
                  <a:gd name="T25" fmla="*/ 0 h 13"/>
                  <a:gd name="T26" fmla="*/ 0 w 12"/>
                  <a:gd name="T27" fmla="*/ 0 h 13"/>
                  <a:gd name="T28" fmla="*/ 0 w 12"/>
                  <a:gd name="T29" fmla="*/ 0 h 13"/>
                  <a:gd name="T30" fmla="*/ 0 w 12"/>
                  <a:gd name="T31" fmla="*/ 0 h 13"/>
                  <a:gd name="T32" fmla="*/ 0 w 12"/>
                  <a:gd name="T33" fmla="*/ 0 h 13"/>
                  <a:gd name="T34" fmla="*/ 0 w 12"/>
                  <a:gd name="T35" fmla="*/ 0 h 1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" h="13">
                    <a:moveTo>
                      <a:pt x="0" y="7"/>
                    </a:moveTo>
                    <a:lnTo>
                      <a:pt x="0" y="9"/>
                    </a:lnTo>
                    <a:lnTo>
                      <a:pt x="2" y="12"/>
                    </a:lnTo>
                    <a:lnTo>
                      <a:pt x="3" y="13"/>
                    </a:lnTo>
                    <a:lnTo>
                      <a:pt x="6" y="13"/>
                    </a:lnTo>
                    <a:lnTo>
                      <a:pt x="9" y="13"/>
                    </a:lnTo>
                    <a:lnTo>
                      <a:pt x="11" y="12"/>
                    </a:lnTo>
                    <a:lnTo>
                      <a:pt x="12" y="9"/>
                    </a:lnTo>
                    <a:lnTo>
                      <a:pt x="12" y="7"/>
                    </a:lnTo>
                    <a:lnTo>
                      <a:pt x="12" y="5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10" name="Freeform 59"/>
              <p:cNvSpPr>
                <a:spLocks/>
              </p:cNvSpPr>
              <p:nvPr/>
            </p:nvSpPr>
            <p:spPr bwMode="auto">
              <a:xfrm>
                <a:off x="8349" y="4708"/>
                <a:ext cx="5" cy="4"/>
              </a:xfrm>
              <a:custGeom>
                <a:avLst/>
                <a:gdLst>
                  <a:gd name="T0" fmla="*/ 0 w 13"/>
                  <a:gd name="T1" fmla="*/ 0 h 12"/>
                  <a:gd name="T2" fmla="*/ 0 w 13"/>
                  <a:gd name="T3" fmla="*/ 0 h 12"/>
                  <a:gd name="T4" fmla="*/ 0 w 13"/>
                  <a:gd name="T5" fmla="*/ 0 h 12"/>
                  <a:gd name="T6" fmla="*/ 0 w 13"/>
                  <a:gd name="T7" fmla="*/ 0 h 12"/>
                  <a:gd name="T8" fmla="*/ 0 w 13"/>
                  <a:gd name="T9" fmla="*/ 0 h 12"/>
                  <a:gd name="T10" fmla="*/ 0 w 13"/>
                  <a:gd name="T11" fmla="*/ 0 h 12"/>
                  <a:gd name="T12" fmla="*/ 0 w 13"/>
                  <a:gd name="T13" fmla="*/ 0 h 12"/>
                  <a:gd name="T14" fmla="*/ 0 w 13"/>
                  <a:gd name="T15" fmla="*/ 0 h 12"/>
                  <a:gd name="T16" fmla="*/ 0 w 13"/>
                  <a:gd name="T17" fmla="*/ 0 h 12"/>
                  <a:gd name="T18" fmla="*/ 0 w 13"/>
                  <a:gd name="T19" fmla="*/ 0 h 12"/>
                  <a:gd name="T20" fmla="*/ 0 w 13"/>
                  <a:gd name="T21" fmla="*/ 0 h 12"/>
                  <a:gd name="T22" fmla="*/ 0 w 13"/>
                  <a:gd name="T23" fmla="*/ 0 h 12"/>
                  <a:gd name="T24" fmla="*/ 0 w 13"/>
                  <a:gd name="T25" fmla="*/ 0 h 12"/>
                  <a:gd name="T26" fmla="*/ 0 w 13"/>
                  <a:gd name="T27" fmla="*/ 0 h 12"/>
                  <a:gd name="T28" fmla="*/ 0 w 13"/>
                  <a:gd name="T29" fmla="*/ 0 h 12"/>
                  <a:gd name="T30" fmla="*/ 0 w 13"/>
                  <a:gd name="T31" fmla="*/ 0 h 12"/>
                  <a:gd name="T32" fmla="*/ 0 w 13"/>
                  <a:gd name="T33" fmla="*/ 0 h 12"/>
                  <a:gd name="T34" fmla="*/ 0 w 13"/>
                  <a:gd name="T35" fmla="*/ 0 h 1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3" h="12">
                    <a:moveTo>
                      <a:pt x="0" y="6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5" y="12"/>
                    </a:lnTo>
                    <a:lnTo>
                      <a:pt x="8" y="12"/>
                    </a:lnTo>
                    <a:lnTo>
                      <a:pt x="9" y="12"/>
                    </a:lnTo>
                    <a:lnTo>
                      <a:pt x="12" y="10"/>
                    </a:lnTo>
                    <a:lnTo>
                      <a:pt x="13" y="8"/>
                    </a:lnTo>
                    <a:lnTo>
                      <a:pt x="13" y="6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11" name="Freeform 60"/>
              <p:cNvSpPr>
                <a:spLocks/>
              </p:cNvSpPr>
              <p:nvPr/>
            </p:nvSpPr>
            <p:spPr bwMode="auto">
              <a:xfrm>
                <a:off x="8366" y="4704"/>
                <a:ext cx="2" cy="2"/>
              </a:xfrm>
              <a:custGeom>
                <a:avLst/>
                <a:gdLst>
                  <a:gd name="T0" fmla="*/ 0 w 8"/>
                  <a:gd name="T1" fmla="*/ 0 h 7"/>
                  <a:gd name="T2" fmla="*/ 0 w 8"/>
                  <a:gd name="T3" fmla="*/ 0 h 7"/>
                  <a:gd name="T4" fmla="*/ 0 w 8"/>
                  <a:gd name="T5" fmla="*/ 0 h 7"/>
                  <a:gd name="T6" fmla="*/ 0 w 8"/>
                  <a:gd name="T7" fmla="*/ 0 h 7"/>
                  <a:gd name="T8" fmla="*/ 0 w 8"/>
                  <a:gd name="T9" fmla="*/ 0 h 7"/>
                  <a:gd name="T10" fmla="*/ 0 w 8"/>
                  <a:gd name="T11" fmla="*/ 0 h 7"/>
                  <a:gd name="T12" fmla="*/ 0 w 8"/>
                  <a:gd name="T13" fmla="*/ 0 h 7"/>
                  <a:gd name="T14" fmla="*/ 0 w 8"/>
                  <a:gd name="T15" fmla="*/ 0 h 7"/>
                  <a:gd name="T16" fmla="*/ 0 w 8"/>
                  <a:gd name="T17" fmla="*/ 0 h 7"/>
                  <a:gd name="T18" fmla="*/ 0 w 8"/>
                  <a:gd name="T19" fmla="*/ 0 h 7"/>
                  <a:gd name="T20" fmla="*/ 0 w 8"/>
                  <a:gd name="T21" fmla="*/ 0 h 7"/>
                  <a:gd name="T22" fmla="*/ 0 w 8"/>
                  <a:gd name="T23" fmla="*/ 0 h 7"/>
                  <a:gd name="T24" fmla="*/ 0 w 8"/>
                  <a:gd name="T25" fmla="*/ 0 h 7"/>
                  <a:gd name="T26" fmla="*/ 0 w 8"/>
                  <a:gd name="T27" fmla="*/ 0 h 7"/>
                  <a:gd name="T28" fmla="*/ 0 w 8"/>
                  <a:gd name="T29" fmla="*/ 0 h 7"/>
                  <a:gd name="T30" fmla="*/ 0 w 8"/>
                  <a:gd name="T31" fmla="*/ 0 h 7"/>
                  <a:gd name="T32" fmla="*/ 0 w 8"/>
                  <a:gd name="T33" fmla="*/ 0 h 7"/>
                  <a:gd name="T34" fmla="*/ 0 w 8"/>
                  <a:gd name="T35" fmla="*/ 0 h 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8" h="7">
                    <a:moveTo>
                      <a:pt x="0" y="3"/>
                    </a:moveTo>
                    <a:lnTo>
                      <a:pt x="0" y="4"/>
                    </a:lnTo>
                    <a:lnTo>
                      <a:pt x="1" y="6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6" y="7"/>
                    </a:lnTo>
                    <a:lnTo>
                      <a:pt x="7" y="6"/>
                    </a:lnTo>
                    <a:lnTo>
                      <a:pt x="8" y="4"/>
                    </a:lnTo>
                    <a:lnTo>
                      <a:pt x="8" y="3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12" name="Freeform 61"/>
              <p:cNvSpPr>
                <a:spLocks/>
              </p:cNvSpPr>
              <p:nvPr/>
            </p:nvSpPr>
            <p:spPr bwMode="auto">
              <a:xfrm>
                <a:off x="8338" y="4730"/>
                <a:ext cx="2" cy="3"/>
              </a:xfrm>
              <a:custGeom>
                <a:avLst/>
                <a:gdLst>
                  <a:gd name="T0" fmla="*/ 0 w 7"/>
                  <a:gd name="T1" fmla="*/ 0 h 8"/>
                  <a:gd name="T2" fmla="*/ 0 w 7"/>
                  <a:gd name="T3" fmla="*/ 0 h 8"/>
                  <a:gd name="T4" fmla="*/ 0 w 7"/>
                  <a:gd name="T5" fmla="*/ 0 h 8"/>
                  <a:gd name="T6" fmla="*/ 0 w 7"/>
                  <a:gd name="T7" fmla="*/ 0 h 8"/>
                  <a:gd name="T8" fmla="*/ 0 w 7"/>
                  <a:gd name="T9" fmla="*/ 0 h 8"/>
                  <a:gd name="T10" fmla="*/ 0 w 7"/>
                  <a:gd name="T11" fmla="*/ 0 h 8"/>
                  <a:gd name="T12" fmla="*/ 0 w 7"/>
                  <a:gd name="T13" fmla="*/ 0 h 8"/>
                  <a:gd name="T14" fmla="*/ 0 w 7"/>
                  <a:gd name="T15" fmla="*/ 0 h 8"/>
                  <a:gd name="T16" fmla="*/ 0 w 7"/>
                  <a:gd name="T17" fmla="*/ 0 h 8"/>
                  <a:gd name="T18" fmla="*/ 0 w 7"/>
                  <a:gd name="T19" fmla="*/ 0 h 8"/>
                  <a:gd name="T20" fmla="*/ 0 w 7"/>
                  <a:gd name="T21" fmla="*/ 0 h 8"/>
                  <a:gd name="T22" fmla="*/ 0 w 7"/>
                  <a:gd name="T23" fmla="*/ 0 h 8"/>
                  <a:gd name="T24" fmla="*/ 0 w 7"/>
                  <a:gd name="T25" fmla="*/ 0 h 8"/>
                  <a:gd name="T26" fmla="*/ 0 w 7"/>
                  <a:gd name="T27" fmla="*/ 0 h 8"/>
                  <a:gd name="T28" fmla="*/ 0 w 7"/>
                  <a:gd name="T29" fmla="*/ 0 h 8"/>
                  <a:gd name="T30" fmla="*/ 0 w 7"/>
                  <a:gd name="T31" fmla="*/ 0 h 8"/>
                  <a:gd name="T32" fmla="*/ 0 w 7"/>
                  <a:gd name="T33" fmla="*/ 0 h 8"/>
                  <a:gd name="T34" fmla="*/ 0 w 7"/>
                  <a:gd name="T35" fmla="*/ 0 h 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7" h="8">
                    <a:moveTo>
                      <a:pt x="0" y="3"/>
                    </a:moveTo>
                    <a:lnTo>
                      <a:pt x="0" y="5"/>
                    </a:lnTo>
                    <a:lnTo>
                      <a:pt x="1" y="6"/>
                    </a:lnTo>
                    <a:lnTo>
                      <a:pt x="3" y="8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7" y="3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13" name="Freeform 62"/>
              <p:cNvSpPr>
                <a:spLocks/>
              </p:cNvSpPr>
              <p:nvPr/>
            </p:nvSpPr>
            <p:spPr bwMode="auto">
              <a:xfrm>
                <a:off x="8370" y="4713"/>
                <a:ext cx="6" cy="6"/>
              </a:xfrm>
              <a:custGeom>
                <a:avLst/>
                <a:gdLst>
                  <a:gd name="T0" fmla="*/ 0 w 16"/>
                  <a:gd name="T1" fmla="*/ 0 h 17"/>
                  <a:gd name="T2" fmla="*/ 0 w 16"/>
                  <a:gd name="T3" fmla="*/ 0 h 17"/>
                  <a:gd name="T4" fmla="*/ 0 w 16"/>
                  <a:gd name="T5" fmla="*/ 0 h 17"/>
                  <a:gd name="T6" fmla="*/ 0 w 16"/>
                  <a:gd name="T7" fmla="*/ 0 h 17"/>
                  <a:gd name="T8" fmla="*/ 0 w 16"/>
                  <a:gd name="T9" fmla="*/ 0 h 17"/>
                  <a:gd name="T10" fmla="*/ 0 w 16"/>
                  <a:gd name="T11" fmla="*/ 0 h 17"/>
                  <a:gd name="T12" fmla="*/ 0 w 16"/>
                  <a:gd name="T13" fmla="*/ 0 h 17"/>
                  <a:gd name="T14" fmla="*/ 0 w 16"/>
                  <a:gd name="T15" fmla="*/ 0 h 17"/>
                  <a:gd name="T16" fmla="*/ 0 w 16"/>
                  <a:gd name="T17" fmla="*/ 0 h 17"/>
                  <a:gd name="T18" fmla="*/ 0 w 16"/>
                  <a:gd name="T19" fmla="*/ 0 h 17"/>
                  <a:gd name="T20" fmla="*/ 0 w 16"/>
                  <a:gd name="T21" fmla="*/ 0 h 17"/>
                  <a:gd name="T22" fmla="*/ 0 w 16"/>
                  <a:gd name="T23" fmla="*/ 0 h 17"/>
                  <a:gd name="T24" fmla="*/ 0 w 16"/>
                  <a:gd name="T25" fmla="*/ 0 h 17"/>
                  <a:gd name="T26" fmla="*/ 0 w 16"/>
                  <a:gd name="T27" fmla="*/ 0 h 17"/>
                  <a:gd name="T28" fmla="*/ 0 w 16"/>
                  <a:gd name="T29" fmla="*/ 0 h 17"/>
                  <a:gd name="T30" fmla="*/ 0 w 16"/>
                  <a:gd name="T31" fmla="*/ 0 h 17"/>
                  <a:gd name="T32" fmla="*/ 0 w 16"/>
                  <a:gd name="T33" fmla="*/ 0 h 17"/>
                  <a:gd name="T34" fmla="*/ 0 w 16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6" h="17">
                    <a:moveTo>
                      <a:pt x="0" y="8"/>
                    </a:moveTo>
                    <a:lnTo>
                      <a:pt x="0" y="11"/>
                    </a:lnTo>
                    <a:lnTo>
                      <a:pt x="3" y="14"/>
                    </a:lnTo>
                    <a:lnTo>
                      <a:pt x="5" y="16"/>
                    </a:lnTo>
                    <a:lnTo>
                      <a:pt x="9" y="17"/>
                    </a:lnTo>
                    <a:lnTo>
                      <a:pt x="12" y="16"/>
                    </a:lnTo>
                    <a:lnTo>
                      <a:pt x="15" y="14"/>
                    </a:lnTo>
                    <a:lnTo>
                      <a:pt x="16" y="11"/>
                    </a:lnTo>
                    <a:lnTo>
                      <a:pt x="16" y="8"/>
                    </a:lnTo>
                    <a:lnTo>
                      <a:pt x="16" y="5"/>
                    </a:lnTo>
                    <a:lnTo>
                      <a:pt x="15" y="3"/>
                    </a:lnTo>
                    <a:lnTo>
                      <a:pt x="12" y="1"/>
                    </a:lnTo>
                    <a:lnTo>
                      <a:pt x="9" y="0"/>
                    </a:lnTo>
                    <a:lnTo>
                      <a:pt x="5" y="1"/>
                    </a:lnTo>
                    <a:lnTo>
                      <a:pt x="3" y="3"/>
                    </a:lnTo>
                    <a:lnTo>
                      <a:pt x="0" y="5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14" name="Freeform 63"/>
              <p:cNvSpPr>
                <a:spLocks/>
              </p:cNvSpPr>
              <p:nvPr/>
            </p:nvSpPr>
            <p:spPr bwMode="auto">
              <a:xfrm>
                <a:off x="8353" y="4721"/>
                <a:ext cx="4" cy="4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0 w 12"/>
                  <a:gd name="T5" fmla="*/ 0 h 12"/>
                  <a:gd name="T6" fmla="*/ 0 w 12"/>
                  <a:gd name="T7" fmla="*/ 0 h 12"/>
                  <a:gd name="T8" fmla="*/ 0 w 12"/>
                  <a:gd name="T9" fmla="*/ 0 h 12"/>
                  <a:gd name="T10" fmla="*/ 0 w 12"/>
                  <a:gd name="T11" fmla="*/ 0 h 12"/>
                  <a:gd name="T12" fmla="*/ 0 w 12"/>
                  <a:gd name="T13" fmla="*/ 0 h 12"/>
                  <a:gd name="T14" fmla="*/ 0 w 12"/>
                  <a:gd name="T15" fmla="*/ 0 h 12"/>
                  <a:gd name="T16" fmla="*/ 0 w 12"/>
                  <a:gd name="T17" fmla="*/ 0 h 12"/>
                  <a:gd name="T18" fmla="*/ 0 w 12"/>
                  <a:gd name="T19" fmla="*/ 0 h 12"/>
                  <a:gd name="T20" fmla="*/ 0 w 12"/>
                  <a:gd name="T21" fmla="*/ 0 h 12"/>
                  <a:gd name="T22" fmla="*/ 0 w 12"/>
                  <a:gd name="T23" fmla="*/ 0 h 12"/>
                  <a:gd name="T24" fmla="*/ 0 w 12"/>
                  <a:gd name="T25" fmla="*/ 0 h 12"/>
                  <a:gd name="T26" fmla="*/ 0 w 12"/>
                  <a:gd name="T27" fmla="*/ 0 h 12"/>
                  <a:gd name="T28" fmla="*/ 0 w 12"/>
                  <a:gd name="T29" fmla="*/ 0 h 12"/>
                  <a:gd name="T30" fmla="*/ 0 w 12"/>
                  <a:gd name="T31" fmla="*/ 0 h 12"/>
                  <a:gd name="T32" fmla="*/ 0 w 12"/>
                  <a:gd name="T33" fmla="*/ 0 h 12"/>
                  <a:gd name="T34" fmla="*/ 0 w 12"/>
                  <a:gd name="T35" fmla="*/ 0 h 1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0" y="7"/>
                    </a:lnTo>
                    <a:lnTo>
                      <a:pt x="1" y="10"/>
                    </a:lnTo>
                    <a:lnTo>
                      <a:pt x="4" y="12"/>
                    </a:lnTo>
                    <a:lnTo>
                      <a:pt x="6" y="12"/>
                    </a:lnTo>
                    <a:lnTo>
                      <a:pt x="7" y="12"/>
                    </a:lnTo>
                    <a:lnTo>
                      <a:pt x="10" y="10"/>
                    </a:lnTo>
                    <a:lnTo>
                      <a:pt x="12" y="7"/>
                    </a:lnTo>
                    <a:lnTo>
                      <a:pt x="12" y="6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15" name="Freeform 64"/>
              <p:cNvSpPr>
                <a:spLocks/>
              </p:cNvSpPr>
              <p:nvPr/>
            </p:nvSpPr>
            <p:spPr bwMode="auto">
              <a:xfrm>
                <a:off x="8343" y="4794"/>
                <a:ext cx="25" cy="25"/>
              </a:xfrm>
              <a:custGeom>
                <a:avLst/>
                <a:gdLst>
                  <a:gd name="T0" fmla="*/ 0 w 74"/>
                  <a:gd name="T1" fmla="*/ 0 h 75"/>
                  <a:gd name="T2" fmla="*/ 0 w 74"/>
                  <a:gd name="T3" fmla="*/ 0 h 75"/>
                  <a:gd name="T4" fmla="*/ 0 w 74"/>
                  <a:gd name="T5" fmla="*/ 0 h 75"/>
                  <a:gd name="T6" fmla="*/ 0 w 74"/>
                  <a:gd name="T7" fmla="*/ 0 h 75"/>
                  <a:gd name="T8" fmla="*/ 0 w 74"/>
                  <a:gd name="T9" fmla="*/ 0 h 75"/>
                  <a:gd name="T10" fmla="*/ 0 w 74"/>
                  <a:gd name="T11" fmla="*/ 0 h 75"/>
                  <a:gd name="T12" fmla="*/ 0 w 74"/>
                  <a:gd name="T13" fmla="*/ 0 h 75"/>
                  <a:gd name="T14" fmla="*/ 0 w 74"/>
                  <a:gd name="T15" fmla="*/ 0 h 75"/>
                  <a:gd name="T16" fmla="*/ 0 w 74"/>
                  <a:gd name="T17" fmla="*/ 0 h 75"/>
                  <a:gd name="T18" fmla="*/ 0 w 74"/>
                  <a:gd name="T19" fmla="*/ 0 h 75"/>
                  <a:gd name="T20" fmla="*/ 0 w 74"/>
                  <a:gd name="T21" fmla="*/ 0 h 75"/>
                  <a:gd name="T22" fmla="*/ 0 w 74"/>
                  <a:gd name="T23" fmla="*/ 0 h 75"/>
                  <a:gd name="T24" fmla="*/ 0 w 74"/>
                  <a:gd name="T25" fmla="*/ 0 h 75"/>
                  <a:gd name="T26" fmla="*/ 0 w 74"/>
                  <a:gd name="T27" fmla="*/ 0 h 75"/>
                  <a:gd name="T28" fmla="*/ 0 w 74"/>
                  <a:gd name="T29" fmla="*/ 0 h 75"/>
                  <a:gd name="T30" fmla="*/ 0 w 74"/>
                  <a:gd name="T31" fmla="*/ 0 h 75"/>
                  <a:gd name="T32" fmla="*/ 0 w 74"/>
                  <a:gd name="T33" fmla="*/ 0 h 75"/>
                  <a:gd name="T34" fmla="*/ 0 w 74"/>
                  <a:gd name="T35" fmla="*/ 0 h 75"/>
                  <a:gd name="T36" fmla="*/ 0 w 74"/>
                  <a:gd name="T37" fmla="*/ 0 h 75"/>
                  <a:gd name="T38" fmla="*/ 0 w 74"/>
                  <a:gd name="T39" fmla="*/ 0 h 75"/>
                  <a:gd name="T40" fmla="*/ 0 w 74"/>
                  <a:gd name="T41" fmla="*/ 0 h 75"/>
                  <a:gd name="T42" fmla="*/ 0 w 74"/>
                  <a:gd name="T43" fmla="*/ 0 h 75"/>
                  <a:gd name="T44" fmla="*/ 0 w 74"/>
                  <a:gd name="T45" fmla="*/ 0 h 75"/>
                  <a:gd name="T46" fmla="*/ 0 w 74"/>
                  <a:gd name="T47" fmla="*/ 0 h 75"/>
                  <a:gd name="T48" fmla="*/ 0 w 74"/>
                  <a:gd name="T49" fmla="*/ 0 h 7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74" h="75">
                    <a:moveTo>
                      <a:pt x="7" y="65"/>
                    </a:moveTo>
                    <a:lnTo>
                      <a:pt x="15" y="72"/>
                    </a:lnTo>
                    <a:lnTo>
                      <a:pt x="25" y="75"/>
                    </a:lnTo>
                    <a:lnTo>
                      <a:pt x="32" y="75"/>
                    </a:lnTo>
                    <a:lnTo>
                      <a:pt x="37" y="73"/>
                    </a:lnTo>
                    <a:lnTo>
                      <a:pt x="38" y="73"/>
                    </a:lnTo>
                    <a:lnTo>
                      <a:pt x="44" y="71"/>
                    </a:lnTo>
                    <a:lnTo>
                      <a:pt x="50" y="69"/>
                    </a:lnTo>
                    <a:lnTo>
                      <a:pt x="59" y="65"/>
                    </a:lnTo>
                    <a:lnTo>
                      <a:pt x="65" y="60"/>
                    </a:lnTo>
                    <a:lnTo>
                      <a:pt x="71" y="56"/>
                    </a:lnTo>
                    <a:lnTo>
                      <a:pt x="74" y="50"/>
                    </a:lnTo>
                    <a:lnTo>
                      <a:pt x="72" y="45"/>
                    </a:lnTo>
                    <a:lnTo>
                      <a:pt x="59" y="35"/>
                    </a:lnTo>
                    <a:lnTo>
                      <a:pt x="46" y="39"/>
                    </a:lnTo>
                    <a:lnTo>
                      <a:pt x="35" y="48"/>
                    </a:lnTo>
                    <a:lnTo>
                      <a:pt x="31" y="52"/>
                    </a:lnTo>
                    <a:lnTo>
                      <a:pt x="29" y="43"/>
                    </a:lnTo>
                    <a:lnTo>
                      <a:pt x="24" y="26"/>
                    </a:lnTo>
                    <a:lnTo>
                      <a:pt x="13" y="7"/>
                    </a:lnTo>
                    <a:lnTo>
                      <a:pt x="2" y="0"/>
                    </a:lnTo>
                    <a:lnTo>
                      <a:pt x="0" y="19"/>
                    </a:lnTo>
                    <a:lnTo>
                      <a:pt x="3" y="40"/>
                    </a:lnTo>
                    <a:lnTo>
                      <a:pt x="6" y="58"/>
                    </a:lnTo>
                    <a:lnTo>
                      <a:pt x="7" y="6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16" name="Freeform 65"/>
              <p:cNvSpPr>
                <a:spLocks/>
              </p:cNvSpPr>
              <p:nvPr/>
            </p:nvSpPr>
            <p:spPr bwMode="auto">
              <a:xfrm>
                <a:off x="8367" y="4788"/>
                <a:ext cx="23" cy="20"/>
              </a:xfrm>
              <a:custGeom>
                <a:avLst/>
                <a:gdLst>
                  <a:gd name="T0" fmla="*/ 0 w 69"/>
                  <a:gd name="T1" fmla="*/ 0 h 59"/>
                  <a:gd name="T2" fmla="*/ 0 w 69"/>
                  <a:gd name="T3" fmla="*/ 0 h 59"/>
                  <a:gd name="T4" fmla="*/ 0 w 69"/>
                  <a:gd name="T5" fmla="*/ 0 h 59"/>
                  <a:gd name="T6" fmla="*/ 0 w 69"/>
                  <a:gd name="T7" fmla="*/ 0 h 59"/>
                  <a:gd name="T8" fmla="*/ 0 w 69"/>
                  <a:gd name="T9" fmla="*/ 0 h 59"/>
                  <a:gd name="T10" fmla="*/ 0 w 69"/>
                  <a:gd name="T11" fmla="*/ 0 h 59"/>
                  <a:gd name="T12" fmla="*/ 0 w 69"/>
                  <a:gd name="T13" fmla="*/ 0 h 59"/>
                  <a:gd name="T14" fmla="*/ 0 w 69"/>
                  <a:gd name="T15" fmla="*/ 0 h 59"/>
                  <a:gd name="T16" fmla="*/ 0 w 69"/>
                  <a:gd name="T17" fmla="*/ 0 h 59"/>
                  <a:gd name="T18" fmla="*/ 0 w 69"/>
                  <a:gd name="T19" fmla="*/ 0 h 59"/>
                  <a:gd name="T20" fmla="*/ 0 w 69"/>
                  <a:gd name="T21" fmla="*/ 0 h 59"/>
                  <a:gd name="T22" fmla="*/ 0 w 69"/>
                  <a:gd name="T23" fmla="*/ 0 h 59"/>
                  <a:gd name="T24" fmla="*/ 0 w 69"/>
                  <a:gd name="T25" fmla="*/ 0 h 59"/>
                  <a:gd name="T26" fmla="*/ 0 w 69"/>
                  <a:gd name="T27" fmla="*/ 0 h 59"/>
                  <a:gd name="T28" fmla="*/ 0 w 69"/>
                  <a:gd name="T29" fmla="*/ 0 h 59"/>
                  <a:gd name="T30" fmla="*/ 0 w 69"/>
                  <a:gd name="T31" fmla="*/ 0 h 59"/>
                  <a:gd name="T32" fmla="*/ 0 w 69"/>
                  <a:gd name="T33" fmla="*/ 0 h 59"/>
                  <a:gd name="T34" fmla="*/ 0 w 69"/>
                  <a:gd name="T35" fmla="*/ 0 h 59"/>
                  <a:gd name="T36" fmla="*/ 0 w 69"/>
                  <a:gd name="T37" fmla="*/ 0 h 59"/>
                  <a:gd name="T38" fmla="*/ 0 w 69"/>
                  <a:gd name="T39" fmla="*/ 0 h 59"/>
                  <a:gd name="T40" fmla="*/ 0 w 69"/>
                  <a:gd name="T41" fmla="*/ 0 h 5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69" h="59">
                    <a:moveTo>
                      <a:pt x="24" y="59"/>
                    </a:moveTo>
                    <a:lnTo>
                      <a:pt x="29" y="59"/>
                    </a:lnTo>
                    <a:lnTo>
                      <a:pt x="38" y="57"/>
                    </a:lnTo>
                    <a:lnTo>
                      <a:pt x="47" y="56"/>
                    </a:lnTo>
                    <a:lnTo>
                      <a:pt x="56" y="54"/>
                    </a:lnTo>
                    <a:lnTo>
                      <a:pt x="63" y="52"/>
                    </a:lnTo>
                    <a:lnTo>
                      <a:pt x="68" y="47"/>
                    </a:lnTo>
                    <a:lnTo>
                      <a:pt x="69" y="43"/>
                    </a:lnTo>
                    <a:lnTo>
                      <a:pt x="66" y="37"/>
                    </a:lnTo>
                    <a:lnTo>
                      <a:pt x="54" y="32"/>
                    </a:lnTo>
                    <a:lnTo>
                      <a:pt x="41" y="33"/>
                    </a:lnTo>
                    <a:lnTo>
                      <a:pt x="29" y="37"/>
                    </a:lnTo>
                    <a:lnTo>
                      <a:pt x="25" y="40"/>
                    </a:lnTo>
                    <a:lnTo>
                      <a:pt x="21" y="29"/>
                    </a:lnTo>
                    <a:lnTo>
                      <a:pt x="19" y="13"/>
                    </a:lnTo>
                    <a:lnTo>
                      <a:pt x="15" y="1"/>
                    </a:lnTo>
                    <a:lnTo>
                      <a:pt x="0" y="0"/>
                    </a:lnTo>
                    <a:lnTo>
                      <a:pt x="0" y="27"/>
                    </a:lnTo>
                    <a:lnTo>
                      <a:pt x="9" y="44"/>
                    </a:lnTo>
                    <a:lnTo>
                      <a:pt x="19" y="56"/>
                    </a:lnTo>
                    <a:lnTo>
                      <a:pt x="24" y="5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17" name="Freeform 66"/>
              <p:cNvSpPr>
                <a:spLocks/>
              </p:cNvSpPr>
              <p:nvPr/>
            </p:nvSpPr>
            <p:spPr bwMode="auto">
              <a:xfrm>
                <a:off x="8386" y="4779"/>
                <a:ext cx="23" cy="20"/>
              </a:xfrm>
              <a:custGeom>
                <a:avLst/>
                <a:gdLst>
                  <a:gd name="T0" fmla="*/ 0 w 69"/>
                  <a:gd name="T1" fmla="*/ 0 h 60"/>
                  <a:gd name="T2" fmla="*/ 0 w 69"/>
                  <a:gd name="T3" fmla="*/ 0 h 60"/>
                  <a:gd name="T4" fmla="*/ 0 w 69"/>
                  <a:gd name="T5" fmla="*/ 0 h 60"/>
                  <a:gd name="T6" fmla="*/ 0 w 69"/>
                  <a:gd name="T7" fmla="*/ 0 h 60"/>
                  <a:gd name="T8" fmla="*/ 0 w 69"/>
                  <a:gd name="T9" fmla="*/ 0 h 60"/>
                  <a:gd name="T10" fmla="*/ 0 w 69"/>
                  <a:gd name="T11" fmla="*/ 0 h 60"/>
                  <a:gd name="T12" fmla="*/ 0 w 69"/>
                  <a:gd name="T13" fmla="*/ 0 h 60"/>
                  <a:gd name="T14" fmla="*/ 0 w 69"/>
                  <a:gd name="T15" fmla="*/ 0 h 60"/>
                  <a:gd name="T16" fmla="*/ 0 w 69"/>
                  <a:gd name="T17" fmla="*/ 0 h 60"/>
                  <a:gd name="T18" fmla="*/ 0 w 69"/>
                  <a:gd name="T19" fmla="*/ 0 h 60"/>
                  <a:gd name="T20" fmla="*/ 0 w 69"/>
                  <a:gd name="T21" fmla="*/ 0 h 60"/>
                  <a:gd name="T22" fmla="*/ 0 w 69"/>
                  <a:gd name="T23" fmla="*/ 0 h 60"/>
                  <a:gd name="T24" fmla="*/ 0 w 69"/>
                  <a:gd name="T25" fmla="*/ 0 h 60"/>
                  <a:gd name="T26" fmla="*/ 0 w 69"/>
                  <a:gd name="T27" fmla="*/ 0 h 60"/>
                  <a:gd name="T28" fmla="*/ 0 w 69"/>
                  <a:gd name="T29" fmla="*/ 0 h 60"/>
                  <a:gd name="T30" fmla="*/ 0 w 69"/>
                  <a:gd name="T31" fmla="*/ 0 h 60"/>
                  <a:gd name="T32" fmla="*/ 0 w 69"/>
                  <a:gd name="T33" fmla="*/ 0 h 60"/>
                  <a:gd name="T34" fmla="*/ 0 w 69"/>
                  <a:gd name="T35" fmla="*/ 0 h 60"/>
                  <a:gd name="T36" fmla="*/ 0 w 69"/>
                  <a:gd name="T37" fmla="*/ 0 h 60"/>
                  <a:gd name="T38" fmla="*/ 0 w 69"/>
                  <a:gd name="T39" fmla="*/ 0 h 60"/>
                  <a:gd name="T40" fmla="*/ 0 w 69"/>
                  <a:gd name="T41" fmla="*/ 0 h 60"/>
                  <a:gd name="T42" fmla="*/ 0 w 69"/>
                  <a:gd name="T43" fmla="*/ 0 h 60"/>
                  <a:gd name="T44" fmla="*/ 0 w 69"/>
                  <a:gd name="T45" fmla="*/ 0 h 60"/>
                  <a:gd name="T46" fmla="*/ 0 w 69"/>
                  <a:gd name="T47" fmla="*/ 0 h 60"/>
                  <a:gd name="T48" fmla="*/ 0 w 69"/>
                  <a:gd name="T49" fmla="*/ 0 h 6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9" h="60">
                    <a:moveTo>
                      <a:pt x="6" y="46"/>
                    </a:moveTo>
                    <a:lnTo>
                      <a:pt x="15" y="54"/>
                    </a:lnTo>
                    <a:lnTo>
                      <a:pt x="22" y="59"/>
                    </a:lnTo>
                    <a:lnTo>
                      <a:pt x="31" y="60"/>
                    </a:lnTo>
                    <a:lnTo>
                      <a:pt x="38" y="60"/>
                    </a:lnTo>
                    <a:lnTo>
                      <a:pt x="45" y="59"/>
                    </a:lnTo>
                    <a:lnTo>
                      <a:pt x="51" y="56"/>
                    </a:lnTo>
                    <a:lnTo>
                      <a:pt x="57" y="53"/>
                    </a:lnTo>
                    <a:lnTo>
                      <a:pt x="60" y="51"/>
                    </a:lnTo>
                    <a:lnTo>
                      <a:pt x="64" y="50"/>
                    </a:lnTo>
                    <a:lnTo>
                      <a:pt x="67" y="47"/>
                    </a:lnTo>
                    <a:lnTo>
                      <a:pt x="69" y="43"/>
                    </a:lnTo>
                    <a:lnTo>
                      <a:pt x="67" y="40"/>
                    </a:lnTo>
                    <a:lnTo>
                      <a:pt x="54" y="31"/>
                    </a:lnTo>
                    <a:lnTo>
                      <a:pt x="41" y="31"/>
                    </a:lnTo>
                    <a:lnTo>
                      <a:pt x="32" y="34"/>
                    </a:lnTo>
                    <a:lnTo>
                      <a:pt x="28" y="37"/>
                    </a:lnTo>
                    <a:lnTo>
                      <a:pt x="26" y="30"/>
                    </a:lnTo>
                    <a:lnTo>
                      <a:pt x="20" y="15"/>
                    </a:lnTo>
                    <a:lnTo>
                      <a:pt x="12" y="2"/>
                    </a:lnTo>
                    <a:lnTo>
                      <a:pt x="1" y="0"/>
                    </a:lnTo>
                    <a:lnTo>
                      <a:pt x="0" y="14"/>
                    </a:lnTo>
                    <a:lnTo>
                      <a:pt x="1" y="30"/>
                    </a:lnTo>
                    <a:lnTo>
                      <a:pt x="4" y="41"/>
                    </a:lnTo>
                    <a:lnTo>
                      <a:pt x="6" y="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18" name="Freeform 67"/>
              <p:cNvSpPr>
                <a:spLocks/>
              </p:cNvSpPr>
              <p:nvPr/>
            </p:nvSpPr>
            <p:spPr bwMode="auto">
              <a:xfrm>
                <a:off x="8357" y="4833"/>
                <a:ext cx="25" cy="16"/>
              </a:xfrm>
              <a:custGeom>
                <a:avLst/>
                <a:gdLst>
                  <a:gd name="T0" fmla="*/ 0 w 75"/>
                  <a:gd name="T1" fmla="*/ 0 h 48"/>
                  <a:gd name="T2" fmla="*/ 0 w 75"/>
                  <a:gd name="T3" fmla="*/ 0 h 48"/>
                  <a:gd name="T4" fmla="*/ 0 w 75"/>
                  <a:gd name="T5" fmla="*/ 0 h 48"/>
                  <a:gd name="T6" fmla="*/ 0 w 75"/>
                  <a:gd name="T7" fmla="*/ 0 h 48"/>
                  <a:gd name="T8" fmla="*/ 0 w 75"/>
                  <a:gd name="T9" fmla="*/ 0 h 48"/>
                  <a:gd name="T10" fmla="*/ 0 w 75"/>
                  <a:gd name="T11" fmla="*/ 0 h 48"/>
                  <a:gd name="T12" fmla="*/ 0 w 75"/>
                  <a:gd name="T13" fmla="*/ 0 h 48"/>
                  <a:gd name="T14" fmla="*/ 0 w 75"/>
                  <a:gd name="T15" fmla="*/ 0 h 48"/>
                  <a:gd name="T16" fmla="*/ 0 w 75"/>
                  <a:gd name="T17" fmla="*/ 0 h 48"/>
                  <a:gd name="T18" fmla="*/ 0 w 75"/>
                  <a:gd name="T19" fmla="*/ 0 h 48"/>
                  <a:gd name="T20" fmla="*/ 0 w 75"/>
                  <a:gd name="T21" fmla="*/ 0 h 48"/>
                  <a:gd name="T22" fmla="*/ 0 w 75"/>
                  <a:gd name="T23" fmla="*/ 0 h 48"/>
                  <a:gd name="T24" fmla="*/ 0 w 75"/>
                  <a:gd name="T25" fmla="*/ 0 h 48"/>
                  <a:gd name="T26" fmla="*/ 0 w 75"/>
                  <a:gd name="T27" fmla="*/ 0 h 48"/>
                  <a:gd name="T28" fmla="*/ 0 w 75"/>
                  <a:gd name="T29" fmla="*/ 0 h 48"/>
                  <a:gd name="T30" fmla="*/ 0 w 75"/>
                  <a:gd name="T31" fmla="*/ 0 h 48"/>
                  <a:gd name="T32" fmla="*/ 0 w 75"/>
                  <a:gd name="T33" fmla="*/ 0 h 48"/>
                  <a:gd name="T34" fmla="*/ 0 w 75"/>
                  <a:gd name="T35" fmla="*/ 0 h 48"/>
                  <a:gd name="T36" fmla="*/ 0 w 75"/>
                  <a:gd name="T37" fmla="*/ 0 h 48"/>
                  <a:gd name="T38" fmla="*/ 0 w 75"/>
                  <a:gd name="T39" fmla="*/ 0 h 48"/>
                  <a:gd name="T40" fmla="*/ 0 w 75"/>
                  <a:gd name="T41" fmla="*/ 0 h 48"/>
                  <a:gd name="T42" fmla="*/ 0 w 75"/>
                  <a:gd name="T43" fmla="*/ 0 h 48"/>
                  <a:gd name="T44" fmla="*/ 0 w 75"/>
                  <a:gd name="T45" fmla="*/ 0 h 48"/>
                  <a:gd name="T46" fmla="*/ 0 w 75"/>
                  <a:gd name="T47" fmla="*/ 0 h 48"/>
                  <a:gd name="T48" fmla="*/ 0 w 75"/>
                  <a:gd name="T49" fmla="*/ 0 h 48"/>
                  <a:gd name="T50" fmla="*/ 0 w 75"/>
                  <a:gd name="T51" fmla="*/ 0 h 48"/>
                  <a:gd name="T52" fmla="*/ 0 w 75"/>
                  <a:gd name="T53" fmla="*/ 0 h 48"/>
                  <a:gd name="T54" fmla="*/ 0 w 75"/>
                  <a:gd name="T55" fmla="*/ 0 h 48"/>
                  <a:gd name="T56" fmla="*/ 0 w 75"/>
                  <a:gd name="T57" fmla="*/ 0 h 4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5" h="48">
                    <a:moveTo>
                      <a:pt x="12" y="44"/>
                    </a:moveTo>
                    <a:lnTo>
                      <a:pt x="19" y="46"/>
                    </a:lnTo>
                    <a:lnTo>
                      <a:pt x="31" y="48"/>
                    </a:lnTo>
                    <a:lnTo>
                      <a:pt x="43" y="48"/>
                    </a:lnTo>
                    <a:lnTo>
                      <a:pt x="56" y="46"/>
                    </a:lnTo>
                    <a:lnTo>
                      <a:pt x="66" y="42"/>
                    </a:lnTo>
                    <a:lnTo>
                      <a:pt x="74" y="36"/>
                    </a:lnTo>
                    <a:lnTo>
                      <a:pt x="75" y="29"/>
                    </a:lnTo>
                    <a:lnTo>
                      <a:pt x="71" y="19"/>
                    </a:lnTo>
                    <a:lnTo>
                      <a:pt x="66" y="16"/>
                    </a:lnTo>
                    <a:lnTo>
                      <a:pt x="59" y="15"/>
                    </a:lnTo>
                    <a:lnTo>
                      <a:pt x="52" y="15"/>
                    </a:lnTo>
                    <a:lnTo>
                      <a:pt x="43" y="18"/>
                    </a:lnTo>
                    <a:lnTo>
                      <a:pt x="35" y="19"/>
                    </a:lnTo>
                    <a:lnTo>
                      <a:pt x="30" y="22"/>
                    </a:lnTo>
                    <a:lnTo>
                      <a:pt x="25" y="23"/>
                    </a:lnTo>
                    <a:lnTo>
                      <a:pt x="24" y="25"/>
                    </a:lnTo>
                    <a:lnTo>
                      <a:pt x="22" y="21"/>
                    </a:lnTo>
                    <a:lnTo>
                      <a:pt x="19" y="13"/>
                    </a:lnTo>
                    <a:lnTo>
                      <a:pt x="16" y="5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3" y="2"/>
                    </a:lnTo>
                    <a:lnTo>
                      <a:pt x="0" y="5"/>
                    </a:lnTo>
                    <a:lnTo>
                      <a:pt x="0" y="13"/>
                    </a:lnTo>
                    <a:lnTo>
                      <a:pt x="5" y="26"/>
                    </a:lnTo>
                    <a:lnTo>
                      <a:pt x="9" y="38"/>
                    </a:lnTo>
                    <a:lnTo>
                      <a:pt x="12" y="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19" name="Freeform 68"/>
              <p:cNvSpPr>
                <a:spLocks/>
              </p:cNvSpPr>
              <p:nvPr/>
            </p:nvSpPr>
            <p:spPr bwMode="auto">
              <a:xfrm>
                <a:off x="8385" y="4821"/>
                <a:ext cx="21" cy="19"/>
              </a:xfrm>
              <a:custGeom>
                <a:avLst/>
                <a:gdLst>
                  <a:gd name="T0" fmla="*/ 0 w 63"/>
                  <a:gd name="T1" fmla="*/ 0 h 57"/>
                  <a:gd name="T2" fmla="*/ 0 w 63"/>
                  <a:gd name="T3" fmla="*/ 0 h 57"/>
                  <a:gd name="T4" fmla="*/ 0 w 63"/>
                  <a:gd name="T5" fmla="*/ 0 h 57"/>
                  <a:gd name="T6" fmla="*/ 0 w 63"/>
                  <a:gd name="T7" fmla="*/ 0 h 57"/>
                  <a:gd name="T8" fmla="*/ 0 w 63"/>
                  <a:gd name="T9" fmla="*/ 0 h 57"/>
                  <a:gd name="T10" fmla="*/ 0 w 63"/>
                  <a:gd name="T11" fmla="*/ 0 h 57"/>
                  <a:gd name="T12" fmla="*/ 0 w 63"/>
                  <a:gd name="T13" fmla="*/ 0 h 57"/>
                  <a:gd name="T14" fmla="*/ 0 w 63"/>
                  <a:gd name="T15" fmla="*/ 0 h 57"/>
                  <a:gd name="T16" fmla="*/ 0 w 63"/>
                  <a:gd name="T17" fmla="*/ 0 h 57"/>
                  <a:gd name="T18" fmla="*/ 0 w 63"/>
                  <a:gd name="T19" fmla="*/ 0 h 57"/>
                  <a:gd name="T20" fmla="*/ 0 w 63"/>
                  <a:gd name="T21" fmla="*/ 0 h 57"/>
                  <a:gd name="T22" fmla="*/ 0 w 63"/>
                  <a:gd name="T23" fmla="*/ 0 h 57"/>
                  <a:gd name="T24" fmla="*/ 0 w 63"/>
                  <a:gd name="T25" fmla="*/ 0 h 57"/>
                  <a:gd name="T26" fmla="*/ 0 w 63"/>
                  <a:gd name="T27" fmla="*/ 0 h 57"/>
                  <a:gd name="T28" fmla="*/ 0 w 63"/>
                  <a:gd name="T29" fmla="*/ 0 h 57"/>
                  <a:gd name="T30" fmla="*/ 0 w 63"/>
                  <a:gd name="T31" fmla="*/ 0 h 57"/>
                  <a:gd name="T32" fmla="*/ 0 w 63"/>
                  <a:gd name="T33" fmla="*/ 0 h 57"/>
                  <a:gd name="T34" fmla="*/ 0 w 63"/>
                  <a:gd name="T35" fmla="*/ 0 h 57"/>
                  <a:gd name="T36" fmla="*/ 0 w 63"/>
                  <a:gd name="T37" fmla="*/ 0 h 57"/>
                  <a:gd name="T38" fmla="*/ 0 w 63"/>
                  <a:gd name="T39" fmla="*/ 0 h 57"/>
                  <a:gd name="T40" fmla="*/ 0 w 63"/>
                  <a:gd name="T41" fmla="*/ 0 h 57"/>
                  <a:gd name="T42" fmla="*/ 0 w 63"/>
                  <a:gd name="T43" fmla="*/ 0 h 57"/>
                  <a:gd name="T44" fmla="*/ 0 w 63"/>
                  <a:gd name="T45" fmla="*/ 0 h 57"/>
                  <a:gd name="T46" fmla="*/ 0 w 63"/>
                  <a:gd name="T47" fmla="*/ 0 h 57"/>
                  <a:gd name="T48" fmla="*/ 0 w 63"/>
                  <a:gd name="T49" fmla="*/ 0 h 5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3" h="57">
                    <a:moveTo>
                      <a:pt x="15" y="53"/>
                    </a:moveTo>
                    <a:lnTo>
                      <a:pt x="22" y="54"/>
                    </a:lnTo>
                    <a:lnTo>
                      <a:pt x="34" y="57"/>
                    </a:lnTo>
                    <a:lnTo>
                      <a:pt x="47" y="56"/>
                    </a:lnTo>
                    <a:lnTo>
                      <a:pt x="58" y="50"/>
                    </a:lnTo>
                    <a:lnTo>
                      <a:pt x="61" y="48"/>
                    </a:lnTo>
                    <a:lnTo>
                      <a:pt x="62" y="46"/>
                    </a:lnTo>
                    <a:lnTo>
                      <a:pt x="63" y="43"/>
                    </a:lnTo>
                    <a:lnTo>
                      <a:pt x="62" y="40"/>
                    </a:lnTo>
                    <a:lnTo>
                      <a:pt x="61" y="36"/>
                    </a:lnTo>
                    <a:lnTo>
                      <a:pt x="58" y="33"/>
                    </a:lnTo>
                    <a:lnTo>
                      <a:pt x="53" y="31"/>
                    </a:lnTo>
                    <a:lnTo>
                      <a:pt x="47" y="33"/>
                    </a:lnTo>
                    <a:lnTo>
                      <a:pt x="39" y="36"/>
                    </a:lnTo>
                    <a:lnTo>
                      <a:pt x="30" y="36"/>
                    </a:lnTo>
                    <a:lnTo>
                      <a:pt x="24" y="36"/>
                    </a:lnTo>
                    <a:lnTo>
                      <a:pt x="21" y="36"/>
                    </a:lnTo>
                    <a:lnTo>
                      <a:pt x="21" y="30"/>
                    </a:lnTo>
                    <a:lnTo>
                      <a:pt x="21" y="17"/>
                    </a:lnTo>
                    <a:lnTo>
                      <a:pt x="17" y="4"/>
                    </a:lnTo>
                    <a:lnTo>
                      <a:pt x="8" y="0"/>
                    </a:lnTo>
                    <a:lnTo>
                      <a:pt x="0" y="18"/>
                    </a:lnTo>
                    <a:lnTo>
                      <a:pt x="0" y="34"/>
                    </a:lnTo>
                    <a:lnTo>
                      <a:pt x="6" y="46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20" name="Freeform 69"/>
              <p:cNvSpPr>
                <a:spLocks/>
              </p:cNvSpPr>
              <p:nvPr/>
            </p:nvSpPr>
            <p:spPr bwMode="auto">
              <a:xfrm>
                <a:off x="8406" y="4814"/>
                <a:ext cx="21" cy="19"/>
              </a:xfrm>
              <a:custGeom>
                <a:avLst/>
                <a:gdLst>
                  <a:gd name="T0" fmla="*/ 0 w 65"/>
                  <a:gd name="T1" fmla="*/ 0 h 57"/>
                  <a:gd name="T2" fmla="*/ 0 w 65"/>
                  <a:gd name="T3" fmla="*/ 0 h 57"/>
                  <a:gd name="T4" fmla="*/ 0 w 65"/>
                  <a:gd name="T5" fmla="*/ 0 h 57"/>
                  <a:gd name="T6" fmla="*/ 0 w 65"/>
                  <a:gd name="T7" fmla="*/ 0 h 57"/>
                  <a:gd name="T8" fmla="*/ 0 w 65"/>
                  <a:gd name="T9" fmla="*/ 0 h 57"/>
                  <a:gd name="T10" fmla="*/ 0 w 65"/>
                  <a:gd name="T11" fmla="*/ 0 h 57"/>
                  <a:gd name="T12" fmla="*/ 0 w 65"/>
                  <a:gd name="T13" fmla="*/ 0 h 57"/>
                  <a:gd name="T14" fmla="*/ 0 w 65"/>
                  <a:gd name="T15" fmla="*/ 0 h 57"/>
                  <a:gd name="T16" fmla="*/ 0 w 65"/>
                  <a:gd name="T17" fmla="*/ 0 h 57"/>
                  <a:gd name="T18" fmla="*/ 0 w 65"/>
                  <a:gd name="T19" fmla="*/ 0 h 57"/>
                  <a:gd name="T20" fmla="*/ 0 w 65"/>
                  <a:gd name="T21" fmla="*/ 0 h 57"/>
                  <a:gd name="T22" fmla="*/ 0 w 65"/>
                  <a:gd name="T23" fmla="*/ 0 h 57"/>
                  <a:gd name="T24" fmla="*/ 0 w 65"/>
                  <a:gd name="T25" fmla="*/ 0 h 57"/>
                  <a:gd name="T26" fmla="*/ 0 w 65"/>
                  <a:gd name="T27" fmla="*/ 0 h 57"/>
                  <a:gd name="T28" fmla="*/ 0 w 65"/>
                  <a:gd name="T29" fmla="*/ 0 h 57"/>
                  <a:gd name="T30" fmla="*/ 0 w 65"/>
                  <a:gd name="T31" fmla="*/ 0 h 57"/>
                  <a:gd name="T32" fmla="*/ 0 w 65"/>
                  <a:gd name="T33" fmla="*/ 0 h 57"/>
                  <a:gd name="T34" fmla="*/ 0 w 65"/>
                  <a:gd name="T35" fmla="*/ 0 h 57"/>
                  <a:gd name="T36" fmla="*/ 0 w 65"/>
                  <a:gd name="T37" fmla="*/ 0 h 57"/>
                  <a:gd name="T38" fmla="*/ 0 w 65"/>
                  <a:gd name="T39" fmla="*/ 0 h 57"/>
                  <a:gd name="T40" fmla="*/ 0 w 65"/>
                  <a:gd name="T41" fmla="*/ 0 h 5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65" h="57">
                    <a:moveTo>
                      <a:pt x="24" y="52"/>
                    </a:moveTo>
                    <a:lnTo>
                      <a:pt x="32" y="57"/>
                    </a:lnTo>
                    <a:lnTo>
                      <a:pt x="41" y="55"/>
                    </a:lnTo>
                    <a:lnTo>
                      <a:pt x="50" y="52"/>
                    </a:lnTo>
                    <a:lnTo>
                      <a:pt x="59" y="48"/>
                    </a:lnTo>
                    <a:lnTo>
                      <a:pt x="63" y="45"/>
                    </a:lnTo>
                    <a:lnTo>
                      <a:pt x="65" y="42"/>
                    </a:lnTo>
                    <a:lnTo>
                      <a:pt x="65" y="38"/>
                    </a:lnTo>
                    <a:lnTo>
                      <a:pt x="63" y="34"/>
                    </a:lnTo>
                    <a:lnTo>
                      <a:pt x="53" y="28"/>
                    </a:lnTo>
                    <a:lnTo>
                      <a:pt x="46" y="29"/>
                    </a:lnTo>
                    <a:lnTo>
                      <a:pt x="40" y="35"/>
                    </a:lnTo>
                    <a:lnTo>
                      <a:pt x="35" y="39"/>
                    </a:lnTo>
                    <a:lnTo>
                      <a:pt x="32" y="32"/>
                    </a:lnTo>
                    <a:lnTo>
                      <a:pt x="25" y="18"/>
                    </a:lnTo>
                    <a:lnTo>
                      <a:pt x="16" y="5"/>
                    </a:lnTo>
                    <a:lnTo>
                      <a:pt x="6" y="0"/>
                    </a:lnTo>
                    <a:lnTo>
                      <a:pt x="0" y="21"/>
                    </a:lnTo>
                    <a:lnTo>
                      <a:pt x="7" y="36"/>
                    </a:lnTo>
                    <a:lnTo>
                      <a:pt x="18" y="48"/>
                    </a:lnTo>
                    <a:lnTo>
                      <a:pt x="24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21" name="Freeform 70"/>
              <p:cNvSpPr>
                <a:spLocks/>
              </p:cNvSpPr>
              <p:nvPr/>
            </p:nvSpPr>
            <p:spPr bwMode="auto">
              <a:xfrm>
                <a:off x="8371" y="4865"/>
                <a:ext cx="26" cy="26"/>
              </a:xfrm>
              <a:custGeom>
                <a:avLst/>
                <a:gdLst>
                  <a:gd name="T0" fmla="*/ 0 w 79"/>
                  <a:gd name="T1" fmla="*/ 0 h 80"/>
                  <a:gd name="T2" fmla="*/ 0 w 79"/>
                  <a:gd name="T3" fmla="*/ 0 h 80"/>
                  <a:gd name="T4" fmla="*/ 0 w 79"/>
                  <a:gd name="T5" fmla="*/ 0 h 80"/>
                  <a:gd name="T6" fmla="*/ 0 w 79"/>
                  <a:gd name="T7" fmla="*/ 0 h 80"/>
                  <a:gd name="T8" fmla="*/ 0 w 79"/>
                  <a:gd name="T9" fmla="*/ 0 h 80"/>
                  <a:gd name="T10" fmla="*/ 0 w 79"/>
                  <a:gd name="T11" fmla="*/ 0 h 80"/>
                  <a:gd name="T12" fmla="*/ 0 w 79"/>
                  <a:gd name="T13" fmla="*/ 0 h 80"/>
                  <a:gd name="T14" fmla="*/ 0 w 79"/>
                  <a:gd name="T15" fmla="*/ 0 h 80"/>
                  <a:gd name="T16" fmla="*/ 0 w 79"/>
                  <a:gd name="T17" fmla="*/ 0 h 80"/>
                  <a:gd name="T18" fmla="*/ 0 w 79"/>
                  <a:gd name="T19" fmla="*/ 0 h 80"/>
                  <a:gd name="T20" fmla="*/ 0 w 79"/>
                  <a:gd name="T21" fmla="*/ 0 h 80"/>
                  <a:gd name="T22" fmla="*/ 0 w 79"/>
                  <a:gd name="T23" fmla="*/ 0 h 80"/>
                  <a:gd name="T24" fmla="*/ 0 w 79"/>
                  <a:gd name="T25" fmla="*/ 0 h 80"/>
                  <a:gd name="T26" fmla="*/ 0 w 79"/>
                  <a:gd name="T27" fmla="*/ 0 h 80"/>
                  <a:gd name="T28" fmla="*/ 0 w 79"/>
                  <a:gd name="T29" fmla="*/ 0 h 80"/>
                  <a:gd name="T30" fmla="*/ 0 w 79"/>
                  <a:gd name="T31" fmla="*/ 0 h 80"/>
                  <a:gd name="T32" fmla="*/ 0 w 79"/>
                  <a:gd name="T33" fmla="*/ 0 h 80"/>
                  <a:gd name="T34" fmla="*/ 0 w 79"/>
                  <a:gd name="T35" fmla="*/ 0 h 80"/>
                  <a:gd name="T36" fmla="*/ 0 w 79"/>
                  <a:gd name="T37" fmla="*/ 0 h 80"/>
                  <a:gd name="T38" fmla="*/ 0 w 79"/>
                  <a:gd name="T39" fmla="*/ 0 h 80"/>
                  <a:gd name="T40" fmla="*/ 0 w 79"/>
                  <a:gd name="T41" fmla="*/ 0 h 80"/>
                  <a:gd name="T42" fmla="*/ 0 w 79"/>
                  <a:gd name="T43" fmla="*/ 0 h 80"/>
                  <a:gd name="T44" fmla="*/ 0 w 79"/>
                  <a:gd name="T45" fmla="*/ 0 h 80"/>
                  <a:gd name="T46" fmla="*/ 0 w 79"/>
                  <a:gd name="T47" fmla="*/ 0 h 80"/>
                  <a:gd name="T48" fmla="*/ 0 w 79"/>
                  <a:gd name="T49" fmla="*/ 0 h 80"/>
                  <a:gd name="T50" fmla="*/ 0 w 79"/>
                  <a:gd name="T51" fmla="*/ 0 h 80"/>
                  <a:gd name="T52" fmla="*/ 0 w 79"/>
                  <a:gd name="T53" fmla="*/ 0 h 80"/>
                  <a:gd name="T54" fmla="*/ 0 w 79"/>
                  <a:gd name="T55" fmla="*/ 0 h 80"/>
                  <a:gd name="T56" fmla="*/ 0 w 79"/>
                  <a:gd name="T57" fmla="*/ 0 h 8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9" h="80">
                    <a:moveTo>
                      <a:pt x="16" y="67"/>
                    </a:moveTo>
                    <a:lnTo>
                      <a:pt x="19" y="70"/>
                    </a:lnTo>
                    <a:lnTo>
                      <a:pt x="23" y="73"/>
                    </a:lnTo>
                    <a:lnTo>
                      <a:pt x="31" y="77"/>
                    </a:lnTo>
                    <a:lnTo>
                      <a:pt x="38" y="79"/>
                    </a:lnTo>
                    <a:lnTo>
                      <a:pt x="47" y="80"/>
                    </a:lnTo>
                    <a:lnTo>
                      <a:pt x="57" y="77"/>
                    </a:lnTo>
                    <a:lnTo>
                      <a:pt x="66" y="70"/>
                    </a:lnTo>
                    <a:lnTo>
                      <a:pt x="73" y="59"/>
                    </a:lnTo>
                    <a:lnTo>
                      <a:pt x="76" y="54"/>
                    </a:lnTo>
                    <a:lnTo>
                      <a:pt x="78" y="50"/>
                    </a:lnTo>
                    <a:lnTo>
                      <a:pt x="79" y="46"/>
                    </a:lnTo>
                    <a:lnTo>
                      <a:pt x="78" y="43"/>
                    </a:lnTo>
                    <a:lnTo>
                      <a:pt x="70" y="39"/>
                    </a:lnTo>
                    <a:lnTo>
                      <a:pt x="61" y="37"/>
                    </a:lnTo>
                    <a:lnTo>
                      <a:pt x="53" y="39"/>
                    </a:lnTo>
                    <a:lnTo>
                      <a:pt x="45" y="40"/>
                    </a:lnTo>
                    <a:lnTo>
                      <a:pt x="39" y="44"/>
                    </a:lnTo>
                    <a:lnTo>
                      <a:pt x="34" y="47"/>
                    </a:lnTo>
                    <a:lnTo>
                      <a:pt x="31" y="50"/>
                    </a:lnTo>
                    <a:lnTo>
                      <a:pt x="29" y="52"/>
                    </a:lnTo>
                    <a:lnTo>
                      <a:pt x="28" y="43"/>
                    </a:lnTo>
                    <a:lnTo>
                      <a:pt x="22" y="24"/>
                    </a:lnTo>
                    <a:lnTo>
                      <a:pt x="13" y="6"/>
                    </a:lnTo>
                    <a:lnTo>
                      <a:pt x="1" y="0"/>
                    </a:lnTo>
                    <a:lnTo>
                      <a:pt x="0" y="24"/>
                    </a:lnTo>
                    <a:lnTo>
                      <a:pt x="6" y="46"/>
                    </a:lnTo>
                    <a:lnTo>
                      <a:pt x="13" y="62"/>
                    </a:lnTo>
                    <a:lnTo>
                      <a:pt x="16" y="6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22" name="Freeform 71"/>
              <p:cNvSpPr>
                <a:spLocks/>
              </p:cNvSpPr>
              <p:nvPr/>
            </p:nvSpPr>
            <p:spPr bwMode="auto">
              <a:xfrm>
                <a:off x="8399" y="4855"/>
                <a:ext cx="27" cy="22"/>
              </a:xfrm>
              <a:custGeom>
                <a:avLst/>
                <a:gdLst>
                  <a:gd name="T0" fmla="*/ 0 w 79"/>
                  <a:gd name="T1" fmla="*/ 0 h 67"/>
                  <a:gd name="T2" fmla="*/ 0 w 79"/>
                  <a:gd name="T3" fmla="*/ 0 h 67"/>
                  <a:gd name="T4" fmla="*/ 0 w 79"/>
                  <a:gd name="T5" fmla="*/ 0 h 67"/>
                  <a:gd name="T6" fmla="*/ 0 w 79"/>
                  <a:gd name="T7" fmla="*/ 0 h 67"/>
                  <a:gd name="T8" fmla="*/ 0 w 79"/>
                  <a:gd name="T9" fmla="*/ 0 h 67"/>
                  <a:gd name="T10" fmla="*/ 0 w 79"/>
                  <a:gd name="T11" fmla="*/ 0 h 67"/>
                  <a:gd name="T12" fmla="*/ 0 w 79"/>
                  <a:gd name="T13" fmla="*/ 0 h 67"/>
                  <a:gd name="T14" fmla="*/ 0 w 79"/>
                  <a:gd name="T15" fmla="*/ 0 h 67"/>
                  <a:gd name="T16" fmla="*/ 0 w 79"/>
                  <a:gd name="T17" fmla="*/ 0 h 67"/>
                  <a:gd name="T18" fmla="*/ 0 w 79"/>
                  <a:gd name="T19" fmla="*/ 0 h 67"/>
                  <a:gd name="T20" fmla="*/ 0 w 79"/>
                  <a:gd name="T21" fmla="*/ 0 h 67"/>
                  <a:gd name="T22" fmla="*/ 0 w 79"/>
                  <a:gd name="T23" fmla="*/ 0 h 67"/>
                  <a:gd name="T24" fmla="*/ 0 w 79"/>
                  <a:gd name="T25" fmla="*/ 0 h 67"/>
                  <a:gd name="T26" fmla="*/ 0 w 79"/>
                  <a:gd name="T27" fmla="*/ 0 h 67"/>
                  <a:gd name="T28" fmla="*/ 0 w 79"/>
                  <a:gd name="T29" fmla="*/ 0 h 67"/>
                  <a:gd name="T30" fmla="*/ 0 w 79"/>
                  <a:gd name="T31" fmla="*/ 0 h 67"/>
                  <a:gd name="T32" fmla="*/ 0 w 79"/>
                  <a:gd name="T33" fmla="*/ 0 h 67"/>
                  <a:gd name="T34" fmla="*/ 0 w 79"/>
                  <a:gd name="T35" fmla="*/ 0 h 67"/>
                  <a:gd name="T36" fmla="*/ 0 w 79"/>
                  <a:gd name="T37" fmla="*/ 0 h 67"/>
                  <a:gd name="T38" fmla="*/ 0 w 79"/>
                  <a:gd name="T39" fmla="*/ 0 h 67"/>
                  <a:gd name="T40" fmla="*/ 0 w 79"/>
                  <a:gd name="T41" fmla="*/ 0 h 67"/>
                  <a:gd name="T42" fmla="*/ 0 w 79"/>
                  <a:gd name="T43" fmla="*/ 0 h 67"/>
                  <a:gd name="T44" fmla="*/ 0 w 79"/>
                  <a:gd name="T45" fmla="*/ 0 h 67"/>
                  <a:gd name="T46" fmla="*/ 0 w 79"/>
                  <a:gd name="T47" fmla="*/ 0 h 67"/>
                  <a:gd name="T48" fmla="*/ 0 w 79"/>
                  <a:gd name="T49" fmla="*/ 0 h 67"/>
                  <a:gd name="T50" fmla="*/ 0 w 79"/>
                  <a:gd name="T51" fmla="*/ 0 h 67"/>
                  <a:gd name="T52" fmla="*/ 0 w 79"/>
                  <a:gd name="T53" fmla="*/ 0 h 67"/>
                  <a:gd name="T54" fmla="*/ 0 w 79"/>
                  <a:gd name="T55" fmla="*/ 0 h 67"/>
                  <a:gd name="T56" fmla="*/ 0 w 79"/>
                  <a:gd name="T57" fmla="*/ 0 h 6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79" h="67">
                    <a:moveTo>
                      <a:pt x="13" y="54"/>
                    </a:moveTo>
                    <a:lnTo>
                      <a:pt x="16" y="56"/>
                    </a:lnTo>
                    <a:lnTo>
                      <a:pt x="20" y="59"/>
                    </a:lnTo>
                    <a:lnTo>
                      <a:pt x="26" y="61"/>
                    </a:lnTo>
                    <a:lnTo>
                      <a:pt x="34" y="64"/>
                    </a:lnTo>
                    <a:lnTo>
                      <a:pt x="41" y="67"/>
                    </a:lnTo>
                    <a:lnTo>
                      <a:pt x="50" y="67"/>
                    </a:lnTo>
                    <a:lnTo>
                      <a:pt x="59" y="67"/>
                    </a:lnTo>
                    <a:lnTo>
                      <a:pt x="66" y="64"/>
                    </a:lnTo>
                    <a:lnTo>
                      <a:pt x="72" y="61"/>
                    </a:lnTo>
                    <a:lnTo>
                      <a:pt x="76" y="57"/>
                    </a:lnTo>
                    <a:lnTo>
                      <a:pt x="79" y="53"/>
                    </a:lnTo>
                    <a:lnTo>
                      <a:pt x="78" y="47"/>
                    </a:lnTo>
                    <a:lnTo>
                      <a:pt x="72" y="41"/>
                    </a:lnTo>
                    <a:lnTo>
                      <a:pt x="65" y="37"/>
                    </a:lnTo>
                    <a:lnTo>
                      <a:pt x="56" y="36"/>
                    </a:lnTo>
                    <a:lnTo>
                      <a:pt x="48" y="36"/>
                    </a:lnTo>
                    <a:lnTo>
                      <a:pt x="40" y="37"/>
                    </a:lnTo>
                    <a:lnTo>
                      <a:pt x="34" y="38"/>
                    </a:lnTo>
                    <a:lnTo>
                      <a:pt x="29" y="40"/>
                    </a:lnTo>
                    <a:lnTo>
                      <a:pt x="28" y="40"/>
                    </a:lnTo>
                    <a:lnTo>
                      <a:pt x="26" y="33"/>
                    </a:lnTo>
                    <a:lnTo>
                      <a:pt x="22" y="17"/>
                    </a:lnTo>
                    <a:lnTo>
                      <a:pt x="15" y="4"/>
                    </a:lnTo>
                    <a:lnTo>
                      <a:pt x="3" y="0"/>
                    </a:lnTo>
                    <a:lnTo>
                      <a:pt x="0" y="21"/>
                    </a:lnTo>
                    <a:lnTo>
                      <a:pt x="4" y="38"/>
                    </a:lnTo>
                    <a:lnTo>
                      <a:pt x="10" y="50"/>
                    </a:lnTo>
                    <a:lnTo>
                      <a:pt x="13" y="5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23" name="Freeform 72"/>
              <p:cNvSpPr>
                <a:spLocks/>
              </p:cNvSpPr>
              <p:nvPr/>
            </p:nvSpPr>
            <p:spPr bwMode="auto">
              <a:xfrm>
                <a:off x="8429" y="4851"/>
                <a:ext cx="26" cy="20"/>
              </a:xfrm>
              <a:custGeom>
                <a:avLst/>
                <a:gdLst>
                  <a:gd name="T0" fmla="*/ 0 w 77"/>
                  <a:gd name="T1" fmla="*/ 0 h 62"/>
                  <a:gd name="T2" fmla="*/ 0 w 77"/>
                  <a:gd name="T3" fmla="*/ 0 h 62"/>
                  <a:gd name="T4" fmla="*/ 0 w 77"/>
                  <a:gd name="T5" fmla="*/ 0 h 62"/>
                  <a:gd name="T6" fmla="*/ 0 w 77"/>
                  <a:gd name="T7" fmla="*/ 0 h 62"/>
                  <a:gd name="T8" fmla="*/ 0 w 77"/>
                  <a:gd name="T9" fmla="*/ 0 h 62"/>
                  <a:gd name="T10" fmla="*/ 0 w 77"/>
                  <a:gd name="T11" fmla="*/ 0 h 62"/>
                  <a:gd name="T12" fmla="*/ 0 w 77"/>
                  <a:gd name="T13" fmla="*/ 0 h 62"/>
                  <a:gd name="T14" fmla="*/ 0 w 77"/>
                  <a:gd name="T15" fmla="*/ 0 h 62"/>
                  <a:gd name="T16" fmla="*/ 0 w 77"/>
                  <a:gd name="T17" fmla="*/ 0 h 62"/>
                  <a:gd name="T18" fmla="*/ 0 w 77"/>
                  <a:gd name="T19" fmla="*/ 0 h 62"/>
                  <a:gd name="T20" fmla="*/ 0 w 77"/>
                  <a:gd name="T21" fmla="*/ 0 h 62"/>
                  <a:gd name="T22" fmla="*/ 0 w 77"/>
                  <a:gd name="T23" fmla="*/ 0 h 62"/>
                  <a:gd name="T24" fmla="*/ 0 w 77"/>
                  <a:gd name="T25" fmla="*/ 0 h 62"/>
                  <a:gd name="T26" fmla="*/ 0 w 77"/>
                  <a:gd name="T27" fmla="*/ 0 h 62"/>
                  <a:gd name="T28" fmla="*/ 0 w 77"/>
                  <a:gd name="T29" fmla="*/ 0 h 62"/>
                  <a:gd name="T30" fmla="*/ 0 w 77"/>
                  <a:gd name="T31" fmla="*/ 0 h 62"/>
                  <a:gd name="T32" fmla="*/ 0 w 77"/>
                  <a:gd name="T33" fmla="*/ 0 h 62"/>
                  <a:gd name="T34" fmla="*/ 0 w 77"/>
                  <a:gd name="T35" fmla="*/ 0 h 62"/>
                  <a:gd name="T36" fmla="*/ 0 w 77"/>
                  <a:gd name="T37" fmla="*/ 0 h 62"/>
                  <a:gd name="T38" fmla="*/ 0 w 77"/>
                  <a:gd name="T39" fmla="*/ 0 h 62"/>
                  <a:gd name="T40" fmla="*/ 0 w 77"/>
                  <a:gd name="T41" fmla="*/ 0 h 62"/>
                  <a:gd name="T42" fmla="*/ 0 w 77"/>
                  <a:gd name="T43" fmla="*/ 0 h 62"/>
                  <a:gd name="T44" fmla="*/ 0 w 77"/>
                  <a:gd name="T45" fmla="*/ 0 h 62"/>
                  <a:gd name="T46" fmla="*/ 0 w 77"/>
                  <a:gd name="T47" fmla="*/ 0 h 62"/>
                  <a:gd name="T48" fmla="*/ 0 w 77"/>
                  <a:gd name="T49" fmla="*/ 0 h 6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77" h="62">
                    <a:moveTo>
                      <a:pt x="9" y="58"/>
                    </a:moveTo>
                    <a:lnTo>
                      <a:pt x="17" y="60"/>
                    </a:lnTo>
                    <a:lnTo>
                      <a:pt x="27" y="62"/>
                    </a:lnTo>
                    <a:lnTo>
                      <a:pt x="40" y="62"/>
                    </a:lnTo>
                    <a:lnTo>
                      <a:pt x="53" y="60"/>
                    </a:lnTo>
                    <a:lnTo>
                      <a:pt x="65" y="58"/>
                    </a:lnTo>
                    <a:lnTo>
                      <a:pt x="72" y="55"/>
                    </a:lnTo>
                    <a:lnTo>
                      <a:pt x="77" y="49"/>
                    </a:lnTo>
                    <a:lnTo>
                      <a:pt x="75" y="42"/>
                    </a:lnTo>
                    <a:lnTo>
                      <a:pt x="69" y="36"/>
                    </a:lnTo>
                    <a:lnTo>
                      <a:pt x="62" y="33"/>
                    </a:lnTo>
                    <a:lnTo>
                      <a:pt x="53" y="32"/>
                    </a:lnTo>
                    <a:lnTo>
                      <a:pt x="46" y="32"/>
                    </a:lnTo>
                    <a:lnTo>
                      <a:pt x="39" y="33"/>
                    </a:lnTo>
                    <a:lnTo>
                      <a:pt x="33" y="35"/>
                    </a:lnTo>
                    <a:lnTo>
                      <a:pt x="28" y="37"/>
                    </a:lnTo>
                    <a:lnTo>
                      <a:pt x="27" y="37"/>
                    </a:lnTo>
                    <a:lnTo>
                      <a:pt x="25" y="30"/>
                    </a:lnTo>
                    <a:lnTo>
                      <a:pt x="21" y="16"/>
                    </a:lnTo>
                    <a:lnTo>
                      <a:pt x="14" y="3"/>
                    </a:lnTo>
                    <a:lnTo>
                      <a:pt x="2" y="0"/>
                    </a:lnTo>
                    <a:lnTo>
                      <a:pt x="0" y="17"/>
                    </a:lnTo>
                    <a:lnTo>
                      <a:pt x="3" y="36"/>
                    </a:lnTo>
                    <a:lnTo>
                      <a:pt x="8" y="52"/>
                    </a:lnTo>
                    <a:lnTo>
                      <a:pt x="9" y="5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24" name="Freeform 73"/>
              <p:cNvSpPr>
                <a:spLocks/>
              </p:cNvSpPr>
              <p:nvPr/>
            </p:nvSpPr>
            <p:spPr bwMode="auto">
              <a:xfrm>
                <a:off x="8258" y="4730"/>
                <a:ext cx="122" cy="281"/>
              </a:xfrm>
              <a:custGeom>
                <a:avLst/>
                <a:gdLst>
                  <a:gd name="T0" fmla="*/ 0 w 366"/>
                  <a:gd name="T1" fmla="*/ 1 h 845"/>
                  <a:gd name="T2" fmla="*/ 0 w 366"/>
                  <a:gd name="T3" fmla="*/ 1 h 845"/>
                  <a:gd name="T4" fmla="*/ 0 w 366"/>
                  <a:gd name="T5" fmla="*/ 1 h 845"/>
                  <a:gd name="T6" fmla="*/ 0 w 366"/>
                  <a:gd name="T7" fmla="*/ 2 h 845"/>
                  <a:gd name="T8" fmla="*/ 1 w 366"/>
                  <a:gd name="T9" fmla="*/ 2 h 845"/>
                  <a:gd name="T10" fmla="*/ 1 w 366"/>
                  <a:gd name="T11" fmla="*/ 3 h 845"/>
                  <a:gd name="T12" fmla="*/ 1 w 366"/>
                  <a:gd name="T13" fmla="*/ 3 h 845"/>
                  <a:gd name="T14" fmla="*/ 1 w 366"/>
                  <a:gd name="T15" fmla="*/ 3 h 845"/>
                  <a:gd name="T16" fmla="*/ 1 w 366"/>
                  <a:gd name="T17" fmla="*/ 3 h 845"/>
                  <a:gd name="T18" fmla="*/ 1 w 366"/>
                  <a:gd name="T19" fmla="*/ 3 h 845"/>
                  <a:gd name="T20" fmla="*/ 1 w 366"/>
                  <a:gd name="T21" fmla="*/ 3 h 845"/>
                  <a:gd name="T22" fmla="*/ 1 w 366"/>
                  <a:gd name="T23" fmla="*/ 3 h 845"/>
                  <a:gd name="T24" fmla="*/ 2 w 366"/>
                  <a:gd name="T25" fmla="*/ 3 h 845"/>
                  <a:gd name="T26" fmla="*/ 1 w 366"/>
                  <a:gd name="T27" fmla="*/ 3 h 845"/>
                  <a:gd name="T28" fmla="*/ 1 w 366"/>
                  <a:gd name="T29" fmla="*/ 3 h 845"/>
                  <a:gd name="T30" fmla="*/ 1 w 366"/>
                  <a:gd name="T31" fmla="*/ 3 h 845"/>
                  <a:gd name="T32" fmla="*/ 1 w 366"/>
                  <a:gd name="T33" fmla="*/ 3 h 845"/>
                  <a:gd name="T34" fmla="*/ 1 w 366"/>
                  <a:gd name="T35" fmla="*/ 3 h 845"/>
                  <a:gd name="T36" fmla="*/ 1 w 366"/>
                  <a:gd name="T37" fmla="*/ 3 h 845"/>
                  <a:gd name="T38" fmla="*/ 1 w 366"/>
                  <a:gd name="T39" fmla="*/ 3 h 845"/>
                  <a:gd name="T40" fmla="*/ 1 w 366"/>
                  <a:gd name="T41" fmla="*/ 2 h 845"/>
                  <a:gd name="T42" fmla="*/ 1 w 366"/>
                  <a:gd name="T43" fmla="*/ 2 h 845"/>
                  <a:gd name="T44" fmla="*/ 1 w 366"/>
                  <a:gd name="T45" fmla="*/ 2 h 845"/>
                  <a:gd name="T46" fmla="*/ 0 w 366"/>
                  <a:gd name="T47" fmla="*/ 1 h 845"/>
                  <a:gd name="T48" fmla="*/ 0 w 366"/>
                  <a:gd name="T49" fmla="*/ 1 h 845"/>
                  <a:gd name="T50" fmla="*/ 0 w 366"/>
                  <a:gd name="T51" fmla="*/ 1 h 845"/>
                  <a:gd name="T52" fmla="*/ 0 w 366"/>
                  <a:gd name="T53" fmla="*/ 0 h 845"/>
                  <a:gd name="T54" fmla="*/ 0 w 366"/>
                  <a:gd name="T55" fmla="*/ 0 h 845"/>
                  <a:gd name="T56" fmla="*/ 0 w 366"/>
                  <a:gd name="T57" fmla="*/ 0 h 845"/>
                  <a:gd name="T58" fmla="*/ 0 w 366"/>
                  <a:gd name="T59" fmla="*/ 0 h 845"/>
                  <a:gd name="T60" fmla="*/ 0 w 366"/>
                  <a:gd name="T61" fmla="*/ 0 h 845"/>
                  <a:gd name="T62" fmla="*/ 0 w 366"/>
                  <a:gd name="T63" fmla="*/ 0 h 84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66" h="845">
                    <a:moveTo>
                      <a:pt x="15" y="104"/>
                    </a:moveTo>
                    <a:lnTo>
                      <a:pt x="12" y="150"/>
                    </a:lnTo>
                    <a:lnTo>
                      <a:pt x="12" y="196"/>
                    </a:lnTo>
                    <a:lnTo>
                      <a:pt x="16" y="241"/>
                    </a:lnTo>
                    <a:lnTo>
                      <a:pt x="27" y="286"/>
                    </a:lnTo>
                    <a:lnTo>
                      <a:pt x="46" y="346"/>
                    </a:lnTo>
                    <a:lnTo>
                      <a:pt x="65" y="406"/>
                    </a:lnTo>
                    <a:lnTo>
                      <a:pt x="84" y="465"/>
                    </a:lnTo>
                    <a:lnTo>
                      <a:pt x="103" y="524"/>
                    </a:lnTo>
                    <a:lnTo>
                      <a:pt x="122" y="583"/>
                    </a:lnTo>
                    <a:lnTo>
                      <a:pt x="143" y="640"/>
                    </a:lnTo>
                    <a:lnTo>
                      <a:pt x="163" y="699"/>
                    </a:lnTo>
                    <a:lnTo>
                      <a:pt x="185" y="758"/>
                    </a:lnTo>
                    <a:lnTo>
                      <a:pt x="195" y="778"/>
                    </a:lnTo>
                    <a:lnTo>
                      <a:pt x="210" y="796"/>
                    </a:lnTo>
                    <a:lnTo>
                      <a:pt x="228" y="810"/>
                    </a:lnTo>
                    <a:lnTo>
                      <a:pt x="247" y="822"/>
                    </a:lnTo>
                    <a:lnTo>
                      <a:pt x="269" y="830"/>
                    </a:lnTo>
                    <a:lnTo>
                      <a:pt x="292" y="837"/>
                    </a:lnTo>
                    <a:lnTo>
                      <a:pt x="316" y="842"/>
                    </a:lnTo>
                    <a:lnTo>
                      <a:pt x="339" y="845"/>
                    </a:lnTo>
                    <a:lnTo>
                      <a:pt x="348" y="843"/>
                    </a:lnTo>
                    <a:lnTo>
                      <a:pt x="355" y="840"/>
                    </a:lnTo>
                    <a:lnTo>
                      <a:pt x="361" y="833"/>
                    </a:lnTo>
                    <a:lnTo>
                      <a:pt x="366" y="824"/>
                    </a:lnTo>
                    <a:lnTo>
                      <a:pt x="366" y="816"/>
                    </a:lnTo>
                    <a:lnTo>
                      <a:pt x="361" y="809"/>
                    </a:lnTo>
                    <a:lnTo>
                      <a:pt x="354" y="803"/>
                    </a:lnTo>
                    <a:lnTo>
                      <a:pt x="345" y="800"/>
                    </a:lnTo>
                    <a:lnTo>
                      <a:pt x="329" y="796"/>
                    </a:lnTo>
                    <a:lnTo>
                      <a:pt x="313" y="793"/>
                    </a:lnTo>
                    <a:lnTo>
                      <a:pt x="295" y="788"/>
                    </a:lnTo>
                    <a:lnTo>
                      <a:pt x="279" y="784"/>
                    </a:lnTo>
                    <a:lnTo>
                      <a:pt x="264" y="778"/>
                    </a:lnTo>
                    <a:lnTo>
                      <a:pt x="251" y="768"/>
                    </a:lnTo>
                    <a:lnTo>
                      <a:pt x="239" y="757"/>
                    </a:lnTo>
                    <a:lnTo>
                      <a:pt x="231" y="741"/>
                    </a:lnTo>
                    <a:lnTo>
                      <a:pt x="217" y="708"/>
                    </a:lnTo>
                    <a:lnTo>
                      <a:pt x="206" y="676"/>
                    </a:lnTo>
                    <a:lnTo>
                      <a:pt x="194" y="643"/>
                    </a:lnTo>
                    <a:lnTo>
                      <a:pt x="184" y="610"/>
                    </a:lnTo>
                    <a:lnTo>
                      <a:pt x="172" y="577"/>
                    </a:lnTo>
                    <a:lnTo>
                      <a:pt x="162" y="544"/>
                    </a:lnTo>
                    <a:lnTo>
                      <a:pt x="151" y="511"/>
                    </a:lnTo>
                    <a:lnTo>
                      <a:pt x="141" y="478"/>
                    </a:lnTo>
                    <a:lnTo>
                      <a:pt x="126" y="435"/>
                    </a:lnTo>
                    <a:lnTo>
                      <a:pt x="110" y="392"/>
                    </a:lnTo>
                    <a:lnTo>
                      <a:pt x="94" y="349"/>
                    </a:lnTo>
                    <a:lnTo>
                      <a:pt x="79" y="306"/>
                    </a:lnTo>
                    <a:lnTo>
                      <a:pt x="65" y="263"/>
                    </a:lnTo>
                    <a:lnTo>
                      <a:pt x="54" y="219"/>
                    </a:lnTo>
                    <a:lnTo>
                      <a:pt x="49" y="175"/>
                    </a:lnTo>
                    <a:lnTo>
                      <a:pt x="47" y="129"/>
                    </a:lnTo>
                    <a:lnTo>
                      <a:pt x="46" y="110"/>
                    </a:lnTo>
                    <a:lnTo>
                      <a:pt x="41" y="89"/>
                    </a:lnTo>
                    <a:lnTo>
                      <a:pt x="35" y="67"/>
                    </a:lnTo>
                    <a:lnTo>
                      <a:pt x="28" y="46"/>
                    </a:lnTo>
                    <a:lnTo>
                      <a:pt x="21" y="27"/>
                    </a:lnTo>
                    <a:lnTo>
                      <a:pt x="13" y="11"/>
                    </a:lnTo>
                    <a:lnTo>
                      <a:pt x="6" y="1"/>
                    </a:lnTo>
                    <a:lnTo>
                      <a:pt x="0" y="0"/>
                    </a:lnTo>
                    <a:lnTo>
                      <a:pt x="5" y="17"/>
                    </a:lnTo>
                    <a:lnTo>
                      <a:pt x="10" y="44"/>
                    </a:lnTo>
                    <a:lnTo>
                      <a:pt x="13" y="76"/>
                    </a:lnTo>
                    <a:lnTo>
                      <a:pt x="15" y="10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25" name="Freeform 74"/>
              <p:cNvSpPr>
                <a:spLocks/>
              </p:cNvSpPr>
              <p:nvPr/>
            </p:nvSpPr>
            <p:spPr bwMode="auto">
              <a:xfrm>
                <a:off x="8517" y="4850"/>
                <a:ext cx="29" cy="29"/>
              </a:xfrm>
              <a:custGeom>
                <a:avLst/>
                <a:gdLst>
                  <a:gd name="T0" fmla="*/ 0 w 88"/>
                  <a:gd name="T1" fmla="*/ 0 h 87"/>
                  <a:gd name="T2" fmla="*/ 0 w 88"/>
                  <a:gd name="T3" fmla="*/ 0 h 87"/>
                  <a:gd name="T4" fmla="*/ 0 w 88"/>
                  <a:gd name="T5" fmla="*/ 0 h 87"/>
                  <a:gd name="T6" fmla="*/ 0 w 88"/>
                  <a:gd name="T7" fmla="*/ 0 h 87"/>
                  <a:gd name="T8" fmla="*/ 0 w 88"/>
                  <a:gd name="T9" fmla="*/ 0 h 87"/>
                  <a:gd name="T10" fmla="*/ 0 w 88"/>
                  <a:gd name="T11" fmla="*/ 0 h 87"/>
                  <a:gd name="T12" fmla="*/ 0 w 88"/>
                  <a:gd name="T13" fmla="*/ 0 h 87"/>
                  <a:gd name="T14" fmla="*/ 0 w 88"/>
                  <a:gd name="T15" fmla="*/ 0 h 87"/>
                  <a:gd name="T16" fmla="*/ 0 w 88"/>
                  <a:gd name="T17" fmla="*/ 0 h 87"/>
                  <a:gd name="T18" fmla="*/ 0 w 88"/>
                  <a:gd name="T19" fmla="*/ 0 h 87"/>
                  <a:gd name="T20" fmla="*/ 0 w 88"/>
                  <a:gd name="T21" fmla="*/ 0 h 87"/>
                  <a:gd name="T22" fmla="*/ 0 w 88"/>
                  <a:gd name="T23" fmla="*/ 0 h 87"/>
                  <a:gd name="T24" fmla="*/ 0 w 88"/>
                  <a:gd name="T25" fmla="*/ 0 h 87"/>
                  <a:gd name="T26" fmla="*/ 0 w 88"/>
                  <a:gd name="T27" fmla="*/ 0 h 87"/>
                  <a:gd name="T28" fmla="*/ 0 w 88"/>
                  <a:gd name="T29" fmla="*/ 0 h 87"/>
                  <a:gd name="T30" fmla="*/ 0 w 88"/>
                  <a:gd name="T31" fmla="*/ 0 h 87"/>
                  <a:gd name="T32" fmla="*/ 0 w 88"/>
                  <a:gd name="T33" fmla="*/ 0 h 87"/>
                  <a:gd name="T34" fmla="*/ 0 w 88"/>
                  <a:gd name="T35" fmla="*/ 0 h 87"/>
                  <a:gd name="T36" fmla="*/ 0 w 88"/>
                  <a:gd name="T37" fmla="*/ 0 h 87"/>
                  <a:gd name="T38" fmla="*/ 0 w 88"/>
                  <a:gd name="T39" fmla="*/ 0 h 87"/>
                  <a:gd name="T40" fmla="*/ 0 w 88"/>
                  <a:gd name="T41" fmla="*/ 0 h 87"/>
                  <a:gd name="T42" fmla="*/ 0 w 88"/>
                  <a:gd name="T43" fmla="*/ 0 h 87"/>
                  <a:gd name="T44" fmla="*/ 0 w 88"/>
                  <a:gd name="T45" fmla="*/ 0 h 87"/>
                  <a:gd name="T46" fmla="*/ 0 w 88"/>
                  <a:gd name="T47" fmla="*/ 0 h 87"/>
                  <a:gd name="T48" fmla="*/ 0 w 88"/>
                  <a:gd name="T49" fmla="*/ 0 h 8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88" h="87">
                    <a:moveTo>
                      <a:pt x="84" y="23"/>
                    </a:moveTo>
                    <a:lnTo>
                      <a:pt x="88" y="18"/>
                    </a:lnTo>
                    <a:lnTo>
                      <a:pt x="87" y="13"/>
                    </a:lnTo>
                    <a:lnTo>
                      <a:pt x="84" y="7"/>
                    </a:lnTo>
                    <a:lnTo>
                      <a:pt x="77" y="3"/>
                    </a:lnTo>
                    <a:lnTo>
                      <a:pt x="71" y="0"/>
                    </a:lnTo>
                    <a:lnTo>
                      <a:pt x="62" y="0"/>
                    </a:lnTo>
                    <a:lnTo>
                      <a:pt x="55" y="1"/>
                    </a:lnTo>
                    <a:lnTo>
                      <a:pt x="47" y="5"/>
                    </a:lnTo>
                    <a:lnTo>
                      <a:pt x="41" y="11"/>
                    </a:lnTo>
                    <a:lnTo>
                      <a:pt x="34" y="20"/>
                    </a:lnTo>
                    <a:lnTo>
                      <a:pt x="25" y="31"/>
                    </a:lnTo>
                    <a:lnTo>
                      <a:pt x="16" y="43"/>
                    </a:lnTo>
                    <a:lnTo>
                      <a:pt x="9" y="56"/>
                    </a:lnTo>
                    <a:lnTo>
                      <a:pt x="3" y="69"/>
                    </a:lnTo>
                    <a:lnTo>
                      <a:pt x="0" y="79"/>
                    </a:lnTo>
                    <a:lnTo>
                      <a:pt x="3" y="87"/>
                    </a:lnTo>
                    <a:lnTo>
                      <a:pt x="15" y="80"/>
                    </a:lnTo>
                    <a:lnTo>
                      <a:pt x="27" y="70"/>
                    </a:lnTo>
                    <a:lnTo>
                      <a:pt x="40" y="60"/>
                    </a:lnTo>
                    <a:lnTo>
                      <a:pt x="52" y="50"/>
                    </a:lnTo>
                    <a:lnTo>
                      <a:pt x="63" y="41"/>
                    </a:lnTo>
                    <a:lnTo>
                      <a:pt x="72" y="33"/>
                    </a:lnTo>
                    <a:lnTo>
                      <a:pt x="80" y="27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26" name="Freeform 75"/>
              <p:cNvSpPr>
                <a:spLocks/>
              </p:cNvSpPr>
              <p:nvPr/>
            </p:nvSpPr>
            <p:spPr bwMode="auto">
              <a:xfrm>
                <a:off x="8536" y="4890"/>
                <a:ext cx="34" cy="9"/>
              </a:xfrm>
              <a:custGeom>
                <a:avLst/>
                <a:gdLst>
                  <a:gd name="T0" fmla="*/ 0 w 102"/>
                  <a:gd name="T1" fmla="*/ 0 h 28"/>
                  <a:gd name="T2" fmla="*/ 0 w 102"/>
                  <a:gd name="T3" fmla="*/ 0 h 28"/>
                  <a:gd name="T4" fmla="*/ 0 w 102"/>
                  <a:gd name="T5" fmla="*/ 0 h 28"/>
                  <a:gd name="T6" fmla="*/ 0 w 102"/>
                  <a:gd name="T7" fmla="*/ 0 h 28"/>
                  <a:gd name="T8" fmla="*/ 0 w 102"/>
                  <a:gd name="T9" fmla="*/ 0 h 28"/>
                  <a:gd name="T10" fmla="*/ 0 w 102"/>
                  <a:gd name="T11" fmla="*/ 0 h 28"/>
                  <a:gd name="T12" fmla="*/ 0 w 102"/>
                  <a:gd name="T13" fmla="*/ 0 h 28"/>
                  <a:gd name="T14" fmla="*/ 0 w 102"/>
                  <a:gd name="T15" fmla="*/ 0 h 28"/>
                  <a:gd name="T16" fmla="*/ 0 w 102"/>
                  <a:gd name="T17" fmla="*/ 0 h 28"/>
                  <a:gd name="T18" fmla="*/ 0 w 102"/>
                  <a:gd name="T19" fmla="*/ 0 h 28"/>
                  <a:gd name="T20" fmla="*/ 0 w 102"/>
                  <a:gd name="T21" fmla="*/ 0 h 28"/>
                  <a:gd name="T22" fmla="*/ 0 w 102"/>
                  <a:gd name="T23" fmla="*/ 0 h 28"/>
                  <a:gd name="T24" fmla="*/ 0 w 102"/>
                  <a:gd name="T25" fmla="*/ 0 h 28"/>
                  <a:gd name="T26" fmla="*/ 0 w 102"/>
                  <a:gd name="T27" fmla="*/ 0 h 28"/>
                  <a:gd name="T28" fmla="*/ 0 w 102"/>
                  <a:gd name="T29" fmla="*/ 0 h 28"/>
                  <a:gd name="T30" fmla="*/ 0 w 102"/>
                  <a:gd name="T31" fmla="*/ 0 h 28"/>
                  <a:gd name="T32" fmla="*/ 0 w 102"/>
                  <a:gd name="T33" fmla="*/ 0 h 28"/>
                  <a:gd name="T34" fmla="*/ 0 w 102"/>
                  <a:gd name="T35" fmla="*/ 0 h 28"/>
                  <a:gd name="T36" fmla="*/ 0 w 102"/>
                  <a:gd name="T37" fmla="*/ 0 h 28"/>
                  <a:gd name="T38" fmla="*/ 0 w 102"/>
                  <a:gd name="T39" fmla="*/ 0 h 28"/>
                  <a:gd name="T40" fmla="*/ 0 w 102"/>
                  <a:gd name="T41" fmla="*/ 0 h 28"/>
                  <a:gd name="T42" fmla="*/ 0 w 102"/>
                  <a:gd name="T43" fmla="*/ 0 h 28"/>
                  <a:gd name="T44" fmla="*/ 0 w 102"/>
                  <a:gd name="T45" fmla="*/ 0 h 28"/>
                  <a:gd name="T46" fmla="*/ 0 w 102"/>
                  <a:gd name="T47" fmla="*/ 0 h 28"/>
                  <a:gd name="T48" fmla="*/ 0 w 102"/>
                  <a:gd name="T49" fmla="*/ 0 h 2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2" h="28">
                    <a:moveTo>
                      <a:pt x="92" y="23"/>
                    </a:moveTo>
                    <a:lnTo>
                      <a:pt x="96" y="21"/>
                    </a:lnTo>
                    <a:lnTo>
                      <a:pt x="99" y="18"/>
                    </a:lnTo>
                    <a:lnTo>
                      <a:pt x="101" y="14"/>
                    </a:lnTo>
                    <a:lnTo>
                      <a:pt x="102" y="10"/>
                    </a:lnTo>
                    <a:lnTo>
                      <a:pt x="101" y="5"/>
                    </a:lnTo>
                    <a:lnTo>
                      <a:pt x="98" y="1"/>
                    </a:lnTo>
                    <a:lnTo>
                      <a:pt x="93" y="0"/>
                    </a:lnTo>
                    <a:lnTo>
                      <a:pt x="88" y="0"/>
                    </a:lnTo>
                    <a:lnTo>
                      <a:pt x="76" y="2"/>
                    </a:lnTo>
                    <a:lnTo>
                      <a:pt x="61" y="7"/>
                    </a:lnTo>
                    <a:lnTo>
                      <a:pt x="46" y="10"/>
                    </a:lnTo>
                    <a:lnTo>
                      <a:pt x="33" y="11"/>
                    </a:lnTo>
                    <a:lnTo>
                      <a:pt x="20" y="15"/>
                    </a:lnTo>
                    <a:lnTo>
                      <a:pt x="10" y="18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10" y="28"/>
                    </a:lnTo>
                    <a:lnTo>
                      <a:pt x="20" y="28"/>
                    </a:lnTo>
                    <a:lnTo>
                      <a:pt x="32" y="27"/>
                    </a:lnTo>
                    <a:lnTo>
                      <a:pt x="44" y="27"/>
                    </a:lnTo>
                    <a:lnTo>
                      <a:pt x="55" y="25"/>
                    </a:lnTo>
                    <a:lnTo>
                      <a:pt x="67" y="24"/>
                    </a:lnTo>
                    <a:lnTo>
                      <a:pt x="80" y="24"/>
                    </a:lnTo>
                    <a:lnTo>
                      <a:pt x="92" y="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27" name="Freeform 76"/>
              <p:cNvSpPr>
                <a:spLocks/>
              </p:cNvSpPr>
              <p:nvPr/>
            </p:nvSpPr>
            <p:spPr bwMode="auto">
              <a:xfrm>
                <a:off x="8550" y="4921"/>
                <a:ext cx="47" cy="12"/>
              </a:xfrm>
              <a:custGeom>
                <a:avLst/>
                <a:gdLst>
                  <a:gd name="T0" fmla="*/ 1 w 142"/>
                  <a:gd name="T1" fmla="*/ 0 h 36"/>
                  <a:gd name="T2" fmla="*/ 1 w 142"/>
                  <a:gd name="T3" fmla="*/ 0 h 36"/>
                  <a:gd name="T4" fmla="*/ 1 w 142"/>
                  <a:gd name="T5" fmla="*/ 0 h 36"/>
                  <a:gd name="T6" fmla="*/ 1 w 142"/>
                  <a:gd name="T7" fmla="*/ 0 h 36"/>
                  <a:gd name="T8" fmla="*/ 1 w 142"/>
                  <a:gd name="T9" fmla="*/ 0 h 36"/>
                  <a:gd name="T10" fmla="*/ 1 w 142"/>
                  <a:gd name="T11" fmla="*/ 0 h 36"/>
                  <a:gd name="T12" fmla="*/ 1 w 142"/>
                  <a:gd name="T13" fmla="*/ 0 h 36"/>
                  <a:gd name="T14" fmla="*/ 1 w 142"/>
                  <a:gd name="T15" fmla="*/ 0 h 36"/>
                  <a:gd name="T16" fmla="*/ 1 w 142"/>
                  <a:gd name="T17" fmla="*/ 0 h 36"/>
                  <a:gd name="T18" fmla="*/ 0 w 142"/>
                  <a:gd name="T19" fmla="*/ 0 h 36"/>
                  <a:gd name="T20" fmla="*/ 0 w 142"/>
                  <a:gd name="T21" fmla="*/ 0 h 36"/>
                  <a:gd name="T22" fmla="*/ 0 w 142"/>
                  <a:gd name="T23" fmla="*/ 0 h 36"/>
                  <a:gd name="T24" fmla="*/ 0 w 142"/>
                  <a:gd name="T25" fmla="*/ 0 h 36"/>
                  <a:gd name="T26" fmla="*/ 0 w 142"/>
                  <a:gd name="T27" fmla="*/ 0 h 36"/>
                  <a:gd name="T28" fmla="*/ 0 w 142"/>
                  <a:gd name="T29" fmla="*/ 0 h 36"/>
                  <a:gd name="T30" fmla="*/ 0 w 142"/>
                  <a:gd name="T31" fmla="*/ 0 h 36"/>
                  <a:gd name="T32" fmla="*/ 0 w 142"/>
                  <a:gd name="T33" fmla="*/ 0 h 36"/>
                  <a:gd name="T34" fmla="*/ 0 w 142"/>
                  <a:gd name="T35" fmla="*/ 0 h 36"/>
                  <a:gd name="T36" fmla="*/ 0 w 142"/>
                  <a:gd name="T37" fmla="*/ 0 h 36"/>
                  <a:gd name="T38" fmla="*/ 0 w 142"/>
                  <a:gd name="T39" fmla="*/ 0 h 36"/>
                  <a:gd name="T40" fmla="*/ 0 w 142"/>
                  <a:gd name="T41" fmla="*/ 0 h 36"/>
                  <a:gd name="T42" fmla="*/ 0 w 142"/>
                  <a:gd name="T43" fmla="*/ 0 h 36"/>
                  <a:gd name="T44" fmla="*/ 0 w 142"/>
                  <a:gd name="T45" fmla="*/ 0 h 36"/>
                  <a:gd name="T46" fmla="*/ 0 w 142"/>
                  <a:gd name="T47" fmla="*/ 0 h 36"/>
                  <a:gd name="T48" fmla="*/ 1 w 142"/>
                  <a:gd name="T49" fmla="*/ 0 h 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42" h="36">
                    <a:moveTo>
                      <a:pt x="123" y="36"/>
                    </a:moveTo>
                    <a:lnTo>
                      <a:pt x="129" y="36"/>
                    </a:lnTo>
                    <a:lnTo>
                      <a:pt x="135" y="32"/>
                    </a:lnTo>
                    <a:lnTo>
                      <a:pt x="139" y="28"/>
                    </a:lnTo>
                    <a:lnTo>
                      <a:pt x="142" y="20"/>
                    </a:lnTo>
                    <a:lnTo>
                      <a:pt x="141" y="15"/>
                    </a:lnTo>
                    <a:lnTo>
                      <a:pt x="138" y="9"/>
                    </a:lnTo>
                    <a:lnTo>
                      <a:pt x="133" y="5"/>
                    </a:lnTo>
                    <a:lnTo>
                      <a:pt x="126" y="3"/>
                    </a:lnTo>
                    <a:lnTo>
                      <a:pt x="108" y="3"/>
                    </a:lnTo>
                    <a:lnTo>
                      <a:pt x="88" y="3"/>
                    </a:lnTo>
                    <a:lnTo>
                      <a:pt x="67" y="2"/>
                    </a:lnTo>
                    <a:lnTo>
                      <a:pt x="47" y="2"/>
                    </a:lnTo>
                    <a:lnTo>
                      <a:pt x="29" y="0"/>
                    </a:lnTo>
                    <a:lnTo>
                      <a:pt x="13" y="2"/>
                    </a:lnTo>
                    <a:lnTo>
                      <a:pt x="4" y="5"/>
                    </a:lnTo>
                    <a:lnTo>
                      <a:pt x="0" y="9"/>
                    </a:lnTo>
                    <a:lnTo>
                      <a:pt x="10" y="12"/>
                    </a:lnTo>
                    <a:lnTo>
                      <a:pt x="22" y="16"/>
                    </a:lnTo>
                    <a:lnTo>
                      <a:pt x="38" y="19"/>
                    </a:lnTo>
                    <a:lnTo>
                      <a:pt x="54" y="22"/>
                    </a:lnTo>
                    <a:lnTo>
                      <a:pt x="72" y="25"/>
                    </a:lnTo>
                    <a:lnTo>
                      <a:pt x="89" y="29"/>
                    </a:lnTo>
                    <a:lnTo>
                      <a:pt x="107" y="32"/>
                    </a:lnTo>
                    <a:lnTo>
                      <a:pt x="12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28" name="Freeform 77"/>
              <p:cNvSpPr>
                <a:spLocks/>
              </p:cNvSpPr>
              <p:nvPr/>
            </p:nvSpPr>
            <p:spPr bwMode="auto">
              <a:xfrm>
                <a:off x="8416" y="4751"/>
                <a:ext cx="117" cy="200"/>
              </a:xfrm>
              <a:custGeom>
                <a:avLst/>
                <a:gdLst>
                  <a:gd name="T0" fmla="*/ 0 w 351"/>
                  <a:gd name="T1" fmla="*/ 1 h 601"/>
                  <a:gd name="T2" fmla="*/ 1 w 351"/>
                  <a:gd name="T3" fmla="*/ 1 h 601"/>
                  <a:gd name="T4" fmla="*/ 1 w 351"/>
                  <a:gd name="T5" fmla="*/ 2 h 601"/>
                  <a:gd name="T6" fmla="*/ 1 w 351"/>
                  <a:gd name="T7" fmla="*/ 2 h 601"/>
                  <a:gd name="T8" fmla="*/ 1 w 351"/>
                  <a:gd name="T9" fmla="*/ 2 h 601"/>
                  <a:gd name="T10" fmla="*/ 1 w 351"/>
                  <a:gd name="T11" fmla="*/ 2 h 601"/>
                  <a:gd name="T12" fmla="*/ 1 w 351"/>
                  <a:gd name="T13" fmla="*/ 2 h 601"/>
                  <a:gd name="T14" fmla="*/ 1 w 351"/>
                  <a:gd name="T15" fmla="*/ 2 h 601"/>
                  <a:gd name="T16" fmla="*/ 1 w 351"/>
                  <a:gd name="T17" fmla="*/ 2 h 601"/>
                  <a:gd name="T18" fmla="*/ 1 w 351"/>
                  <a:gd name="T19" fmla="*/ 2 h 601"/>
                  <a:gd name="T20" fmla="*/ 1 w 351"/>
                  <a:gd name="T21" fmla="*/ 2 h 601"/>
                  <a:gd name="T22" fmla="*/ 1 w 351"/>
                  <a:gd name="T23" fmla="*/ 2 h 601"/>
                  <a:gd name="T24" fmla="*/ 1 w 351"/>
                  <a:gd name="T25" fmla="*/ 2 h 601"/>
                  <a:gd name="T26" fmla="*/ 1 w 351"/>
                  <a:gd name="T27" fmla="*/ 2 h 601"/>
                  <a:gd name="T28" fmla="*/ 1 w 351"/>
                  <a:gd name="T29" fmla="*/ 2 h 601"/>
                  <a:gd name="T30" fmla="*/ 1 w 351"/>
                  <a:gd name="T31" fmla="*/ 2 h 601"/>
                  <a:gd name="T32" fmla="*/ 1 w 351"/>
                  <a:gd name="T33" fmla="*/ 2 h 601"/>
                  <a:gd name="T34" fmla="*/ 1 w 351"/>
                  <a:gd name="T35" fmla="*/ 2 h 601"/>
                  <a:gd name="T36" fmla="*/ 1 w 351"/>
                  <a:gd name="T37" fmla="*/ 2 h 601"/>
                  <a:gd name="T38" fmla="*/ 1 w 351"/>
                  <a:gd name="T39" fmla="*/ 2 h 601"/>
                  <a:gd name="T40" fmla="*/ 1 w 351"/>
                  <a:gd name="T41" fmla="*/ 2 h 601"/>
                  <a:gd name="T42" fmla="*/ 1 w 351"/>
                  <a:gd name="T43" fmla="*/ 2 h 601"/>
                  <a:gd name="T44" fmla="*/ 1 w 351"/>
                  <a:gd name="T45" fmla="*/ 1 h 601"/>
                  <a:gd name="T46" fmla="*/ 1 w 351"/>
                  <a:gd name="T47" fmla="*/ 1 h 601"/>
                  <a:gd name="T48" fmla="*/ 1 w 351"/>
                  <a:gd name="T49" fmla="*/ 1 h 601"/>
                  <a:gd name="T50" fmla="*/ 1 w 351"/>
                  <a:gd name="T51" fmla="*/ 1 h 601"/>
                  <a:gd name="T52" fmla="*/ 0 w 351"/>
                  <a:gd name="T53" fmla="*/ 1 h 601"/>
                  <a:gd name="T54" fmla="*/ 0 w 351"/>
                  <a:gd name="T55" fmla="*/ 1 h 601"/>
                  <a:gd name="T56" fmla="*/ 0 w 351"/>
                  <a:gd name="T57" fmla="*/ 0 h 601"/>
                  <a:gd name="T58" fmla="*/ 0 w 351"/>
                  <a:gd name="T59" fmla="*/ 0 h 601"/>
                  <a:gd name="T60" fmla="*/ 0 w 351"/>
                  <a:gd name="T61" fmla="*/ 0 h 601"/>
                  <a:gd name="T62" fmla="*/ 0 w 351"/>
                  <a:gd name="T63" fmla="*/ 0 h 601"/>
                  <a:gd name="T64" fmla="*/ 0 w 351"/>
                  <a:gd name="T65" fmla="*/ 0 h 601"/>
                  <a:gd name="T66" fmla="*/ 0 w 351"/>
                  <a:gd name="T67" fmla="*/ 0 h 601"/>
                  <a:gd name="T68" fmla="*/ 0 w 351"/>
                  <a:gd name="T69" fmla="*/ 0 h 601"/>
                  <a:gd name="T70" fmla="*/ 0 w 351"/>
                  <a:gd name="T71" fmla="*/ 0 h 601"/>
                  <a:gd name="T72" fmla="*/ 0 w 351"/>
                  <a:gd name="T73" fmla="*/ 1 h 601"/>
                  <a:gd name="T74" fmla="*/ 0 w 351"/>
                  <a:gd name="T75" fmla="*/ 1 h 601"/>
                  <a:gd name="T76" fmla="*/ 0 w 351"/>
                  <a:gd name="T77" fmla="*/ 1 h 601"/>
                  <a:gd name="T78" fmla="*/ 0 w 351"/>
                  <a:gd name="T79" fmla="*/ 1 h 601"/>
                  <a:gd name="T80" fmla="*/ 0 w 351"/>
                  <a:gd name="T81" fmla="*/ 1 h 60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351" h="601">
                    <a:moveTo>
                      <a:pt x="108" y="298"/>
                    </a:moveTo>
                    <a:lnTo>
                      <a:pt x="132" y="338"/>
                    </a:lnTo>
                    <a:lnTo>
                      <a:pt x="157" y="377"/>
                    </a:lnTo>
                    <a:lnTo>
                      <a:pt x="182" y="414"/>
                    </a:lnTo>
                    <a:lnTo>
                      <a:pt x="208" y="451"/>
                    </a:lnTo>
                    <a:lnTo>
                      <a:pt x="235" y="487"/>
                    </a:lnTo>
                    <a:lnTo>
                      <a:pt x="263" y="523"/>
                    </a:lnTo>
                    <a:lnTo>
                      <a:pt x="292" y="559"/>
                    </a:lnTo>
                    <a:lnTo>
                      <a:pt x="321" y="594"/>
                    </a:lnTo>
                    <a:lnTo>
                      <a:pt x="326" y="598"/>
                    </a:lnTo>
                    <a:lnTo>
                      <a:pt x="332" y="601"/>
                    </a:lnTo>
                    <a:lnTo>
                      <a:pt x="337" y="601"/>
                    </a:lnTo>
                    <a:lnTo>
                      <a:pt x="343" y="598"/>
                    </a:lnTo>
                    <a:lnTo>
                      <a:pt x="349" y="594"/>
                    </a:lnTo>
                    <a:lnTo>
                      <a:pt x="351" y="588"/>
                    </a:lnTo>
                    <a:lnTo>
                      <a:pt x="351" y="582"/>
                    </a:lnTo>
                    <a:lnTo>
                      <a:pt x="349" y="576"/>
                    </a:lnTo>
                    <a:lnTo>
                      <a:pt x="327" y="538"/>
                    </a:lnTo>
                    <a:lnTo>
                      <a:pt x="304" y="499"/>
                    </a:lnTo>
                    <a:lnTo>
                      <a:pt x="279" y="463"/>
                    </a:lnTo>
                    <a:lnTo>
                      <a:pt x="252" y="427"/>
                    </a:lnTo>
                    <a:lnTo>
                      <a:pt x="224" y="391"/>
                    </a:lnTo>
                    <a:lnTo>
                      <a:pt x="198" y="355"/>
                    </a:lnTo>
                    <a:lnTo>
                      <a:pt x="172" y="319"/>
                    </a:lnTo>
                    <a:lnTo>
                      <a:pt x="147" y="280"/>
                    </a:lnTo>
                    <a:lnTo>
                      <a:pt x="125" y="242"/>
                    </a:lnTo>
                    <a:lnTo>
                      <a:pt x="101" y="197"/>
                    </a:lnTo>
                    <a:lnTo>
                      <a:pt x="79" y="150"/>
                    </a:lnTo>
                    <a:lnTo>
                      <a:pt x="59" y="104"/>
                    </a:lnTo>
                    <a:lnTo>
                      <a:pt x="38" y="62"/>
                    </a:lnTo>
                    <a:lnTo>
                      <a:pt x="22" y="29"/>
                    </a:lnTo>
                    <a:lnTo>
                      <a:pt x="9" y="7"/>
                    </a:lnTo>
                    <a:lnTo>
                      <a:pt x="0" y="0"/>
                    </a:lnTo>
                    <a:lnTo>
                      <a:pt x="4" y="17"/>
                    </a:lnTo>
                    <a:lnTo>
                      <a:pt x="13" y="45"/>
                    </a:lnTo>
                    <a:lnTo>
                      <a:pt x="23" y="82"/>
                    </a:lnTo>
                    <a:lnTo>
                      <a:pt x="38" y="124"/>
                    </a:lnTo>
                    <a:lnTo>
                      <a:pt x="54" y="170"/>
                    </a:lnTo>
                    <a:lnTo>
                      <a:pt x="70" y="216"/>
                    </a:lnTo>
                    <a:lnTo>
                      <a:pt x="89" y="259"/>
                    </a:lnTo>
                    <a:lnTo>
                      <a:pt x="108" y="29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29" name="Freeform 78"/>
              <p:cNvSpPr>
                <a:spLocks/>
              </p:cNvSpPr>
              <p:nvPr/>
            </p:nvSpPr>
            <p:spPr bwMode="auto">
              <a:xfrm>
                <a:off x="8100" y="4623"/>
                <a:ext cx="541" cy="495"/>
              </a:xfrm>
              <a:custGeom>
                <a:avLst/>
                <a:gdLst>
                  <a:gd name="T0" fmla="*/ 1 w 2164"/>
                  <a:gd name="T1" fmla="*/ 0 h 1979"/>
                  <a:gd name="T2" fmla="*/ 1 w 2164"/>
                  <a:gd name="T3" fmla="*/ 0 h 1979"/>
                  <a:gd name="T4" fmla="*/ 1 w 2164"/>
                  <a:gd name="T5" fmla="*/ 0 h 1979"/>
                  <a:gd name="T6" fmla="*/ 1 w 2164"/>
                  <a:gd name="T7" fmla="*/ 0 h 1979"/>
                  <a:gd name="T8" fmla="*/ 1 w 2164"/>
                  <a:gd name="T9" fmla="*/ 0 h 1979"/>
                  <a:gd name="T10" fmla="*/ 1 w 2164"/>
                  <a:gd name="T11" fmla="*/ 0 h 1979"/>
                  <a:gd name="T12" fmla="*/ 1 w 2164"/>
                  <a:gd name="T13" fmla="*/ 0 h 1979"/>
                  <a:gd name="T14" fmla="*/ 1 w 2164"/>
                  <a:gd name="T15" fmla="*/ 0 h 1979"/>
                  <a:gd name="T16" fmla="*/ 1 w 2164"/>
                  <a:gd name="T17" fmla="*/ 0 h 1979"/>
                  <a:gd name="T18" fmla="*/ 2 w 2164"/>
                  <a:gd name="T19" fmla="*/ 0 h 1979"/>
                  <a:gd name="T20" fmla="*/ 2 w 2164"/>
                  <a:gd name="T21" fmla="*/ 0 h 1979"/>
                  <a:gd name="T22" fmla="*/ 2 w 2164"/>
                  <a:gd name="T23" fmla="*/ 0 h 1979"/>
                  <a:gd name="T24" fmla="*/ 2 w 2164"/>
                  <a:gd name="T25" fmla="*/ 0 h 1979"/>
                  <a:gd name="T26" fmla="*/ 2 w 2164"/>
                  <a:gd name="T27" fmla="*/ 0 h 1979"/>
                  <a:gd name="T28" fmla="*/ 2 w 2164"/>
                  <a:gd name="T29" fmla="*/ 0 h 1979"/>
                  <a:gd name="T30" fmla="*/ 2 w 2164"/>
                  <a:gd name="T31" fmla="*/ 0 h 1979"/>
                  <a:gd name="T32" fmla="*/ 2 w 2164"/>
                  <a:gd name="T33" fmla="*/ 1 h 1979"/>
                  <a:gd name="T34" fmla="*/ 2 w 2164"/>
                  <a:gd name="T35" fmla="*/ 1 h 1979"/>
                  <a:gd name="T36" fmla="*/ 2 w 2164"/>
                  <a:gd name="T37" fmla="*/ 1 h 1979"/>
                  <a:gd name="T38" fmla="*/ 2 w 2164"/>
                  <a:gd name="T39" fmla="*/ 1 h 1979"/>
                  <a:gd name="T40" fmla="*/ 2 w 2164"/>
                  <a:gd name="T41" fmla="*/ 2 h 1979"/>
                  <a:gd name="T42" fmla="*/ 2 w 2164"/>
                  <a:gd name="T43" fmla="*/ 2 h 1979"/>
                  <a:gd name="T44" fmla="*/ 2 w 2164"/>
                  <a:gd name="T45" fmla="*/ 2 h 1979"/>
                  <a:gd name="T46" fmla="*/ 2 w 2164"/>
                  <a:gd name="T47" fmla="*/ 2 h 1979"/>
                  <a:gd name="T48" fmla="*/ 2 w 2164"/>
                  <a:gd name="T49" fmla="*/ 2 h 1979"/>
                  <a:gd name="T50" fmla="*/ 2 w 2164"/>
                  <a:gd name="T51" fmla="*/ 2 h 1979"/>
                  <a:gd name="T52" fmla="*/ 1 w 2164"/>
                  <a:gd name="T53" fmla="*/ 2 h 1979"/>
                  <a:gd name="T54" fmla="*/ 1 w 2164"/>
                  <a:gd name="T55" fmla="*/ 2 h 1979"/>
                  <a:gd name="T56" fmla="*/ 1 w 2164"/>
                  <a:gd name="T57" fmla="*/ 2 h 1979"/>
                  <a:gd name="T58" fmla="*/ 1 w 2164"/>
                  <a:gd name="T59" fmla="*/ 2 h 1979"/>
                  <a:gd name="T60" fmla="*/ 1 w 2164"/>
                  <a:gd name="T61" fmla="*/ 2 h 1979"/>
                  <a:gd name="T62" fmla="*/ 1 w 2164"/>
                  <a:gd name="T63" fmla="*/ 2 h 1979"/>
                  <a:gd name="T64" fmla="*/ 1 w 2164"/>
                  <a:gd name="T65" fmla="*/ 2 h 1979"/>
                  <a:gd name="T66" fmla="*/ 1 w 2164"/>
                  <a:gd name="T67" fmla="*/ 2 h 1979"/>
                  <a:gd name="T68" fmla="*/ 1 w 2164"/>
                  <a:gd name="T69" fmla="*/ 2 h 1979"/>
                  <a:gd name="T70" fmla="*/ 0 w 2164"/>
                  <a:gd name="T71" fmla="*/ 2 h 1979"/>
                  <a:gd name="T72" fmla="*/ 0 w 2164"/>
                  <a:gd name="T73" fmla="*/ 2 h 1979"/>
                  <a:gd name="T74" fmla="*/ 0 w 2164"/>
                  <a:gd name="T75" fmla="*/ 2 h 1979"/>
                  <a:gd name="T76" fmla="*/ 0 w 2164"/>
                  <a:gd name="T77" fmla="*/ 2 h 1979"/>
                  <a:gd name="T78" fmla="*/ 0 w 2164"/>
                  <a:gd name="T79" fmla="*/ 2 h 1979"/>
                  <a:gd name="T80" fmla="*/ 0 w 2164"/>
                  <a:gd name="T81" fmla="*/ 2 h 1979"/>
                  <a:gd name="T82" fmla="*/ 0 w 2164"/>
                  <a:gd name="T83" fmla="*/ 2 h 1979"/>
                  <a:gd name="T84" fmla="*/ 1 w 2164"/>
                  <a:gd name="T85" fmla="*/ 1 h 1979"/>
                  <a:gd name="T86" fmla="*/ 1 w 2164"/>
                  <a:gd name="T87" fmla="*/ 1 h 1979"/>
                  <a:gd name="T88" fmla="*/ 1 w 2164"/>
                  <a:gd name="T89" fmla="*/ 1 h 1979"/>
                  <a:gd name="T90" fmla="*/ 1 w 2164"/>
                  <a:gd name="T91" fmla="*/ 1 h 1979"/>
                  <a:gd name="T92" fmla="*/ 1 w 2164"/>
                  <a:gd name="T93" fmla="*/ 1 h 1979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2164" h="1979">
                    <a:moveTo>
                      <a:pt x="743" y="0"/>
                    </a:moveTo>
                    <a:lnTo>
                      <a:pt x="746" y="0"/>
                    </a:lnTo>
                    <a:lnTo>
                      <a:pt x="753" y="0"/>
                    </a:lnTo>
                    <a:lnTo>
                      <a:pt x="763" y="0"/>
                    </a:lnTo>
                    <a:lnTo>
                      <a:pt x="778" y="0"/>
                    </a:lnTo>
                    <a:lnTo>
                      <a:pt x="798" y="1"/>
                    </a:lnTo>
                    <a:lnTo>
                      <a:pt x="822" y="1"/>
                    </a:lnTo>
                    <a:lnTo>
                      <a:pt x="848" y="2"/>
                    </a:lnTo>
                    <a:lnTo>
                      <a:pt x="878" y="3"/>
                    </a:lnTo>
                    <a:lnTo>
                      <a:pt x="912" y="5"/>
                    </a:lnTo>
                    <a:lnTo>
                      <a:pt x="949" y="7"/>
                    </a:lnTo>
                    <a:lnTo>
                      <a:pt x="987" y="10"/>
                    </a:lnTo>
                    <a:lnTo>
                      <a:pt x="1030" y="13"/>
                    </a:lnTo>
                    <a:lnTo>
                      <a:pt x="1074" y="16"/>
                    </a:lnTo>
                    <a:lnTo>
                      <a:pt x="1121" y="21"/>
                    </a:lnTo>
                    <a:lnTo>
                      <a:pt x="1171" y="27"/>
                    </a:lnTo>
                    <a:lnTo>
                      <a:pt x="1222" y="32"/>
                    </a:lnTo>
                    <a:lnTo>
                      <a:pt x="1275" y="39"/>
                    </a:lnTo>
                    <a:lnTo>
                      <a:pt x="1329" y="47"/>
                    </a:lnTo>
                    <a:lnTo>
                      <a:pt x="1386" y="56"/>
                    </a:lnTo>
                    <a:lnTo>
                      <a:pt x="1443" y="65"/>
                    </a:lnTo>
                    <a:lnTo>
                      <a:pt x="1502" y="75"/>
                    </a:lnTo>
                    <a:lnTo>
                      <a:pt x="1560" y="87"/>
                    </a:lnTo>
                    <a:lnTo>
                      <a:pt x="1620" y="100"/>
                    </a:lnTo>
                    <a:lnTo>
                      <a:pt x="1681" y="115"/>
                    </a:lnTo>
                    <a:lnTo>
                      <a:pt x="1742" y="129"/>
                    </a:lnTo>
                    <a:lnTo>
                      <a:pt x="1804" y="146"/>
                    </a:lnTo>
                    <a:lnTo>
                      <a:pt x="1865" y="164"/>
                    </a:lnTo>
                    <a:lnTo>
                      <a:pt x="1926" y="183"/>
                    </a:lnTo>
                    <a:lnTo>
                      <a:pt x="1987" y="204"/>
                    </a:lnTo>
                    <a:lnTo>
                      <a:pt x="2047" y="226"/>
                    </a:lnTo>
                    <a:lnTo>
                      <a:pt x="2105" y="250"/>
                    </a:lnTo>
                    <a:lnTo>
                      <a:pt x="2164" y="276"/>
                    </a:lnTo>
                    <a:lnTo>
                      <a:pt x="1975" y="1184"/>
                    </a:lnTo>
                    <a:lnTo>
                      <a:pt x="1980" y="1185"/>
                    </a:lnTo>
                    <a:lnTo>
                      <a:pt x="1990" y="1191"/>
                    </a:lnTo>
                    <a:lnTo>
                      <a:pt x="2005" y="1201"/>
                    </a:lnTo>
                    <a:lnTo>
                      <a:pt x="2020" y="1219"/>
                    </a:lnTo>
                    <a:lnTo>
                      <a:pt x="2031" y="1246"/>
                    </a:lnTo>
                    <a:lnTo>
                      <a:pt x="2035" y="1282"/>
                    </a:lnTo>
                    <a:lnTo>
                      <a:pt x="2030" y="1332"/>
                    </a:lnTo>
                    <a:lnTo>
                      <a:pt x="2011" y="1394"/>
                    </a:lnTo>
                    <a:lnTo>
                      <a:pt x="1681" y="1835"/>
                    </a:lnTo>
                    <a:lnTo>
                      <a:pt x="1636" y="1835"/>
                    </a:lnTo>
                    <a:lnTo>
                      <a:pt x="1512" y="1979"/>
                    </a:lnTo>
                    <a:lnTo>
                      <a:pt x="1510" y="1979"/>
                    </a:lnTo>
                    <a:lnTo>
                      <a:pt x="1502" y="1978"/>
                    </a:lnTo>
                    <a:lnTo>
                      <a:pt x="1490" y="1977"/>
                    </a:lnTo>
                    <a:lnTo>
                      <a:pt x="1474" y="1974"/>
                    </a:lnTo>
                    <a:lnTo>
                      <a:pt x="1451" y="1972"/>
                    </a:lnTo>
                    <a:lnTo>
                      <a:pt x="1427" y="1969"/>
                    </a:lnTo>
                    <a:lnTo>
                      <a:pt x="1397" y="1965"/>
                    </a:lnTo>
                    <a:lnTo>
                      <a:pt x="1364" y="1961"/>
                    </a:lnTo>
                    <a:lnTo>
                      <a:pt x="1328" y="1955"/>
                    </a:lnTo>
                    <a:lnTo>
                      <a:pt x="1288" y="1950"/>
                    </a:lnTo>
                    <a:lnTo>
                      <a:pt x="1246" y="1943"/>
                    </a:lnTo>
                    <a:lnTo>
                      <a:pt x="1200" y="1935"/>
                    </a:lnTo>
                    <a:lnTo>
                      <a:pt x="1152" y="1927"/>
                    </a:lnTo>
                    <a:lnTo>
                      <a:pt x="1101" y="1918"/>
                    </a:lnTo>
                    <a:lnTo>
                      <a:pt x="1049" y="1907"/>
                    </a:lnTo>
                    <a:lnTo>
                      <a:pt x="993" y="1896"/>
                    </a:lnTo>
                    <a:lnTo>
                      <a:pt x="937" y="1884"/>
                    </a:lnTo>
                    <a:lnTo>
                      <a:pt x="878" y="1871"/>
                    </a:lnTo>
                    <a:lnTo>
                      <a:pt x="818" y="1856"/>
                    </a:lnTo>
                    <a:lnTo>
                      <a:pt x="758" y="1841"/>
                    </a:lnTo>
                    <a:lnTo>
                      <a:pt x="696" y="1824"/>
                    </a:lnTo>
                    <a:lnTo>
                      <a:pt x="634" y="1806"/>
                    </a:lnTo>
                    <a:lnTo>
                      <a:pt x="572" y="1787"/>
                    </a:lnTo>
                    <a:lnTo>
                      <a:pt x="508" y="1768"/>
                    </a:lnTo>
                    <a:lnTo>
                      <a:pt x="445" y="1747"/>
                    </a:lnTo>
                    <a:lnTo>
                      <a:pt x="382" y="1724"/>
                    </a:lnTo>
                    <a:lnTo>
                      <a:pt x="319" y="1700"/>
                    </a:lnTo>
                    <a:lnTo>
                      <a:pt x="257" y="1674"/>
                    </a:lnTo>
                    <a:lnTo>
                      <a:pt x="196" y="1647"/>
                    </a:lnTo>
                    <a:lnTo>
                      <a:pt x="135" y="1620"/>
                    </a:lnTo>
                    <a:lnTo>
                      <a:pt x="76" y="1590"/>
                    </a:lnTo>
                    <a:lnTo>
                      <a:pt x="19" y="1559"/>
                    </a:lnTo>
                    <a:lnTo>
                      <a:pt x="18" y="1554"/>
                    </a:lnTo>
                    <a:lnTo>
                      <a:pt x="13" y="1538"/>
                    </a:lnTo>
                    <a:lnTo>
                      <a:pt x="8" y="1514"/>
                    </a:lnTo>
                    <a:lnTo>
                      <a:pt x="3" y="1486"/>
                    </a:lnTo>
                    <a:lnTo>
                      <a:pt x="0" y="1456"/>
                    </a:lnTo>
                    <a:lnTo>
                      <a:pt x="0" y="1424"/>
                    </a:lnTo>
                    <a:lnTo>
                      <a:pt x="3" y="1396"/>
                    </a:lnTo>
                    <a:lnTo>
                      <a:pt x="13" y="1371"/>
                    </a:lnTo>
                    <a:lnTo>
                      <a:pt x="443" y="1002"/>
                    </a:lnTo>
                    <a:lnTo>
                      <a:pt x="441" y="999"/>
                    </a:lnTo>
                    <a:lnTo>
                      <a:pt x="440" y="989"/>
                    </a:lnTo>
                    <a:lnTo>
                      <a:pt x="440" y="973"/>
                    </a:lnTo>
                    <a:lnTo>
                      <a:pt x="445" y="953"/>
                    </a:lnTo>
                    <a:lnTo>
                      <a:pt x="453" y="928"/>
                    </a:lnTo>
                    <a:lnTo>
                      <a:pt x="471" y="902"/>
                    </a:lnTo>
                    <a:lnTo>
                      <a:pt x="497" y="874"/>
                    </a:lnTo>
                    <a:lnTo>
                      <a:pt x="534" y="845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30" name="Freeform 79"/>
              <p:cNvSpPr>
                <a:spLocks/>
              </p:cNvSpPr>
              <p:nvPr/>
            </p:nvSpPr>
            <p:spPr bwMode="auto">
              <a:xfrm>
                <a:off x="8279" y="4656"/>
                <a:ext cx="311" cy="233"/>
              </a:xfrm>
              <a:custGeom>
                <a:avLst/>
                <a:gdLst>
                  <a:gd name="T0" fmla="*/ 0 w 1244"/>
                  <a:gd name="T1" fmla="*/ 0 h 930"/>
                  <a:gd name="T2" fmla="*/ 1 w 1244"/>
                  <a:gd name="T3" fmla="*/ 0 h 930"/>
                  <a:gd name="T4" fmla="*/ 1 w 1244"/>
                  <a:gd name="T5" fmla="*/ 1 h 930"/>
                  <a:gd name="T6" fmla="*/ 0 w 1244"/>
                  <a:gd name="T7" fmla="*/ 1 h 930"/>
                  <a:gd name="T8" fmla="*/ 0 w 1244"/>
                  <a:gd name="T9" fmla="*/ 0 h 9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44" h="930">
                    <a:moveTo>
                      <a:pt x="164" y="0"/>
                    </a:moveTo>
                    <a:lnTo>
                      <a:pt x="1244" y="214"/>
                    </a:lnTo>
                    <a:lnTo>
                      <a:pt x="1067" y="930"/>
                    </a:lnTo>
                    <a:lnTo>
                      <a:pt x="0" y="688"/>
                    </a:lnTo>
                    <a:lnTo>
                      <a:pt x="164" y="0"/>
                    </a:lnTo>
                    <a:close/>
                  </a:path>
                </a:pathLst>
              </a:cu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31" name="Freeform 80"/>
              <p:cNvSpPr>
                <a:spLocks/>
              </p:cNvSpPr>
              <p:nvPr/>
            </p:nvSpPr>
            <p:spPr bwMode="auto">
              <a:xfrm>
                <a:off x="8300" y="4672"/>
                <a:ext cx="237" cy="91"/>
              </a:xfrm>
              <a:custGeom>
                <a:avLst/>
                <a:gdLst>
                  <a:gd name="T0" fmla="*/ 0 w 952"/>
                  <a:gd name="T1" fmla="*/ 0 h 366"/>
                  <a:gd name="T2" fmla="*/ 1 w 952"/>
                  <a:gd name="T3" fmla="*/ 0 h 366"/>
                  <a:gd name="T4" fmla="*/ 0 w 952"/>
                  <a:gd name="T5" fmla="*/ 0 h 366"/>
                  <a:gd name="T6" fmla="*/ 0 w 952"/>
                  <a:gd name="T7" fmla="*/ 0 h 366"/>
                  <a:gd name="T8" fmla="*/ 0 w 952"/>
                  <a:gd name="T9" fmla="*/ 0 h 3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52" h="366">
                    <a:moveTo>
                      <a:pt x="112" y="0"/>
                    </a:moveTo>
                    <a:lnTo>
                      <a:pt x="952" y="153"/>
                    </a:lnTo>
                    <a:lnTo>
                      <a:pt x="200" y="108"/>
                    </a:lnTo>
                    <a:lnTo>
                      <a:pt x="0" y="366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32" name="Freeform 81"/>
              <p:cNvSpPr>
                <a:spLocks/>
              </p:cNvSpPr>
              <p:nvPr/>
            </p:nvSpPr>
            <p:spPr bwMode="auto">
              <a:xfrm>
                <a:off x="8222" y="4885"/>
                <a:ext cx="315" cy="84"/>
              </a:xfrm>
              <a:custGeom>
                <a:avLst/>
                <a:gdLst>
                  <a:gd name="T0" fmla="*/ 0 w 1259"/>
                  <a:gd name="T1" fmla="*/ 0 h 337"/>
                  <a:gd name="T2" fmla="*/ 1 w 1259"/>
                  <a:gd name="T3" fmla="*/ 0 h 337"/>
                  <a:gd name="T4" fmla="*/ 1 w 1259"/>
                  <a:gd name="T5" fmla="*/ 0 h 337"/>
                  <a:gd name="T6" fmla="*/ 0 w 1259"/>
                  <a:gd name="T7" fmla="*/ 0 h 337"/>
                  <a:gd name="T8" fmla="*/ 0 w 1259"/>
                  <a:gd name="T9" fmla="*/ 0 h 3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59" h="337">
                    <a:moveTo>
                      <a:pt x="40" y="0"/>
                    </a:moveTo>
                    <a:lnTo>
                      <a:pt x="1259" y="288"/>
                    </a:lnTo>
                    <a:lnTo>
                      <a:pt x="1226" y="337"/>
                    </a:lnTo>
                    <a:lnTo>
                      <a:pt x="0" y="32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33" name="Freeform 82"/>
              <p:cNvSpPr>
                <a:spLocks/>
              </p:cNvSpPr>
              <p:nvPr/>
            </p:nvSpPr>
            <p:spPr bwMode="auto">
              <a:xfrm>
                <a:off x="8193" y="4910"/>
                <a:ext cx="316" cy="86"/>
              </a:xfrm>
              <a:custGeom>
                <a:avLst/>
                <a:gdLst>
                  <a:gd name="T0" fmla="*/ 0 w 1265"/>
                  <a:gd name="T1" fmla="*/ 0 h 342"/>
                  <a:gd name="T2" fmla="*/ 1 w 1265"/>
                  <a:gd name="T3" fmla="*/ 0 h 342"/>
                  <a:gd name="T4" fmla="*/ 1 w 1265"/>
                  <a:gd name="T5" fmla="*/ 1 h 342"/>
                  <a:gd name="T6" fmla="*/ 0 w 1265"/>
                  <a:gd name="T7" fmla="*/ 0 h 342"/>
                  <a:gd name="T8" fmla="*/ 0 w 1265"/>
                  <a:gd name="T9" fmla="*/ 0 h 3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65" h="342">
                    <a:moveTo>
                      <a:pt x="46" y="0"/>
                    </a:moveTo>
                    <a:lnTo>
                      <a:pt x="1265" y="286"/>
                    </a:lnTo>
                    <a:lnTo>
                      <a:pt x="1226" y="342"/>
                    </a:lnTo>
                    <a:lnTo>
                      <a:pt x="0" y="37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34" name="Freeform 83"/>
              <p:cNvSpPr>
                <a:spLocks/>
              </p:cNvSpPr>
              <p:nvPr/>
            </p:nvSpPr>
            <p:spPr bwMode="auto">
              <a:xfrm>
                <a:off x="8165" y="4936"/>
                <a:ext cx="316" cy="86"/>
              </a:xfrm>
              <a:custGeom>
                <a:avLst/>
                <a:gdLst>
                  <a:gd name="T0" fmla="*/ 0 w 1264"/>
                  <a:gd name="T1" fmla="*/ 0 h 344"/>
                  <a:gd name="T2" fmla="*/ 1 w 1264"/>
                  <a:gd name="T3" fmla="*/ 0 h 344"/>
                  <a:gd name="T4" fmla="*/ 1 w 1264"/>
                  <a:gd name="T5" fmla="*/ 1 h 344"/>
                  <a:gd name="T6" fmla="*/ 0 w 1264"/>
                  <a:gd name="T7" fmla="*/ 0 h 344"/>
                  <a:gd name="T8" fmla="*/ 0 w 1264"/>
                  <a:gd name="T9" fmla="*/ 0 h 3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64" h="344">
                    <a:moveTo>
                      <a:pt x="45" y="0"/>
                    </a:moveTo>
                    <a:lnTo>
                      <a:pt x="1264" y="287"/>
                    </a:lnTo>
                    <a:lnTo>
                      <a:pt x="1224" y="344"/>
                    </a:lnTo>
                    <a:lnTo>
                      <a:pt x="0" y="37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35" name="Freeform 84"/>
              <p:cNvSpPr>
                <a:spLocks/>
              </p:cNvSpPr>
              <p:nvPr/>
            </p:nvSpPr>
            <p:spPr bwMode="auto">
              <a:xfrm>
                <a:off x="8243" y="4989"/>
                <a:ext cx="48" cy="19"/>
              </a:xfrm>
              <a:custGeom>
                <a:avLst/>
                <a:gdLst>
                  <a:gd name="T0" fmla="*/ 0 w 190"/>
                  <a:gd name="T1" fmla="*/ 0 h 79"/>
                  <a:gd name="T2" fmla="*/ 0 w 190"/>
                  <a:gd name="T3" fmla="*/ 0 h 79"/>
                  <a:gd name="T4" fmla="*/ 0 w 190"/>
                  <a:gd name="T5" fmla="*/ 0 h 79"/>
                  <a:gd name="T6" fmla="*/ 0 w 190"/>
                  <a:gd name="T7" fmla="*/ 0 h 79"/>
                  <a:gd name="T8" fmla="*/ 0 w 190"/>
                  <a:gd name="T9" fmla="*/ 0 h 79"/>
                  <a:gd name="T10" fmla="*/ 0 w 190"/>
                  <a:gd name="T11" fmla="*/ 0 h 79"/>
                  <a:gd name="T12" fmla="*/ 0 w 190"/>
                  <a:gd name="T13" fmla="*/ 0 h 79"/>
                  <a:gd name="T14" fmla="*/ 0 w 190"/>
                  <a:gd name="T15" fmla="*/ 0 h 79"/>
                  <a:gd name="T16" fmla="*/ 0 w 190"/>
                  <a:gd name="T17" fmla="*/ 0 h 79"/>
                  <a:gd name="T18" fmla="*/ 0 w 190"/>
                  <a:gd name="T19" fmla="*/ 0 h 79"/>
                  <a:gd name="T20" fmla="*/ 0 w 190"/>
                  <a:gd name="T21" fmla="*/ 0 h 79"/>
                  <a:gd name="T22" fmla="*/ 0 w 190"/>
                  <a:gd name="T23" fmla="*/ 0 h 79"/>
                  <a:gd name="T24" fmla="*/ 0 w 190"/>
                  <a:gd name="T25" fmla="*/ 0 h 79"/>
                  <a:gd name="T26" fmla="*/ 0 w 190"/>
                  <a:gd name="T27" fmla="*/ 0 h 79"/>
                  <a:gd name="T28" fmla="*/ 0 w 190"/>
                  <a:gd name="T29" fmla="*/ 0 h 79"/>
                  <a:gd name="T30" fmla="*/ 0 w 190"/>
                  <a:gd name="T31" fmla="*/ 0 h 79"/>
                  <a:gd name="T32" fmla="*/ 0 w 190"/>
                  <a:gd name="T33" fmla="*/ 0 h 79"/>
                  <a:gd name="T34" fmla="*/ 0 w 190"/>
                  <a:gd name="T35" fmla="*/ 0 h 79"/>
                  <a:gd name="T36" fmla="*/ 0 w 190"/>
                  <a:gd name="T37" fmla="*/ 0 h 79"/>
                  <a:gd name="T38" fmla="*/ 0 w 190"/>
                  <a:gd name="T39" fmla="*/ 0 h 79"/>
                  <a:gd name="T40" fmla="*/ 0 w 190"/>
                  <a:gd name="T41" fmla="*/ 0 h 79"/>
                  <a:gd name="T42" fmla="*/ 0 w 190"/>
                  <a:gd name="T43" fmla="*/ 0 h 79"/>
                  <a:gd name="T44" fmla="*/ 0 w 190"/>
                  <a:gd name="T45" fmla="*/ 0 h 79"/>
                  <a:gd name="T46" fmla="*/ 0 w 190"/>
                  <a:gd name="T47" fmla="*/ 0 h 79"/>
                  <a:gd name="T48" fmla="*/ 0 w 190"/>
                  <a:gd name="T49" fmla="*/ 0 h 79"/>
                  <a:gd name="T50" fmla="*/ 0 w 190"/>
                  <a:gd name="T51" fmla="*/ 0 h 79"/>
                  <a:gd name="T52" fmla="*/ 0 w 190"/>
                  <a:gd name="T53" fmla="*/ 0 h 79"/>
                  <a:gd name="T54" fmla="*/ 0 w 190"/>
                  <a:gd name="T55" fmla="*/ 0 h 79"/>
                  <a:gd name="T56" fmla="*/ 0 w 190"/>
                  <a:gd name="T57" fmla="*/ 0 h 79"/>
                  <a:gd name="T58" fmla="*/ 0 w 190"/>
                  <a:gd name="T59" fmla="*/ 0 h 79"/>
                  <a:gd name="T60" fmla="*/ 0 w 190"/>
                  <a:gd name="T61" fmla="*/ 0 h 79"/>
                  <a:gd name="T62" fmla="*/ 0 w 190"/>
                  <a:gd name="T63" fmla="*/ 0 h 79"/>
                  <a:gd name="T64" fmla="*/ 0 w 190"/>
                  <a:gd name="T65" fmla="*/ 0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90" h="79">
                    <a:moveTo>
                      <a:pt x="18" y="1"/>
                    </a:moveTo>
                    <a:lnTo>
                      <a:pt x="23" y="1"/>
                    </a:lnTo>
                    <a:lnTo>
                      <a:pt x="40" y="0"/>
                    </a:lnTo>
                    <a:lnTo>
                      <a:pt x="62" y="0"/>
                    </a:lnTo>
                    <a:lnTo>
                      <a:pt x="90" y="3"/>
                    </a:lnTo>
                    <a:lnTo>
                      <a:pt x="120" y="8"/>
                    </a:lnTo>
                    <a:lnTo>
                      <a:pt x="148" y="18"/>
                    </a:lnTo>
                    <a:lnTo>
                      <a:pt x="173" y="34"/>
                    </a:lnTo>
                    <a:lnTo>
                      <a:pt x="190" y="57"/>
                    </a:lnTo>
                    <a:lnTo>
                      <a:pt x="190" y="58"/>
                    </a:lnTo>
                    <a:lnTo>
                      <a:pt x="190" y="62"/>
                    </a:lnTo>
                    <a:lnTo>
                      <a:pt x="189" y="68"/>
                    </a:lnTo>
                    <a:lnTo>
                      <a:pt x="187" y="74"/>
                    </a:lnTo>
                    <a:lnTo>
                      <a:pt x="181" y="78"/>
                    </a:lnTo>
                    <a:lnTo>
                      <a:pt x="173" y="79"/>
                    </a:lnTo>
                    <a:lnTo>
                      <a:pt x="160" y="78"/>
                    </a:lnTo>
                    <a:lnTo>
                      <a:pt x="143" y="71"/>
                    </a:lnTo>
                    <a:lnTo>
                      <a:pt x="143" y="69"/>
                    </a:lnTo>
                    <a:lnTo>
                      <a:pt x="142" y="65"/>
                    </a:lnTo>
                    <a:lnTo>
                      <a:pt x="139" y="58"/>
                    </a:lnTo>
                    <a:lnTo>
                      <a:pt x="130" y="50"/>
                    </a:lnTo>
                    <a:lnTo>
                      <a:pt x="116" y="42"/>
                    </a:lnTo>
                    <a:lnTo>
                      <a:pt x="94" y="35"/>
                    </a:lnTo>
                    <a:lnTo>
                      <a:pt x="63" y="32"/>
                    </a:lnTo>
                    <a:lnTo>
                      <a:pt x="22" y="32"/>
                    </a:lnTo>
                    <a:lnTo>
                      <a:pt x="20" y="32"/>
                    </a:lnTo>
                    <a:lnTo>
                      <a:pt x="15" y="30"/>
                    </a:lnTo>
                    <a:lnTo>
                      <a:pt x="9" y="27"/>
                    </a:lnTo>
                    <a:lnTo>
                      <a:pt x="5" y="24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6" y="8"/>
                    </a:lnTo>
                    <a:lnTo>
                      <a:pt x="18" y="1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36" name="Freeform 85"/>
              <p:cNvSpPr>
                <a:spLocks/>
              </p:cNvSpPr>
              <p:nvPr/>
            </p:nvSpPr>
            <p:spPr bwMode="auto">
              <a:xfrm>
                <a:off x="8246" y="5003"/>
                <a:ext cx="27" cy="15"/>
              </a:xfrm>
              <a:custGeom>
                <a:avLst/>
                <a:gdLst>
                  <a:gd name="T0" fmla="*/ 0 w 107"/>
                  <a:gd name="T1" fmla="*/ 0 h 63"/>
                  <a:gd name="T2" fmla="*/ 0 w 107"/>
                  <a:gd name="T3" fmla="*/ 0 h 63"/>
                  <a:gd name="T4" fmla="*/ 0 w 107"/>
                  <a:gd name="T5" fmla="*/ 0 h 63"/>
                  <a:gd name="T6" fmla="*/ 0 w 107"/>
                  <a:gd name="T7" fmla="*/ 0 h 63"/>
                  <a:gd name="T8" fmla="*/ 0 w 107"/>
                  <a:gd name="T9" fmla="*/ 0 h 63"/>
                  <a:gd name="T10" fmla="*/ 0 w 107"/>
                  <a:gd name="T11" fmla="*/ 0 h 63"/>
                  <a:gd name="T12" fmla="*/ 0 w 107"/>
                  <a:gd name="T13" fmla="*/ 0 h 63"/>
                  <a:gd name="T14" fmla="*/ 0 w 107"/>
                  <a:gd name="T15" fmla="*/ 0 h 63"/>
                  <a:gd name="T16" fmla="*/ 0 w 107"/>
                  <a:gd name="T17" fmla="*/ 0 h 63"/>
                  <a:gd name="T18" fmla="*/ 0 w 107"/>
                  <a:gd name="T19" fmla="*/ 0 h 63"/>
                  <a:gd name="T20" fmla="*/ 0 w 107"/>
                  <a:gd name="T21" fmla="*/ 0 h 63"/>
                  <a:gd name="T22" fmla="*/ 0 w 107"/>
                  <a:gd name="T23" fmla="*/ 0 h 63"/>
                  <a:gd name="T24" fmla="*/ 0 w 107"/>
                  <a:gd name="T25" fmla="*/ 0 h 63"/>
                  <a:gd name="T26" fmla="*/ 0 w 107"/>
                  <a:gd name="T27" fmla="*/ 0 h 63"/>
                  <a:gd name="T28" fmla="*/ 0 w 107"/>
                  <a:gd name="T29" fmla="*/ 0 h 63"/>
                  <a:gd name="T30" fmla="*/ 0 w 107"/>
                  <a:gd name="T31" fmla="*/ 0 h 63"/>
                  <a:gd name="T32" fmla="*/ 0 w 107"/>
                  <a:gd name="T33" fmla="*/ 0 h 63"/>
                  <a:gd name="T34" fmla="*/ 0 w 107"/>
                  <a:gd name="T35" fmla="*/ 0 h 63"/>
                  <a:gd name="T36" fmla="*/ 0 w 107"/>
                  <a:gd name="T37" fmla="*/ 0 h 63"/>
                  <a:gd name="T38" fmla="*/ 0 w 107"/>
                  <a:gd name="T39" fmla="*/ 0 h 63"/>
                  <a:gd name="T40" fmla="*/ 0 w 107"/>
                  <a:gd name="T41" fmla="*/ 0 h 63"/>
                  <a:gd name="T42" fmla="*/ 0 w 107"/>
                  <a:gd name="T43" fmla="*/ 0 h 63"/>
                  <a:gd name="T44" fmla="*/ 0 w 107"/>
                  <a:gd name="T45" fmla="*/ 0 h 63"/>
                  <a:gd name="T46" fmla="*/ 0 w 107"/>
                  <a:gd name="T47" fmla="*/ 0 h 63"/>
                  <a:gd name="T48" fmla="*/ 0 w 107"/>
                  <a:gd name="T49" fmla="*/ 0 h 63"/>
                  <a:gd name="T50" fmla="*/ 0 w 107"/>
                  <a:gd name="T51" fmla="*/ 0 h 63"/>
                  <a:gd name="T52" fmla="*/ 0 w 107"/>
                  <a:gd name="T53" fmla="*/ 0 h 63"/>
                  <a:gd name="T54" fmla="*/ 0 w 107"/>
                  <a:gd name="T55" fmla="*/ 0 h 63"/>
                  <a:gd name="T56" fmla="*/ 0 w 107"/>
                  <a:gd name="T57" fmla="*/ 0 h 63"/>
                  <a:gd name="T58" fmla="*/ 0 w 107"/>
                  <a:gd name="T59" fmla="*/ 0 h 63"/>
                  <a:gd name="T60" fmla="*/ 0 w 107"/>
                  <a:gd name="T61" fmla="*/ 0 h 63"/>
                  <a:gd name="T62" fmla="*/ 0 w 107"/>
                  <a:gd name="T63" fmla="*/ 0 h 63"/>
                  <a:gd name="T64" fmla="*/ 0 w 107"/>
                  <a:gd name="T65" fmla="*/ 0 h 6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07" h="63">
                    <a:moveTo>
                      <a:pt x="43" y="58"/>
                    </a:moveTo>
                    <a:lnTo>
                      <a:pt x="54" y="61"/>
                    </a:lnTo>
                    <a:lnTo>
                      <a:pt x="64" y="63"/>
                    </a:lnTo>
                    <a:lnTo>
                      <a:pt x="74" y="63"/>
                    </a:lnTo>
                    <a:lnTo>
                      <a:pt x="83" y="63"/>
                    </a:lnTo>
                    <a:lnTo>
                      <a:pt x="91" y="61"/>
                    </a:lnTo>
                    <a:lnTo>
                      <a:pt x="97" y="57"/>
                    </a:lnTo>
                    <a:lnTo>
                      <a:pt x="102" y="54"/>
                    </a:lnTo>
                    <a:lnTo>
                      <a:pt x="106" y="48"/>
                    </a:lnTo>
                    <a:lnTo>
                      <a:pt x="107" y="43"/>
                    </a:lnTo>
                    <a:lnTo>
                      <a:pt x="106" y="37"/>
                    </a:lnTo>
                    <a:lnTo>
                      <a:pt x="102" y="30"/>
                    </a:lnTo>
                    <a:lnTo>
                      <a:pt x="97" y="24"/>
                    </a:lnTo>
                    <a:lnTo>
                      <a:pt x="90" y="19"/>
                    </a:lnTo>
                    <a:lnTo>
                      <a:pt x="82" y="13"/>
                    </a:lnTo>
                    <a:lnTo>
                      <a:pt x="74" y="9"/>
                    </a:lnTo>
                    <a:lnTo>
                      <a:pt x="63" y="4"/>
                    </a:lnTo>
                    <a:lnTo>
                      <a:pt x="53" y="2"/>
                    </a:lnTo>
                    <a:lnTo>
                      <a:pt x="42" y="0"/>
                    </a:lnTo>
                    <a:lnTo>
                      <a:pt x="32" y="0"/>
                    </a:lnTo>
                    <a:lnTo>
                      <a:pt x="23" y="1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3" y="10"/>
                    </a:lnTo>
                    <a:lnTo>
                      <a:pt x="1" y="14"/>
                    </a:lnTo>
                    <a:lnTo>
                      <a:pt x="0" y="20"/>
                    </a:lnTo>
                    <a:lnTo>
                      <a:pt x="1" y="26"/>
                    </a:lnTo>
                    <a:lnTo>
                      <a:pt x="5" y="32"/>
                    </a:lnTo>
                    <a:lnTo>
                      <a:pt x="9" y="38"/>
                    </a:lnTo>
                    <a:lnTo>
                      <a:pt x="16" y="44"/>
                    </a:lnTo>
                    <a:lnTo>
                      <a:pt x="25" y="49"/>
                    </a:lnTo>
                    <a:lnTo>
                      <a:pt x="33" y="54"/>
                    </a:lnTo>
                    <a:lnTo>
                      <a:pt x="43" y="58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37" name="Freeform 86"/>
              <p:cNvSpPr>
                <a:spLocks/>
              </p:cNvSpPr>
              <p:nvPr/>
            </p:nvSpPr>
            <p:spPr bwMode="auto">
              <a:xfrm>
                <a:off x="8113" y="4974"/>
                <a:ext cx="367" cy="131"/>
              </a:xfrm>
              <a:custGeom>
                <a:avLst/>
                <a:gdLst>
                  <a:gd name="T0" fmla="*/ 1 w 1469"/>
                  <a:gd name="T1" fmla="*/ 0 h 525"/>
                  <a:gd name="T2" fmla="*/ 1 w 1469"/>
                  <a:gd name="T3" fmla="*/ 0 h 525"/>
                  <a:gd name="T4" fmla="*/ 1 w 1469"/>
                  <a:gd name="T5" fmla="*/ 0 h 525"/>
                  <a:gd name="T6" fmla="*/ 1 w 1469"/>
                  <a:gd name="T7" fmla="*/ 0 h 525"/>
                  <a:gd name="T8" fmla="*/ 1 w 1469"/>
                  <a:gd name="T9" fmla="*/ 0 h 525"/>
                  <a:gd name="T10" fmla="*/ 1 w 1469"/>
                  <a:gd name="T11" fmla="*/ 0 h 525"/>
                  <a:gd name="T12" fmla="*/ 1 w 1469"/>
                  <a:gd name="T13" fmla="*/ 0 h 525"/>
                  <a:gd name="T14" fmla="*/ 1 w 1469"/>
                  <a:gd name="T15" fmla="*/ 0 h 525"/>
                  <a:gd name="T16" fmla="*/ 1 w 1469"/>
                  <a:gd name="T17" fmla="*/ 0 h 525"/>
                  <a:gd name="T18" fmla="*/ 1 w 1469"/>
                  <a:gd name="T19" fmla="*/ 0 h 525"/>
                  <a:gd name="T20" fmla="*/ 0 w 1469"/>
                  <a:gd name="T21" fmla="*/ 0 h 525"/>
                  <a:gd name="T22" fmla="*/ 0 w 1469"/>
                  <a:gd name="T23" fmla="*/ 0 h 525"/>
                  <a:gd name="T24" fmla="*/ 0 w 1469"/>
                  <a:gd name="T25" fmla="*/ 0 h 525"/>
                  <a:gd name="T26" fmla="*/ 0 w 1469"/>
                  <a:gd name="T27" fmla="*/ 0 h 525"/>
                  <a:gd name="T28" fmla="*/ 0 w 1469"/>
                  <a:gd name="T29" fmla="*/ 0 h 525"/>
                  <a:gd name="T30" fmla="*/ 0 w 1469"/>
                  <a:gd name="T31" fmla="*/ 0 h 525"/>
                  <a:gd name="T32" fmla="*/ 0 w 1469"/>
                  <a:gd name="T33" fmla="*/ 0 h 525"/>
                  <a:gd name="T34" fmla="*/ 0 w 1469"/>
                  <a:gd name="T35" fmla="*/ 0 h 525"/>
                  <a:gd name="T36" fmla="*/ 0 w 1469"/>
                  <a:gd name="T37" fmla="*/ 0 h 525"/>
                  <a:gd name="T38" fmla="*/ 0 w 1469"/>
                  <a:gd name="T39" fmla="*/ 0 h 525"/>
                  <a:gd name="T40" fmla="*/ 0 w 1469"/>
                  <a:gd name="T41" fmla="*/ 0 h 525"/>
                  <a:gd name="T42" fmla="*/ 0 w 1469"/>
                  <a:gd name="T43" fmla="*/ 0 h 525"/>
                  <a:gd name="T44" fmla="*/ 0 w 1469"/>
                  <a:gd name="T45" fmla="*/ 0 h 525"/>
                  <a:gd name="T46" fmla="*/ 0 w 1469"/>
                  <a:gd name="T47" fmla="*/ 0 h 525"/>
                  <a:gd name="T48" fmla="*/ 0 w 1469"/>
                  <a:gd name="T49" fmla="*/ 0 h 525"/>
                  <a:gd name="T50" fmla="*/ 0 w 1469"/>
                  <a:gd name="T51" fmla="*/ 0 h 525"/>
                  <a:gd name="T52" fmla="*/ 0 w 1469"/>
                  <a:gd name="T53" fmla="*/ 0 h 525"/>
                  <a:gd name="T54" fmla="*/ 0 w 1469"/>
                  <a:gd name="T55" fmla="*/ 0 h 525"/>
                  <a:gd name="T56" fmla="*/ 0 w 1469"/>
                  <a:gd name="T57" fmla="*/ 0 h 525"/>
                  <a:gd name="T58" fmla="*/ 0 w 1469"/>
                  <a:gd name="T59" fmla="*/ 0 h 525"/>
                  <a:gd name="T60" fmla="*/ 0 w 1469"/>
                  <a:gd name="T61" fmla="*/ 0 h 525"/>
                  <a:gd name="T62" fmla="*/ 1 w 1469"/>
                  <a:gd name="T63" fmla="*/ 0 h 525"/>
                  <a:gd name="T64" fmla="*/ 1 w 1469"/>
                  <a:gd name="T65" fmla="*/ 0 h 525"/>
                  <a:gd name="T66" fmla="*/ 1 w 1469"/>
                  <a:gd name="T67" fmla="*/ 0 h 525"/>
                  <a:gd name="T68" fmla="*/ 1 w 1469"/>
                  <a:gd name="T69" fmla="*/ 0 h 525"/>
                  <a:gd name="T70" fmla="*/ 1 w 1469"/>
                  <a:gd name="T71" fmla="*/ 0 h 525"/>
                  <a:gd name="T72" fmla="*/ 1 w 1469"/>
                  <a:gd name="T73" fmla="*/ 0 h 525"/>
                  <a:gd name="T74" fmla="*/ 1 w 1469"/>
                  <a:gd name="T75" fmla="*/ 0 h 525"/>
                  <a:gd name="T76" fmla="*/ 1 w 1469"/>
                  <a:gd name="T77" fmla="*/ 0 h 525"/>
                  <a:gd name="T78" fmla="*/ 1 w 1469"/>
                  <a:gd name="T79" fmla="*/ 0 h 52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1469" h="525">
                    <a:moveTo>
                      <a:pt x="1468" y="407"/>
                    </a:moveTo>
                    <a:lnTo>
                      <a:pt x="1466" y="407"/>
                    </a:lnTo>
                    <a:lnTo>
                      <a:pt x="1458" y="406"/>
                    </a:lnTo>
                    <a:lnTo>
                      <a:pt x="1446" y="405"/>
                    </a:lnTo>
                    <a:lnTo>
                      <a:pt x="1429" y="402"/>
                    </a:lnTo>
                    <a:lnTo>
                      <a:pt x="1408" y="400"/>
                    </a:lnTo>
                    <a:lnTo>
                      <a:pt x="1382" y="397"/>
                    </a:lnTo>
                    <a:lnTo>
                      <a:pt x="1353" y="393"/>
                    </a:lnTo>
                    <a:lnTo>
                      <a:pt x="1321" y="389"/>
                    </a:lnTo>
                    <a:lnTo>
                      <a:pt x="1285" y="383"/>
                    </a:lnTo>
                    <a:lnTo>
                      <a:pt x="1245" y="376"/>
                    </a:lnTo>
                    <a:lnTo>
                      <a:pt x="1203" y="370"/>
                    </a:lnTo>
                    <a:lnTo>
                      <a:pt x="1158" y="363"/>
                    </a:lnTo>
                    <a:lnTo>
                      <a:pt x="1110" y="354"/>
                    </a:lnTo>
                    <a:lnTo>
                      <a:pt x="1060" y="345"/>
                    </a:lnTo>
                    <a:lnTo>
                      <a:pt x="1008" y="335"/>
                    </a:lnTo>
                    <a:lnTo>
                      <a:pt x="954" y="323"/>
                    </a:lnTo>
                    <a:lnTo>
                      <a:pt x="898" y="311"/>
                    </a:lnTo>
                    <a:lnTo>
                      <a:pt x="841" y="299"/>
                    </a:lnTo>
                    <a:lnTo>
                      <a:pt x="782" y="284"/>
                    </a:lnTo>
                    <a:lnTo>
                      <a:pt x="723" y="269"/>
                    </a:lnTo>
                    <a:lnTo>
                      <a:pt x="663" y="253"/>
                    </a:lnTo>
                    <a:lnTo>
                      <a:pt x="602" y="236"/>
                    </a:lnTo>
                    <a:lnTo>
                      <a:pt x="541" y="217"/>
                    </a:lnTo>
                    <a:lnTo>
                      <a:pt x="480" y="198"/>
                    </a:lnTo>
                    <a:lnTo>
                      <a:pt x="417" y="178"/>
                    </a:lnTo>
                    <a:lnTo>
                      <a:pt x="356" y="156"/>
                    </a:lnTo>
                    <a:lnTo>
                      <a:pt x="296" y="133"/>
                    </a:lnTo>
                    <a:lnTo>
                      <a:pt x="236" y="109"/>
                    </a:lnTo>
                    <a:lnTo>
                      <a:pt x="178" y="84"/>
                    </a:lnTo>
                    <a:lnTo>
                      <a:pt x="120" y="57"/>
                    </a:lnTo>
                    <a:lnTo>
                      <a:pt x="64" y="29"/>
                    </a:lnTo>
                    <a:lnTo>
                      <a:pt x="9" y="0"/>
                    </a:lnTo>
                    <a:lnTo>
                      <a:pt x="7" y="4"/>
                    </a:lnTo>
                    <a:lnTo>
                      <a:pt x="5" y="15"/>
                    </a:lnTo>
                    <a:lnTo>
                      <a:pt x="3" y="33"/>
                    </a:lnTo>
                    <a:lnTo>
                      <a:pt x="0" y="55"/>
                    </a:lnTo>
                    <a:lnTo>
                      <a:pt x="0" y="79"/>
                    </a:lnTo>
                    <a:lnTo>
                      <a:pt x="3" y="102"/>
                    </a:lnTo>
                    <a:lnTo>
                      <a:pt x="10" y="125"/>
                    </a:lnTo>
                    <a:lnTo>
                      <a:pt x="22" y="143"/>
                    </a:lnTo>
                    <a:lnTo>
                      <a:pt x="23" y="144"/>
                    </a:lnTo>
                    <a:lnTo>
                      <a:pt x="26" y="146"/>
                    </a:lnTo>
                    <a:lnTo>
                      <a:pt x="33" y="150"/>
                    </a:lnTo>
                    <a:lnTo>
                      <a:pt x="43" y="154"/>
                    </a:lnTo>
                    <a:lnTo>
                      <a:pt x="54" y="161"/>
                    </a:lnTo>
                    <a:lnTo>
                      <a:pt x="69" y="169"/>
                    </a:lnTo>
                    <a:lnTo>
                      <a:pt x="86" y="177"/>
                    </a:lnTo>
                    <a:lnTo>
                      <a:pt x="106" y="187"/>
                    </a:lnTo>
                    <a:lnTo>
                      <a:pt x="128" y="197"/>
                    </a:lnTo>
                    <a:lnTo>
                      <a:pt x="154" y="208"/>
                    </a:lnTo>
                    <a:lnTo>
                      <a:pt x="182" y="221"/>
                    </a:lnTo>
                    <a:lnTo>
                      <a:pt x="213" y="234"/>
                    </a:lnTo>
                    <a:lnTo>
                      <a:pt x="247" y="248"/>
                    </a:lnTo>
                    <a:lnTo>
                      <a:pt x="283" y="262"/>
                    </a:lnTo>
                    <a:lnTo>
                      <a:pt x="322" y="277"/>
                    </a:lnTo>
                    <a:lnTo>
                      <a:pt x="364" y="292"/>
                    </a:lnTo>
                    <a:lnTo>
                      <a:pt x="410" y="308"/>
                    </a:lnTo>
                    <a:lnTo>
                      <a:pt x="457" y="323"/>
                    </a:lnTo>
                    <a:lnTo>
                      <a:pt x="508" y="339"/>
                    </a:lnTo>
                    <a:lnTo>
                      <a:pt x="562" y="355"/>
                    </a:lnTo>
                    <a:lnTo>
                      <a:pt x="618" y="371"/>
                    </a:lnTo>
                    <a:lnTo>
                      <a:pt x="678" y="387"/>
                    </a:lnTo>
                    <a:lnTo>
                      <a:pt x="740" y="402"/>
                    </a:lnTo>
                    <a:lnTo>
                      <a:pt x="805" y="418"/>
                    </a:lnTo>
                    <a:lnTo>
                      <a:pt x="874" y="433"/>
                    </a:lnTo>
                    <a:lnTo>
                      <a:pt x="945" y="449"/>
                    </a:lnTo>
                    <a:lnTo>
                      <a:pt x="1018" y="462"/>
                    </a:lnTo>
                    <a:lnTo>
                      <a:pt x="1096" y="477"/>
                    </a:lnTo>
                    <a:lnTo>
                      <a:pt x="1176" y="490"/>
                    </a:lnTo>
                    <a:lnTo>
                      <a:pt x="1259" y="503"/>
                    </a:lnTo>
                    <a:lnTo>
                      <a:pt x="1346" y="514"/>
                    </a:lnTo>
                    <a:lnTo>
                      <a:pt x="1435" y="525"/>
                    </a:lnTo>
                    <a:lnTo>
                      <a:pt x="1436" y="523"/>
                    </a:lnTo>
                    <a:lnTo>
                      <a:pt x="1441" y="516"/>
                    </a:lnTo>
                    <a:lnTo>
                      <a:pt x="1447" y="506"/>
                    </a:lnTo>
                    <a:lnTo>
                      <a:pt x="1454" y="491"/>
                    </a:lnTo>
                    <a:lnTo>
                      <a:pt x="1461" y="474"/>
                    </a:lnTo>
                    <a:lnTo>
                      <a:pt x="1466" y="454"/>
                    </a:lnTo>
                    <a:lnTo>
                      <a:pt x="1469" y="432"/>
                    </a:lnTo>
                    <a:lnTo>
                      <a:pt x="1468" y="407"/>
                    </a:lnTo>
                    <a:close/>
                  </a:path>
                </a:pathLst>
              </a:custGeom>
              <a:solidFill>
                <a:srgbClr val="F2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38" name="Freeform 87"/>
              <p:cNvSpPr>
                <a:spLocks/>
              </p:cNvSpPr>
              <p:nvPr/>
            </p:nvSpPr>
            <p:spPr bwMode="auto">
              <a:xfrm>
                <a:off x="8253" y="4846"/>
                <a:ext cx="42" cy="29"/>
              </a:xfrm>
              <a:custGeom>
                <a:avLst/>
                <a:gdLst>
                  <a:gd name="T0" fmla="*/ 0 w 170"/>
                  <a:gd name="T1" fmla="*/ 0 h 120"/>
                  <a:gd name="T2" fmla="*/ 0 w 170"/>
                  <a:gd name="T3" fmla="*/ 0 h 120"/>
                  <a:gd name="T4" fmla="*/ 0 w 170"/>
                  <a:gd name="T5" fmla="*/ 0 h 120"/>
                  <a:gd name="T6" fmla="*/ 0 w 170"/>
                  <a:gd name="T7" fmla="*/ 0 h 120"/>
                  <a:gd name="T8" fmla="*/ 0 w 170"/>
                  <a:gd name="T9" fmla="*/ 0 h 120"/>
                  <a:gd name="T10" fmla="*/ 0 w 170"/>
                  <a:gd name="T11" fmla="*/ 0 h 120"/>
                  <a:gd name="T12" fmla="*/ 0 w 170"/>
                  <a:gd name="T13" fmla="*/ 0 h 120"/>
                  <a:gd name="T14" fmla="*/ 0 w 170"/>
                  <a:gd name="T15" fmla="*/ 0 h 120"/>
                  <a:gd name="T16" fmla="*/ 0 w 170"/>
                  <a:gd name="T17" fmla="*/ 0 h 120"/>
                  <a:gd name="T18" fmla="*/ 0 w 170"/>
                  <a:gd name="T19" fmla="*/ 0 h 120"/>
                  <a:gd name="T20" fmla="*/ 0 w 170"/>
                  <a:gd name="T21" fmla="*/ 0 h 120"/>
                  <a:gd name="T22" fmla="*/ 0 w 170"/>
                  <a:gd name="T23" fmla="*/ 0 h 120"/>
                  <a:gd name="T24" fmla="*/ 0 w 170"/>
                  <a:gd name="T25" fmla="*/ 0 h 120"/>
                  <a:gd name="T26" fmla="*/ 0 w 170"/>
                  <a:gd name="T27" fmla="*/ 0 h 120"/>
                  <a:gd name="T28" fmla="*/ 0 w 170"/>
                  <a:gd name="T29" fmla="*/ 0 h 120"/>
                  <a:gd name="T30" fmla="*/ 0 w 170"/>
                  <a:gd name="T31" fmla="*/ 0 h 120"/>
                  <a:gd name="T32" fmla="*/ 0 w 170"/>
                  <a:gd name="T33" fmla="*/ 0 h 120"/>
                  <a:gd name="T34" fmla="*/ 0 w 170"/>
                  <a:gd name="T35" fmla="*/ 0 h 120"/>
                  <a:gd name="T36" fmla="*/ 0 w 170"/>
                  <a:gd name="T37" fmla="*/ 0 h 12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70" h="120">
                    <a:moveTo>
                      <a:pt x="53" y="0"/>
                    </a:moveTo>
                    <a:lnTo>
                      <a:pt x="49" y="0"/>
                    </a:lnTo>
                    <a:lnTo>
                      <a:pt x="41" y="3"/>
                    </a:lnTo>
                    <a:lnTo>
                      <a:pt x="30" y="7"/>
                    </a:lnTo>
                    <a:lnTo>
                      <a:pt x="17" y="15"/>
                    </a:lnTo>
                    <a:lnTo>
                      <a:pt x="7" y="26"/>
                    </a:lnTo>
                    <a:lnTo>
                      <a:pt x="1" y="43"/>
                    </a:lnTo>
                    <a:lnTo>
                      <a:pt x="0" y="65"/>
                    </a:lnTo>
                    <a:lnTo>
                      <a:pt x="7" y="94"/>
                    </a:lnTo>
                    <a:lnTo>
                      <a:pt x="98" y="120"/>
                    </a:lnTo>
                    <a:lnTo>
                      <a:pt x="97" y="114"/>
                    </a:lnTo>
                    <a:lnTo>
                      <a:pt x="97" y="102"/>
                    </a:lnTo>
                    <a:lnTo>
                      <a:pt x="97" y="84"/>
                    </a:lnTo>
                    <a:lnTo>
                      <a:pt x="101" y="64"/>
                    </a:lnTo>
                    <a:lnTo>
                      <a:pt x="108" y="44"/>
                    </a:lnTo>
                    <a:lnTo>
                      <a:pt x="121" y="30"/>
                    </a:lnTo>
                    <a:lnTo>
                      <a:pt x="141" y="22"/>
                    </a:lnTo>
                    <a:lnTo>
                      <a:pt x="170" y="25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F2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39" name="Freeform 88"/>
              <p:cNvSpPr>
                <a:spLocks/>
              </p:cNvSpPr>
              <p:nvPr/>
            </p:nvSpPr>
            <p:spPr bwMode="auto">
              <a:xfrm>
                <a:off x="8494" y="4901"/>
                <a:ext cx="43" cy="29"/>
              </a:xfrm>
              <a:custGeom>
                <a:avLst/>
                <a:gdLst>
                  <a:gd name="T0" fmla="*/ 0 w 170"/>
                  <a:gd name="T1" fmla="*/ 0 h 119"/>
                  <a:gd name="T2" fmla="*/ 0 w 170"/>
                  <a:gd name="T3" fmla="*/ 0 h 119"/>
                  <a:gd name="T4" fmla="*/ 0 w 170"/>
                  <a:gd name="T5" fmla="*/ 0 h 119"/>
                  <a:gd name="T6" fmla="*/ 0 w 170"/>
                  <a:gd name="T7" fmla="*/ 0 h 119"/>
                  <a:gd name="T8" fmla="*/ 0 w 170"/>
                  <a:gd name="T9" fmla="*/ 0 h 119"/>
                  <a:gd name="T10" fmla="*/ 0 w 170"/>
                  <a:gd name="T11" fmla="*/ 0 h 119"/>
                  <a:gd name="T12" fmla="*/ 0 w 170"/>
                  <a:gd name="T13" fmla="*/ 0 h 119"/>
                  <a:gd name="T14" fmla="*/ 0 w 170"/>
                  <a:gd name="T15" fmla="*/ 0 h 119"/>
                  <a:gd name="T16" fmla="*/ 0 w 170"/>
                  <a:gd name="T17" fmla="*/ 0 h 119"/>
                  <a:gd name="T18" fmla="*/ 0 w 170"/>
                  <a:gd name="T19" fmla="*/ 0 h 119"/>
                  <a:gd name="T20" fmla="*/ 0 w 170"/>
                  <a:gd name="T21" fmla="*/ 0 h 119"/>
                  <a:gd name="T22" fmla="*/ 0 w 170"/>
                  <a:gd name="T23" fmla="*/ 0 h 119"/>
                  <a:gd name="T24" fmla="*/ 0 w 170"/>
                  <a:gd name="T25" fmla="*/ 0 h 119"/>
                  <a:gd name="T26" fmla="*/ 0 w 170"/>
                  <a:gd name="T27" fmla="*/ 0 h 119"/>
                  <a:gd name="T28" fmla="*/ 0 w 170"/>
                  <a:gd name="T29" fmla="*/ 0 h 119"/>
                  <a:gd name="T30" fmla="*/ 0 w 170"/>
                  <a:gd name="T31" fmla="*/ 0 h 119"/>
                  <a:gd name="T32" fmla="*/ 0 w 170"/>
                  <a:gd name="T33" fmla="*/ 0 h 119"/>
                  <a:gd name="T34" fmla="*/ 0 w 170"/>
                  <a:gd name="T35" fmla="*/ 0 h 119"/>
                  <a:gd name="T36" fmla="*/ 0 w 170"/>
                  <a:gd name="T37" fmla="*/ 0 h 11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70" h="119">
                    <a:moveTo>
                      <a:pt x="53" y="0"/>
                    </a:moveTo>
                    <a:lnTo>
                      <a:pt x="49" y="0"/>
                    </a:lnTo>
                    <a:lnTo>
                      <a:pt x="41" y="3"/>
                    </a:lnTo>
                    <a:lnTo>
                      <a:pt x="29" y="7"/>
                    </a:lnTo>
                    <a:lnTo>
                      <a:pt x="18" y="14"/>
                    </a:lnTo>
                    <a:lnTo>
                      <a:pt x="7" y="25"/>
                    </a:lnTo>
                    <a:lnTo>
                      <a:pt x="0" y="42"/>
                    </a:lnTo>
                    <a:lnTo>
                      <a:pt x="0" y="65"/>
                    </a:lnTo>
                    <a:lnTo>
                      <a:pt x="7" y="94"/>
                    </a:lnTo>
                    <a:lnTo>
                      <a:pt x="97" y="119"/>
                    </a:lnTo>
                    <a:lnTo>
                      <a:pt x="96" y="114"/>
                    </a:lnTo>
                    <a:lnTo>
                      <a:pt x="96" y="101"/>
                    </a:lnTo>
                    <a:lnTo>
                      <a:pt x="96" y="83"/>
                    </a:lnTo>
                    <a:lnTo>
                      <a:pt x="100" y="62"/>
                    </a:lnTo>
                    <a:lnTo>
                      <a:pt x="107" y="44"/>
                    </a:lnTo>
                    <a:lnTo>
                      <a:pt x="120" y="30"/>
                    </a:lnTo>
                    <a:lnTo>
                      <a:pt x="141" y="22"/>
                    </a:lnTo>
                    <a:lnTo>
                      <a:pt x="170" y="25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F2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40" name="Freeform 89"/>
              <p:cNvSpPr>
                <a:spLocks/>
              </p:cNvSpPr>
              <p:nvPr/>
            </p:nvSpPr>
            <p:spPr bwMode="auto">
              <a:xfrm>
                <a:off x="8299" y="4855"/>
                <a:ext cx="182" cy="50"/>
              </a:xfrm>
              <a:custGeom>
                <a:avLst/>
                <a:gdLst>
                  <a:gd name="T0" fmla="*/ 0 w 730"/>
                  <a:gd name="T1" fmla="*/ 0 h 200"/>
                  <a:gd name="T2" fmla="*/ 1 w 730"/>
                  <a:gd name="T3" fmla="*/ 0 h 200"/>
                  <a:gd name="T4" fmla="*/ 1 w 730"/>
                  <a:gd name="T5" fmla="*/ 0 h 200"/>
                  <a:gd name="T6" fmla="*/ 0 w 730"/>
                  <a:gd name="T7" fmla="*/ 0 h 200"/>
                  <a:gd name="T8" fmla="*/ 0 w 730"/>
                  <a:gd name="T9" fmla="*/ 0 h 2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30" h="200">
                    <a:moveTo>
                      <a:pt x="0" y="44"/>
                    </a:moveTo>
                    <a:lnTo>
                      <a:pt x="697" y="200"/>
                    </a:lnTo>
                    <a:lnTo>
                      <a:pt x="730" y="156"/>
                    </a:lnTo>
                    <a:lnTo>
                      <a:pt x="33" y="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F2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41" name="Freeform 90"/>
              <p:cNvSpPr>
                <a:spLocks/>
              </p:cNvSpPr>
              <p:nvPr/>
            </p:nvSpPr>
            <p:spPr bwMode="auto">
              <a:xfrm>
                <a:off x="8297" y="4875"/>
                <a:ext cx="176" cy="47"/>
              </a:xfrm>
              <a:custGeom>
                <a:avLst/>
                <a:gdLst>
                  <a:gd name="T0" fmla="*/ 0 w 703"/>
                  <a:gd name="T1" fmla="*/ 0 h 187"/>
                  <a:gd name="T2" fmla="*/ 1 w 703"/>
                  <a:gd name="T3" fmla="*/ 0 h 187"/>
                  <a:gd name="T4" fmla="*/ 1 w 703"/>
                  <a:gd name="T5" fmla="*/ 0 h 187"/>
                  <a:gd name="T6" fmla="*/ 0 w 703"/>
                  <a:gd name="T7" fmla="*/ 0 h 187"/>
                  <a:gd name="T8" fmla="*/ 0 w 703"/>
                  <a:gd name="T9" fmla="*/ 0 h 18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03" h="187">
                    <a:moveTo>
                      <a:pt x="0" y="30"/>
                    </a:moveTo>
                    <a:lnTo>
                      <a:pt x="696" y="187"/>
                    </a:lnTo>
                    <a:lnTo>
                      <a:pt x="703" y="157"/>
                    </a:lnTo>
                    <a:lnTo>
                      <a:pt x="6" y="0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F2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42" name="Freeform 91"/>
              <p:cNvSpPr>
                <a:spLocks/>
              </p:cNvSpPr>
              <p:nvPr/>
            </p:nvSpPr>
            <p:spPr bwMode="auto">
              <a:xfrm>
                <a:off x="8486" y="4969"/>
                <a:ext cx="106" cy="127"/>
              </a:xfrm>
              <a:custGeom>
                <a:avLst/>
                <a:gdLst>
                  <a:gd name="T0" fmla="*/ 0 w 424"/>
                  <a:gd name="T1" fmla="*/ 1 h 508"/>
                  <a:gd name="T2" fmla="*/ 0 w 424"/>
                  <a:gd name="T3" fmla="*/ 1 h 508"/>
                  <a:gd name="T4" fmla="*/ 0 w 424"/>
                  <a:gd name="T5" fmla="*/ 1 h 508"/>
                  <a:gd name="T6" fmla="*/ 1 w 424"/>
                  <a:gd name="T7" fmla="*/ 0 h 508"/>
                  <a:gd name="T8" fmla="*/ 0 w 424"/>
                  <a:gd name="T9" fmla="*/ 0 h 508"/>
                  <a:gd name="T10" fmla="*/ 0 w 424"/>
                  <a:gd name="T11" fmla="*/ 0 h 508"/>
                  <a:gd name="T12" fmla="*/ 0 w 424"/>
                  <a:gd name="T13" fmla="*/ 1 h 508"/>
                  <a:gd name="T14" fmla="*/ 0 w 424"/>
                  <a:gd name="T15" fmla="*/ 1 h 5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424" h="508">
                    <a:moveTo>
                      <a:pt x="0" y="508"/>
                    </a:moveTo>
                    <a:lnTo>
                      <a:pt x="86" y="388"/>
                    </a:lnTo>
                    <a:lnTo>
                      <a:pt x="124" y="388"/>
                    </a:lnTo>
                    <a:lnTo>
                      <a:pt x="424" y="0"/>
                    </a:lnTo>
                    <a:lnTo>
                      <a:pt x="130" y="282"/>
                    </a:lnTo>
                    <a:lnTo>
                      <a:pt x="66" y="289"/>
                    </a:lnTo>
                    <a:lnTo>
                      <a:pt x="0" y="358"/>
                    </a:lnTo>
                    <a:lnTo>
                      <a:pt x="0" y="508"/>
                    </a:lnTo>
                    <a:close/>
                  </a:path>
                </a:pathLst>
              </a:custGeom>
              <a:solidFill>
                <a:srgbClr val="F2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43" name="Freeform 92"/>
              <p:cNvSpPr>
                <a:spLocks/>
              </p:cNvSpPr>
              <p:nvPr/>
            </p:nvSpPr>
            <p:spPr bwMode="auto">
              <a:xfrm>
                <a:off x="8312" y="4637"/>
                <a:ext cx="296" cy="61"/>
              </a:xfrm>
              <a:custGeom>
                <a:avLst/>
                <a:gdLst>
                  <a:gd name="T0" fmla="*/ 0 w 1186"/>
                  <a:gd name="T1" fmla="*/ 0 h 245"/>
                  <a:gd name="T2" fmla="*/ 1 w 1186"/>
                  <a:gd name="T3" fmla="*/ 0 h 245"/>
                  <a:gd name="T4" fmla="*/ 1 w 1186"/>
                  <a:gd name="T5" fmla="*/ 0 h 245"/>
                  <a:gd name="T6" fmla="*/ 1 w 1186"/>
                  <a:gd name="T7" fmla="*/ 0 h 245"/>
                  <a:gd name="T8" fmla="*/ 1 w 1186"/>
                  <a:gd name="T9" fmla="*/ 0 h 245"/>
                  <a:gd name="T10" fmla="*/ 1 w 1186"/>
                  <a:gd name="T11" fmla="*/ 0 h 245"/>
                  <a:gd name="T12" fmla="*/ 1 w 1186"/>
                  <a:gd name="T13" fmla="*/ 0 h 245"/>
                  <a:gd name="T14" fmla="*/ 1 w 1186"/>
                  <a:gd name="T15" fmla="*/ 0 h 245"/>
                  <a:gd name="T16" fmla="*/ 1 w 1186"/>
                  <a:gd name="T17" fmla="*/ 0 h 245"/>
                  <a:gd name="T18" fmla="*/ 1 w 1186"/>
                  <a:gd name="T19" fmla="*/ 0 h 245"/>
                  <a:gd name="T20" fmla="*/ 1 w 1186"/>
                  <a:gd name="T21" fmla="*/ 0 h 245"/>
                  <a:gd name="T22" fmla="*/ 1 w 1186"/>
                  <a:gd name="T23" fmla="*/ 0 h 245"/>
                  <a:gd name="T24" fmla="*/ 1 w 1186"/>
                  <a:gd name="T25" fmla="*/ 0 h 245"/>
                  <a:gd name="T26" fmla="*/ 1 w 1186"/>
                  <a:gd name="T27" fmla="*/ 0 h 245"/>
                  <a:gd name="T28" fmla="*/ 1 w 1186"/>
                  <a:gd name="T29" fmla="*/ 0 h 245"/>
                  <a:gd name="T30" fmla="*/ 1 w 1186"/>
                  <a:gd name="T31" fmla="*/ 0 h 245"/>
                  <a:gd name="T32" fmla="*/ 1 w 1186"/>
                  <a:gd name="T33" fmla="*/ 0 h 245"/>
                  <a:gd name="T34" fmla="*/ 1 w 1186"/>
                  <a:gd name="T35" fmla="*/ 0 h 245"/>
                  <a:gd name="T36" fmla="*/ 1 w 1186"/>
                  <a:gd name="T37" fmla="*/ 0 h 245"/>
                  <a:gd name="T38" fmla="*/ 1 w 1186"/>
                  <a:gd name="T39" fmla="*/ 0 h 245"/>
                  <a:gd name="T40" fmla="*/ 1 w 1186"/>
                  <a:gd name="T41" fmla="*/ 0 h 245"/>
                  <a:gd name="T42" fmla="*/ 0 w 1186"/>
                  <a:gd name="T43" fmla="*/ 0 h 245"/>
                  <a:gd name="T44" fmla="*/ 0 w 1186"/>
                  <a:gd name="T45" fmla="*/ 0 h 245"/>
                  <a:gd name="T46" fmla="*/ 0 w 1186"/>
                  <a:gd name="T47" fmla="*/ 0 h 245"/>
                  <a:gd name="T48" fmla="*/ 0 w 1186"/>
                  <a:gd name="T49" fmla="*/ 0 h 245"/>
                  <a:gd name="T50" fmla="*/ 0 w 1186"/>
                  <a:gd name="T51" fmla="*/ 0 h 245"/>
                  <a:gd name="T52" fmla="*/ 0 w 1186"/>
                  <a:gd name="T53" fmla="*/ 0 h 245"/>
                  <a:gd name="T54" fmla="*/ 0 w 1186"/>
                  <a:gd name="T55" fmla="*/ 0 h 245"/>
                  <a:gd name="T56" fmla="*/ 0 w 1186"/>
                  <a:gd name="T57" fmla="*/ 0 h 245"/>
                  <a:gd name="T58" fmla="*/ 0 w 1186"/>
                  <a:gd name="T59" fmla="*/ 0 h 245"/>
                  <a:gd name="T60" fmla="*/ 0 w 1186"/>
                  <a:gd name="T61" fmla="*/ 0 h 245"/>
                  <a:gd name="T62" fmla="*/ 0 w 1186"/>
                  <a:gd name="T63" fmla="*/ 0 h 245"/>
                  <a:gd name="T64" fmla="*/ 0 w 1186"/>
                  <a:gd name="T65" fmla="*/ 0 h 245"/>
                  <a:gd name="T66" fmla="*/ 0 w 1186"/>
                  <a:gd name="T67" fmla="*/ 0 h 24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186" h="245">
                    <a:moveTo>
                      <a:pt x="0" y="0"/>
                    </a:moveTo>
                    <a:lnTo>
                      <a:pt x="1186" y="245"/>
                    </a:lnTo>
                    <a:lnTo>
                      <a:pt x="1184" y="244"/>
                    </a:lnTo>
                    <a:lnTo>
                      <a:pt x="1180" y="242"/>
                    </a:lnTo>
                    <a:lnTo>
                      <a:pt x="1172" y="239"/>
                    </a:lnTo>
                    <a:lnTo>
                      <a:pt x="1161" y="233"/>
                    </a:lnTo>
                    <a:lnTo>
                      <a:pt x="1147" y="228"/>
                    </a:lnTo>
                    <a:lnTo>
                      <a:pt x="1130" y="222"/>
                    </a:lnTo>
                    <a:lnTo>
                      <a:pt x="1112" y="214"/>
                    </a:lnTo>
                    <a:lnTo>
                      <a:pt x="1091" y="205"/>
                    </a:lnTo>
                    <a:lnTo>
                      <a:pt x="1066" y="196"/>
                    </a:lnTo>
                    <a:lnTo>
                      <a:pt x="1039" y="187"/>
                    </a:lnTo>
                    <a:lnTo>
                      <a:pt x="1010" y="177"/>
                    </a:lnTo>
                    <a:lnTo>
                      <a:pt x="979" y="166"/>
                    </a:lnTo>
                    <a:lnTo>
                      <a:pt x="945" y="154"/>
                    </a:lnTo>
                    <a:lnTo>
                      <a:pt x="910" y="143"/>
                    </a:lnTo>
                    <a:lnTo>
                      <a:pt x="871" y="132"/>
                    </a:lnTo>
                    <a:lnTo>
                      <a:pt x="832" y="121"/>
                    </a:lnTo>
                    <a:lnTo>
                      <a:pt x="790" y="108"/>
                    </a:lnTo>
                    <a:lnTo>
                      <a:pt x="747" y="97"/>
                    </a:lnTo>
                    <a:lnTo>
                      <a:pt x="702" y="86"/>
                    </a:lnTo>
                    <a:lnTo>
                      <a:pt x="655" y="74"/>
                    </a:lnTo>
                    <a:lnTo>
                      <a:pt x="607" y="64"/>
                    </a:lnTo>
                    <a:lnTo>
                      <a:pt x="557" y="54"/>
                    </a:lnTo>
                    <a:lnTo>
                      <a:pt x="506" y="45"/>
                    </a:lnTo>
                    <a:lnTo>
                      <a:pt x="454" y="36"/>
                    </a:lnTo>
                    <a:lnTo>
                      <a:pt x="400" y="28"/>
                    </a:lnTo>
                    <a:lnTo>
                      <a:pt x="346" y="20"/>
                    </a:lnTo>
                    <a:lnTo>
                      <a:pt x="290" y="15"/>
                    </a:lnTo>
                    <a:lnTo>
                      <a:pt x="233" y="9"/>
                    </a:lnTo>
                    <a:lnTo>
                      <a:pt x="176" y="4"/>
                    </a:lnTo>
                    <a:lnTo>
                      <a:pt x="118" y="2"/>
                    </a:lnTo>
                    <a:lnTo>
                      <a:pt x="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7144" name="Freeform 93"/>
              <p:cNvSpPr>
                <a:spLocks/>
              </p:cNvSpPr>
              <p:nvPr/>
            </p:nvSpPr>
            <p:spPr bwMode="auto">
              <a:xfrm>
                <a:off x="8250" y="4639"/>
                <a:ext cx="60" cy="185"/>
              </a:xfrm>
              <a:custGeom>
                <a:avLst/>
                <a:gdLst>
                  <a:gd name="T0" fmla="*/ 0 w 241"/>
                  <a:gd name="T1" fmla="*/ 0 h 738"/>
                  <a:gd name="T2" fmla="*/ 0 w 241"/>
                  <a:gd name="T3" fmla="*/ 1 h 738"/>
                  <a:gd name="T4" fmla="*/ 0 w 241"/>
                  <a:gd name="T5" fmla="*/ 1 h 738"/>
                  <a:gd name="T6" fmla="*/ 0 w 241"/>
                  <a:gd name="T7" fmla="*/ 0 h 738"/>
                  <a:gd name="T8" fmla="*/ 0 w 241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41" h="738">
                    <a:moveTo>
                      <a:pt x="241" y="0"/>
                    </a:moveTo>
                    <a:lnTo>
                      <a:pt x="52" y="738"/>
                    </a:lnTo>
                    <a:lnTo>
                      <a:pt x="0" y="726"/>
                    </a:lnTo>
                    <a:lnTo>
                      <a:pt x="169" y="0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F2E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126985" name="Freeform 94"/>
          <p:cNvSpPr>
            <a:spLocks/>
          </p:cNvSpPr>
          <p:nvPr/>
        </p:nvSpPr>
        <p:spPr bwMode="auto">
          <a:xfrm>
            <a:off x="6445250" y="3305175"/>
            <a:ext cx="1600200" cy="1489075"/>
          </a:xfrm>
          <a:custGeom>
            <a:avLst/>
            <a:gdLst>
              <a:gd name="T0" fmla="*/ 2147483647 w 2894"/>
              <a:gd name="T1" fmla="*/ 2147483647 h 2693"/>
              <a:gd name="T2" fmla="*/ 2147483647 w 2894"/>
              <a:gd name="T3" fmla="*/ 2147483647 h 2693"/>
              <a:gd name="T4" fmla="*/ 2147483647 w 2894"/>
              <a:gd name="T5" fmla="*/ 2147483647 h 2693"/>
              <a:gd name="T6" fmla="*/ 2147483647 w 2894"/>
              <a:gd name="T7" fmla="*/ 2147483647 h 2693"/>
              <a:gd name="T8" fmla="*/ 2147483647 w 2894"/>
              <a:gd name="T9" fmla="*/ 2147483647 h 2693"/>
              <a:gd name="T10" fmla="*/ 2147483647 w 2894"/>
              <a:gd name="T11" fmla="*/ 2147483647 h 2693"/>
              <a:gd name="T12" fmla="*/ 2147483647 w 2894"/>
              <a:gd name="T13" fmla="*/ 2147483647 h 2693"/>
              <a:gd name="T14" fmla="*/ 2147483647 w 2894"/>
              <a:gd name="T15" fmla="*/ 2147483647 h 2693"/>
              <a:gd name="T16" fmla="*/ 2147483647 w 2894"/>
              <a:gd name="T17" fmla="*/ 2147483647 h 2693"/>
              <a:gd name="T18" fmla="*/ 2147483647 w 2894"/>
              <a:gd name="T19" fmla="*/ 2147483647 h 2693"/>
              <a:gd name="T20" fmla="*/ 2147483647 w 2894"/>
              <a:gd name="T21" fmla="*/ 2147483647 h 269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894" h="2693">
                <a:moveTo>
                  <a:pt x="4" y="1331"/>
                </a:moveTo>
                <a:cubicBezTo>
                  <a:pt x="4" y="1049"/>
                  <a:pt x="119" y="673"/>
                  <a:pt x="349" y="509"/>
                </a:cubicBezTo>
                <a:cubicBezTo>
                  <a:pt x="579" y="345"/>
                  <a:pt x="1010" y="400"/>
                  <a:pt x="1384" y="344"/>
                </a:cubicBezTo>
                <a:cubicBezTo>
                  <a:pt x="1758" y="288"/>
                  <a:pt x="2346" y="0"/>
                  <a:pt x="2596" y="170"/>
                </a:cubicBezTo>
                <a:cubicBezTo>
                  <a:pt x="2846" y="340"/>
                  <a:pt x="2874" y="1035"/>
                  <a:pt x="2884" y="1364"/>
                </a:cubicBezTo>
                <a:cubicBezTo>
                  <a:pt x="2894" y="1693"/>
                  <a:pt x="2789" y="1954"/>
                  <a:pt x="2659" y="2144"/>
                </a:cubicBezTo>
                <a:cubicBezTo>
                  <a:pt x="2529" y="2334"/>
                  <a:pt x="2274" y="2432"/>
                  <a:pt x="2104" y="2504"/>
                </a:cubicBezTo>
                <a:cubicBezTo>
                  <a:pt x="1934" y="2576"/>
                  <a:pt x="1816" y="2558"/>
                  <a:pt x="1639" y="2579"/>
                </a:cubicBezTo>
                <a:cubicBezTo>
                  <a:pt x="1462" y="2600"/>
                  <a:pt x="1259" y="2693"/>
                  <a:pt x="1044" y="2630"/>
                </a:cubicBezTo>
                <a:cubicBezTo>
                  <a:pt x="829" y="2567"/>
                  <a:pt x="520" y="2418"/>
                  <a:pt x="346" y="2201"/>
                </a:cubicBezTo>
                <a:cubicBezTo>
                  <a:pt x="173" y="1985"/>
                  <a:pt x="0" y="1682"/>
                  <a:pt x="4" y="1331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126986" name="Group 95"/>
          <p:cNvGrpSpPr>
            <a:grpSpLocks/>
          </p:cNvGrpSpPr>
          <p:nvPr/>
        </p:nvGrpSpPr>
        <p:grpSpPr bwMode="auto">
          <a:xfrm>
            <a:off x="6699250" y="4383088"/>
            <a:ext cx="436563" cy="203200"/>
            <a:chOff x="3600" y="219"/>
            <a:chExt cx="360" cy="175"/>
          </a:xfrm>
        </p:grpSpPr>
        <p:sp>
          <p:nvSpPr>
            <p:cNvPr id="127062" name="Oval 9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27063" name="Line 9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7064" name="Line 9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7065" name="Rectangle 99"/>
            <p:cNvSpPr>
              <a:spLocks noChangeArrowheads="1"/>
            </p:cNvSpPr>
            <p:nvPr/>
          </p:nvSpPr>
          <p:spPr bwMode="auto">
            <a:xfrm>
              <a:off x="3603" y="284"/>
              <a:ext cx="231" cy="6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27066" name="Oval 10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CCCC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27067" name="Group 10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27072" name="Line 10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7073" name="Line 10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7074" name="Line 10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127068" name="Group 10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27069" name="Line 10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7070" name="Line 10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7071" name="Line 10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  <p:sp>
        <p:nvSpPr>
          <p:cNvPr id="126987" name="Line 109"/>
          <p:cNvSpPr>
            <a:spLocks noChangeShapeType="1"/>
          </p:cNvSpPr>
          <p:nvPr/>
        </p:nvSpPr>
        <p:spPr bwMode="auto">
          <a:xfrm>
            <a:off x="6724650" y="4233863"/>
            <a:ext cx="11620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6988" name="Line 110"/>
          <p:cNvSpPr>
            <a:spLocks noChangeShapeType="1"/>
          </p:cNvSpPr>
          <p:nvPr/>
        </p:nvSpPr>
        <p:spPr bwMode="auto">
          <a:xfrm>
            <a:off x="6907213" y="4233863"/>
            <a:ext cx="0" cy="1492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6989" name="Line 111"/>
          <p:cNvSpPr>
            <a:spLocks noChangeShapeType="1"/>
          </p:cNvSpPr>
          <p:nvPr/>
        </p:nvSpPr>
        <p:spPr bwMode="auto">
          <a:xfrm>
            <a:off x="7650163" y="4089400"/>
            <a:ext cx="0" cy="1492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26990" name="Group 112"/>
          <p:cNvGrpSpPr>
            <a:grpSpLocks/>
          </p:cNvGrpSpPr>
          <p:nvPr/>
        </p:nvGrpSpPr>
        <p:grpSpPr bwMode="auto">
          <a:xfrm>
            <a:off x="7251700" y="3678238"/>
            <a:ext cx="796925" cy="514350"/>
            <a:chOff x="10665" y="3225"/>
            <a:chExt cx="1440" cy="930"/>
          </a:xfrm>
        </p:grpSpPr>
        <p:sp>
          <p:nvSpPr>
            <p:cNvPr id="127058" name="Oval 113"/>
            <p:cNvSpPr>
              <a:spLocks noChangeArrowheads="1"/>
            </p:cNvSpPr>
            <p:nvPr/>
          </p:nvSpPr>
          <p:spPr bwMode="auto">
            <a:xfrm>
              <a:off x="10665" y="3225"/>
              <a:ext cx="1440" cy="930"/>
            </a:xfrm>
            <a:prstGeom prst="ellipse">
              <a:avLst/>
            </a:prstGeom>
            <a:gradFill rotWithShape="1">
              <a:gsLst>
                <a:gs pos="0">
                  <a:srgbClr val="FF0000"/>
                </a:gs>
                <a:gs pos="100000">
                  <a:srgbClr val="FFFFFF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27059" name="Group 114"/>
            <p:cNvGrpSpPr>
              <a:grpSpLocks/>
            </p:cNvGrpSpPr>
            <p:nvPr/>
          </p:nvGrpSpPr>
          <p:grpSpPr bwMode="auto">
            <a:xfrm>
              <a:off x="11031" y="3335"/>
              <a:ext cx="565" cy="643"/>
              <a:chOff x="2870" y="1518"/>
              <a:chExt cx="292" cy="320"/>
            </a:xfrm>
          </p:grpSpPr>
          <p:graphicFrame>
            <p:nvGraphicFramePr>
              <p:cNvPr id="127060" name="Object 115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8013" r:id="rId4" imgW="826829" imgH="840406" progId="">
                      <p:embed/>
                    </p:oleObj>
                  </mc:Choice>
                  <mc:Fallback>
                    <p:oleObj r:id="rId4" imgW="826829" imgH="840406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7061" name="Object 116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98014" r:id="rId6" imgW="1268295" imgH="1199426" progId="">
                      <p:embed/>
                    </p:oleObj>
                  </mc:Choice>
                  <mc:Fallback>
                    <p:oleObj r:id="rId6" imgW="1268295" imgH="1199426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26991" name="Freeform 117"/>
          <p:cNvSpPr>
            <a:spLocks/>
          </p:cNvSpPr>
          <p:nvPr/>
        </p:nvSpPr>
        <p:spPr bwMode="auto">
          <a:xfrm>
            <a:off x="3697288" y="5489575"/>
            <a:ext cx="2565400" cy="793750"/>
          </a:xfrm>
          <a:custGeom>
            <a:avLst/>
            <a:gdLst>
              <a:gd name="T0" fmla="*/ 2147483647 w 4636"/>
              <a:gd name="T1" fmla="*/ 2147483647 h 1435"/>
              <a:gd name="T2" fmla="*/ 2147483647 w 4636"/>
              <a:gd name="T3" fmla="*/ 2147483647 h 1435"/>
              <a:gd name="T4" fmla="*/ 2147483647 w 4636"/>
              <a:gd name="T5" fmla="*/ 2147483647 h 1435"/>
              <a:gd name="T6" fmla="*/ 2147483647 w 4636"/>
              <a:gd name="T7" fmla="*/ 2147483647 h 1435"/>
              <a:gd name="T8" fmla="*/ 2147483647 w 4636"/>
              <a:gd name="T9" fmla="*/ 2147483647 h 1435"/>
              <a:gd name="T10" fmla="*/ 2147483647 w 4636"/>
              <a:gd name="T11" fmla="*/ 2147483647 h 1435"/>
              <a:gd name="T12" fmla="*/ 2147483647 w 4636"/>
              <a:gd name="T13" fmla="*/ 2147483647 h 1435"/>
              <a:gd name="T14" fmla="*/ 2147483647 w 4636"/>
              <a:gd name="T15" fmla="*/ 2147483647 h 1435"/>
              <a:gd name="T16" fmla="*/ 2147483647 w 4636"/>
              <a:gd name="T17" fmla="*/ 2147483647 h 1435"/>
              <a:gd name="T18" fmla="*/ 2147483647 w 4636"/>
              <a:gd name="T19" fmla="*/ 2147483647 h 143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36" h="1435">
                <a:moveTo>
                  <a:pt x="339" y="15"/>
                </a:moveTo>
                <a:cubicBezTo>
                  <a:pt x="0" y="110"/>
                  <a:pt x="112" y="438"/>
                  <a:pt x="189" y="645"/>
                </a:cubicBezTo>
                <a:cubicBezTo>
                  <a:pt x="266" y="852"/>
                  <a:pt x="509" y="1130"/>
                  <a:pt x="804" y="1260"/>
                </a:cubicBezTo>
                <a:cubicBezTo>
                  <a:pt x="1099" y="1390"/>
                  <a:pt x="1507" y="1415"/>
                  <a:pt x="1959" y="1425"/>
                </a:cubicBezTo>
                <a:cubicBezTo>
                  <a:pt x="2411" y="1435"/>
                  <a:pt x="3192" y="1395"/>
                  <a:pt x="3519" y="1320"/>
                </a:cubicBezTo>
                <a:cubicBezTo>
                  <a:pt x="3846" y="1245"/>
                  <a:pt x="3753" y="1067"/>
                  <a:pt x="3924" y="975"/>
                </a:cubicBezTo>
                <a:cubicBezTo>
                  <a:pt x="4095" y="883"/>
                  <a:pt x="4489" y="885"/>
                  <a:pt x="4543" y="769"/>
                </a:cubicBezTo>
                <a:cubicBezTo>
                  <a:pt x="4597" y="653"/>
                  <a:pt x="4636" y="393"/>
                  <a:pt x="4249" y="278"/>
                </a:cubicBezTo>
                <a:cubicBezTo>
                  <a:pt x="3863" y="162"/>
                  <a:pt x="2874" y="120"/>
                  <a:pt x="2222" y="76"/>
                </a:cubicBezTo>
                <a:cubicBezTo>
                  <a:pt x="1570" y="32"/>
                  <a:pt x="868" y="0"/>
                  <a:pt x="339" y="15"/>
                </a:cubicBezTo>
                <a:close/>
              </a:path>
            </a:pathLst>
          </a:cu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8386" name="Line 119"/>
          <p:cNvSpPr>
            <a:spLocks noChangeShapeType="1"/>
          </p:cNvSpPr>
          <p:nvPr/>
        </p:nvSpPr>
        <p:spPr bwMode="auto">
          <a:xfrm flipV="1">
            <a:off x="7059613" y="4052888"/>
            <a:ext cx="428625" cy="2889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26994" name="Freeform 120"/>
          <p:cNvSpPr>
            <a:spLocks/>
          </p:cNvSpPr>
          <p:nvPr/>
        </p:nvSpPr>
        <p:spPr bwMode="auto">
          <a:xfrm>
            <a:off x="3695700" y="4630738"/>
            <a:ext cx="2970213" cy="292100"/>
          </a:xfrm>
          <a:custGeom>
            <a:avLst/>
            <a:gdLst>
              <a:gd name="T0" fmla="*/ 0 w 2196"/>
              <a:gd name="T1" fmla="*/ 0 h 318"/>
              <a:gd name="T2" fmla="*/ 2147483647 w 2196"/>
              <a:gd name="T3" fmla="*/ 2147483647 h 318"/>
              <a:gd name="T4" fmla="*/ 2147483647 w 2196"/>
              <a:gd name="T5" fmla="*/ 2147483647 h 31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96" h="318">
                <a:moveTo>
                  <a:pt x="0" y="0"/>
                </a:moveTo>
                <a:cubicBezTo>
                  <a:pt x="199" y="51"/>
                  <a:pt x="828" y="301"/>
                  <a:pt x="1194" y="306"/>
                </a:cubicBezTo>
                <a:cubicBezTo>
                  <a:pt x="1536" y="318"/>
                  <a:pt x="1987" y="88"/>
                  <a:pt x="2196" y="30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/>
          </a:p>
        </p:txBody>
      </p:sp>
      <p:sp>
        <p:nvSpPr>
          <p:cNvPr id="58388" name="Line 121"/>
          <p:cNvSpPr>
            <a:spLocks noChangeShapeType="1"/>
          </p:cNvSpPr>
          <p:nvPr/>
        </p:nvSpPr>
        <p:spPr bwMode="auto">
          <a:xfrm flipH="1" flipV="1">
            <a:off x="3660775" y="4743450"/>
            <a:ext cx="981075" cy="914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8389" name="Text Box 122"/>
          <p:cNvSpPr txBox="1">
            <a:spLocks noChangeArrowheads="1"/>
          </p:cNvSpPr>
          <p:nvPr/>
        </p:nvSpPr>
        <p:spPr bwMode="auto">
          <a:xfrm>
            <a:off x="254000" y="3963988"/>
            <a:ext cx="210026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Permanent address: 128.119.40.186</a:t>
            </a:r>
          </a:p>
        </p:txBody>
      </p:sp>
      <p:sp>
        <p:nvSpPr>
          <p:cNvPr id="58390" name="Text Box 123"/>
          <p:cNvSpPr txBox="1">
            <a:spLocks noChangeArrowheads="1"/>
          </p:cNvSpPr>
          <p:nvPr/>
        </p:nvSpPr>
        <p:spPr bwMode="auto">
          <a:xfrm>
            <a:off x="6305550" y="4710113"/>
            <a:ext cx="2100263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>
              <a:defRPr/>
            </a:pPr>
            <a:r>
              <a:rPr lang="en-US" sz="1600" dirty="0" smtClean="0">
                <a:latin typeface="Arial" charset="0"/>
                <a:cs typeface="Arial" charset="0"/>
              </a:rPr>
              <a:t>Care-of address: 79.129.13.2</a:t>
            </a:r>
          </a:p>
        </p:txBody>
      </p:sp>
      <p:grpSp>
        <p:nvGrpSpPr>
          <p:cNvPr id="446588" name="Group 124"/>
          <p:cNvGrpSpPr>
            <a:grpSpLocks/>
          </p:cNvGrpSpPr>
          <p:nvPr/>
        </p:nvGrpSpPr>
        <p:grpSpPr bwMode="auto">
          <a:xfrm>
            <a:off x="1385888" y="5038725"/>
            <a:ext cx="3021012" cy="1068388"/>
            <a:chOff x="873" y="3174"/>
            <a:chExt cx="1903" cy="673"/>
          </a:xfrm>
        </p:grpSpPr>
        <p:grpSp>
          <p:nvGrpSpPr>
            <p:cNvPr id="127045" name="Group 125"/>
            <p:cNvGrpSpPr>
              <a:grpSpLocks/>
            </p:cNvGrpSpPr>
            <p:nvPr/>
          </p:nvGrpSpPr>
          <p:grpSpPr bwMode="auto">
            <a:xfrm>
              <a:off x="908" y="3174"/>
              <a:ext cx="1868" cy="286"/>
              <a:chOff x="527" y="2649"/>
              <a:chExt cx="1868" cy="286"/>
            </a:xfrm>
          </p:grpSpPr>
          <p:sp>
            <p:nvSpPr>
              <p:cNvPr id="58440" name="Rectangle 126"/>
              <p:cNvSpPr>
                <a:spLocks noChangeArrowheads="1"/>
              </p:cNvSpPr>
              <p:nvPr/>
            </p:nvSpPr>
            <p:spPr bwMode="auto">
              <a:xfrm>
                <a:off x="546" y="2680"/>
                <a:ext cx="1849" cy="23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58441" name="Text Box 127"/>
              <p:cNvSpPr txBox="1">
                <a:spLocks noChangeArrowheads="1"/>
              </p:cNvSpPr>
              <p:nvPr/>
            </p:nvSpPr>
            <p:spPr bwMode="auto">
              <a:xfrm>
                <a:off x="527" y="2698"/>
                <a:ext cx="178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dirty="0" smtClean="0">
                    <a:latin typeface="Arial" charset="0"/>
                    <a:cs typeface="Arial" charset="0"/>
                  </a:rPr>
                  <a:t>dest: 128.119.40.186</a:t>
                </a:r>
              </a:p>
            </p:txBody>
          </p:sp>
          <p:sp>
            <p:nvSpPr>
              <p:cNvPr id="58442" name="Line 128"/>
              <p:cNvSpPr>
                <a:spLocks noChangeShapeType="1"/>
              </p:cNvSpPr>
              <p:nvPr/>
            </p:nvSpPr>
            <p:spPr bwMode="auto">
              <a:xfrm>
                <a:off x="1847" y="2680"/>
                <a:ext cx="3" cy="2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27050" name="Group 129"/>
              <p:cNvGrpSpPr>
                <a:grpSpLocks/>
              </p:cNvGrpSpPr>
              <p:nvPr/>
            </p:nvGrpSpPr>
            <p:grpSpPr bwMode="auto">
              <a:xfrm>
                <a:off x="2148" y="2649"/>
                <a:ext cx="111" cy="109"/>
                <a:chOff x="1941" y="2928"/>
                <a:chExt cx="111" cy="109"/>
              </a:xfrm>
            </p:grpSpPr>
            <p:sp>
              <p:nvSpPr>
                <p:cNvPr id="127055" name="Freeform 130"/>
                <p:cNvSpPr>
                  <a:spLocks/>
                </p:cNvSpPr>
                <p:nvPr/>
              </p:nvSpPr>
              <p:spPr bwMode="auto">
                <a:xfrm>
                  <a:off x="1941" y="2928"/>
                  <a:ext cx="111" cy="108"/>
                </a:xfrm>
                <a:custGeom>
                  <a:avLst/>
                  <a:gdLst>
                    <a:gd name="T0" fmla="*/ 57 w 111"/>
                    <a:gd name="T1" fmla="*/ 0 h 108"/>
                    <a:gd name="T2" fmla="*/ 111 w 111"/>
                    <a:gd name="T3" fmla="*/ 0 h 108"/>
                    <a:gd name="T4" fmla="*/ 48 w 111"/>
                    <a:gd name="T5" fmla="*/ 108 h 108"/>
                    <a:gd name="T6" fmla="*/ 0 w 111"/>
                    <a:gd name="T7" fmla="*/ 105 h 108"/>
                    <a:gd name="T8" fmla="*/ 57 w 111"/>
                    <a:gd name="T9" fmla="*/ 0 h 1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11" h="108">
                      <a:moveTo>
                        <a:pt x="57" y="0"/>
                      </a:moveTo>
                      <a:lnTo>
                        <a:pt x="111" y="0"/>
                      </a:lnTo>
                      <a:lnTo>
                        <a:pt x="48" y="108"/>
                      </a:lnTo>
                      <a:lnTo>
                        <a:pt x="0" y="105"/>
                      </a:lnTo>
                      <a:lnTo>
                        <a:pt x="5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449" name="Line 131"/>
                <p:cNvSpPr>
                  <a:spLocks noChangeShapeType="1"/>
                </p:cNvSpPr>
                <p:nvPr/>
              </p:nvSpPr>
              <p:spPr bwMode="auto">
                <a:xfrm flipH="1">
                  <a:off x="1943" y="2932"/>
                  <a:ext cx="57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58450" name="Line 132"/>
                <p:cNvSpPr>
                  <a:spLocks noChangeShapeType="1"/>
                </p:cNvSpPr>
                <p:nvPr/>
              </p:nvSpPr>
              <p:spPr bwMode="auto">
                <a:xfrm flipH="1">
                  <a:off x="1985" y="2938"/>
                  <a:ext cx="57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27051" name="Group 133"/>
              <p:cNvGrpSpPr>
                <a:grpSpLocks/>
              </p:cNvGrpSpPr>
              <p:nvPr/>
            </p:nvGrpSpPr>
            <p:grpSpPr bwMode="auto">
              <a:xfrm>
                <a:off x="2136" y="2826"/>
                <a:ext cx="111" cy="109"/>
                <a:chOff x="1941" y="2928"/>
                <a:chExt cx="111" cy="109"/>
              </a:xfrm>
            </p:grpSpPr>
            <p:sp>
              <p:nvSpPr>
                <p:cNvPr id="127052" name="Freeform 134"/>
                <p:cNvSpPr>
                  <a:spLocks/>
                </p:cNvSpPr>
                <p:nvPr/>
              </p:nvSpPr>
              <p:spPr bwMode="auto">
                <a:xfrm>
                  <a:off x="1941" y="2928"/>
                  <a:ext cx="111" cy="108"/>
                </a:xfrm>
                <a:custGeom>
                  <a:avLst/>
                  <a:gdLst>
                    <a:gd name="T0" fmla="*/ 57 w 111"/>
                    <a:gd name="T1" fmla="*/ 0 h 108"/>
                    <a:gd name="T2" fmla="*/ 111 w 111"/>
                    <a:gd name="T3" fmla="*/ 0 h 108"/>
                    <a:gd name="T4" fmla="*/ 48 w 111"/>
                    <a:gd name="T5" fmla="*/ 108 h 108"/>
                    <a:gd name="T6" fmla="*/ 0 w 111"/>
                    <a:gd name="T7" fmla="*/ 105 h 108"/>
                    <a:gd name="T8" fmla="*/ 57 w 111"/>
                    <a:gd name="T9" fmla="*/ 0 h 1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11" h="108">
                      <a:moveTo>
                        <a:pt x="57" y="0"/>
                      </a:moveTo>
                      <a:lnTo>
                        <a:pt x="111" y="0"/>
                      </a:lnTo>
                      <a:lnTo>
                        <a:pt x="48" y="108"/>
                      </a:lnTo>
                      <a:lnTo>
                        <a:pt x="0" y="105"/>
                      </a:lnTo>
                      <a:lnTo>
                        <a:pt x="5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446" name="Line 135"/>
                <p:cNvSpPr>
                  <a:spLocks noChangeShapeType="1"/>
                </p:cNvSpPr>
                <p:nvPr/>
              </p:nvSpPr>
              <p:spPr bwMode="auto">
                <a:xfrm flipH="1">
                  <a:off x="1943" y="2932"/>
                  <a:ext cx="57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58447" name="Line 136"/>
                <p:cNvSpPr>
                  <a:spLocks noChangeShapeType="1"/>
                </p:cNvSpPr>
                <p:nvPr/>
              </p:nvSpPr>
              <p:spPr bwMode="auto">
                <a:xfrm flipH="1">
                  <a:off x="1985" y="2938"/>
                  <a:ext cx="57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sp>
          <p:nvSpPr>
            <p:cNvPr id="58439" name="Text Box 137"/>
            <p:cNvSpPr txBox="1">
              <a:spLocks noChangeArrowheads="1"/>
            </p:cNvSpPr>
            <p:nvPr/>
          </p:nvSpPr>
          <p:spPr bwMode="auto">
            <a:xfrm>
              <a:off x="873" y="3443"/>
              <a:ext cx="1187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packet sent by correspondent</a:t>
              </a:r>
            </a:p>
          </p:txBody>
        </p:sp>
      </p:grpSp>
      <p:grpSp>
        <p:nvGrpSpPr>
          <p:cNvPr id="446602" name="Group 138"/>
          <p:cNvGrpSpPr>
            <a:grpSpLocks/>
          </p:cNvGrpSpPr>
          <p:nvPr/>
        </p:nvGrpSpPr>
        <p:grpSpPr bwMode="auto">
          <a:xfrm>
            <a:off x="879475" y="2039938"/>
            <a:ext cx="5287963" cy="2814637"/>
            <a:chOff x="554" y="1285"/>
            <a:chExt cx="3331" cy="1773"/>
          </a:xfrm>
        </p:grpSpPr>
        <p:sp>
          <p:nvSpPr>
            <p:cNvPr id="58410" name="Rectangle 139"/>
            <p:cNvSpPr>
              <a:spLocks noChangeArrowheads="1"/>
            </p:cNvSpPr>
            <p:nvPr/>
          </p:nvSpPr>
          <p:spPr bwMode="auto">
            <a:xfrm>
              <a:off x="2931" y="2982"/>
              <a:ext cx="356" cy="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27018" name="Freeform 140"/>
            <p:cNvSpPr>
              <a:spLocks/>
            </p:cNvSpPr>
            <p:nvPr/>
          </p:nvSpPr>
          <p:spPr bwMode="auto">
            <a:xfrm>
              <a:off x="576" y="2009"/>
              <a:ext cx="3303" cy="990"/>
            </a:xfrm>
            <a:custGeom>
              <a:avLst/>
              <a:gdLst>
                <a:gd name="T0" fmla="*/ 2439 w 3303"/>
                <a:gd name="T1" fmla="*/ 981 h 990"/>
                <a:gd name="T2" fmla="*/ 1490 w 3303"/>
                <a:gd name="T3" fmla="*/ 346 h 990"/>
                <a:gd name="T4" fmla="*/ 0 w 3303"/>
                <a:gd name="T5" fmla="*/ 41 h 990"/>
                <a:gd name="T6" fmla="*/ 3303 w 3303"/>
                <a:gd name="T7" fmla="*/ 49 h 990"/>
                <a:gd name="T8" fmla="*/ 2829 w 3303"/>
                <a:gd name="T9" fmla="*/ 337 h 990"/>
                <a:gd name="T10" fmla="*/ 2558 w 3303"/>
                <a:gd name="T11" fmla="*/ 973 h 990"/>
                <a:gd name="T12" fmla="*/ 2439 w 3303"/>
                <a:gd name="T13" fmla="*/ 981 h 9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03" h="990">
                  <a:moveTo>
                    <a:pt x="2439" y="981"/>
                  </a:moveTo>
                  <a:cubicBezTo>
                    <a:pt x="2439" y="981"/>
                    <a:pt x="1882" y="501"/>
                    <a:pt x="1490" y="346"/>
                  </a:cubicBezTo>
                  <a:cubicBezTo>
                    <a:pt x="1098" y="191"/>
                    <a:pt x="13" y="47"/>
                    <a:pt x="0" y="41"/>
                  </a:cubicBezTo>
                  <a:cubicBezTo>
                    <a:pt x="13" y="59"/>
                    <a:pt x="2832" y="0"/>
                    <a:pt x="3303" y="49"/>
                  </a:cubicBezTo>
                  <a:cubicBezTo>
                    <a:pt x="3301" y="41"/>
                    <a:pt x="2925" y="183"/>
                    <a:pt x="2829" y="337"/>
                  </a:cubicBezTo>
                  <a:cubicBezTo>
                    <a:pt x="2733" y="491"/>
                    <a:pt x="2550" y="990"/>
                    <a:pt x="2558" y="973"/>
                  </a:cubicBezTo>
                  <a:cubicBezTo>
                    <a:pt x="2558" y="990"/>
                    <a:pt x="2439" y="981"/>
                    <a:pt x="2439" y="981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grpSp>
          <p:nvGrpSpPr>
            <p:cNvPr id="127019" name="Group 141"/>
            <p:cNvGrpSpPr>
              <a:grpSpLocks/>
            </p:cNvGrpSpPr>
            <p:nvPr/>
          </p:nvGrpSpPr>
          <p:grpSpPr bwMode="auto">
            <a:xfrm>
              <a:off x="561" y="1649"/>
              <a:ext cx="3324" cy="464"/>
              <a:chOff x="1240" y="1226"/>
              <a:chExt cx="3324" cy="464"/>
            </a:xfrm>
          </p:grpSpPr>
          <p:grpSp>
            <p:nvGrpSpPr>
              <p:cNvPr id="127021" name="Group 142"/>
              <p:cNvGrpSpPr>
                <a:grpSpLocks/>
              </p:cNvGrpSpPr>
              <p:nvPr/>
            </p:nvGrpSpPr>
            <p:grpSpPr bwMode="auto">
              <a:xfrm>
                <a:off x="1240" y="1226"/>
                <a:ext cx="3324" cy="464"/>
                <a:chOff x="1198" y="3598"/>
                <a:chExt cx="3324" cy="464"/>
              </a:xfrm>
            </p:grpSpPr>
            <p:sp>
              <p:nvSpPr>
                <p:cNvPr id="58427" name="Rectangle 143"/>
                <p:cNvSpPr>
                  <a:spLocks noChangeArrowheads="1"/>
                </p:cNvSpPr>
                <p:nvPr/>
              </p:nvSpPr>
              <p:spPr bwMode="auto">
                <a:xfrm>
                  <a:off x="1221" y="3665"/>
                  <a:ext cx="3301" cy="343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58428" name="Text Box 144"/>
                <p:cNvSpPr txBox="1">
                  <a:spLocks noChangeArrowheads="1"/>
                </p:cNvSpPr>
                <p:nvPr/>
              </p:nvSpPr>
              <p:spPr bwMode="auto">
                <a:xfrm>
                  <a:off x="1198" y="3733"/>
                  <a:ext cx="1780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600" dirty="0" smtClean="0">
                      <a:latin typeface="Arial" charset="0"/>
                      <a:cs typeface="Arial" charset="0"/>
                    </a:rPr>
                    <a:t>dest: 79.129.13.2</a:t>
                  </a:r>
                </a:p>
              </p:txBody>
            </p:sp>
            <p:sp>
              <p:nvSpPr>
                <p:cNvPr id="58429" name="Line 145"/>
                <p:cNvSpPr>
                  <a:spLocks noChangeShapeType="1"/>
                </p:cNvSpPr>
                <p:nvPr/>
              </p:nvSpPr>
              <p:spPr bwMode="auto">
                <a:xfrm>
                  <a:off x="2311" y="3659"/>
                  <a:ext cx="8" cy="3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grpSp>
              <p:nvGrpSpPr>
                <p:cNvPr id="127037" name="Group 146"/>
                <p:cNvGrpSpPr>
                  <a:grpSpLocks/>
                </p:cNvGrpSpPr>
                <p:nvPr/>
              </p:nvGrpSpPr>
              <p:grpSpPr bwMode="auto">
                <a:xfrm>
                  <a:off x="4374" y="3598"/>
                  <a:ext cx="111" cy="109"/>
                  <a:chOff x="1941" y="2928"/>
                  <a:chExt cx="111" cy="109"/>
                </a:xfrm>
              </p:grpSpPr>
              <p:sp>
                <p:nvSpPr>
                  <p:cNvPr id="127042" name="Freeform 147"/>
                  <p:cNvSpPr>
                    <a:spLocks/>
                  </p:cNvSpPr>
                  <p:nvPr/>
                </p:nvSpPr>
                <p:spPr bwMode="auto">
                  <a:xfrm>
                    <a:off x="1941" y="2928"/>
                    <a:ext cx="111" cy="108"/>
                  </a:xfrm>
                  <a:custGeom>
                    <a:avLst/>
                    <a:gdLst>
                      <a:gd name="T0" fmla="*/ 57 w 111"/>
                      <a:gd name="T1" fmla="*/ 0 h 108"/>
                      <a:gd name="T2" fmla="*/ 111 w 111"/>
                      <a:gd name="T3" fmla="*/ 0 h 108"/>
                      <a:gd name="T4" fmla="*/ 48 w 111"/>
                      <a:gd name="T5" fmla="*/ 108 h 108"/>
                      <a:gd name="T6" fmla="*/ 0 w 111"/>
                      <a:gd name="T7" fmla="*/ 105 h 108"/>
                      <a:gd name="T8" fmla="*/ 57 w 111"/>
                      <a:gd name="T9" fmla="*/ 0 h 10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11" h="108">
                        <a:moveTo>
                          <a:pt x="57" y="0"/>
                        </a:moveTo>
                        <a:lnTo>
                          <a:pt x="111" y="0"/>
                        </a:lnTo>
                        <a:lnTo>
                          <a:pt x="48" y="108"/>
                        </a:lnTo>
                        <a:lnTo>
                          <a:pt x="0" y="105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  <p:sp>
                <p:nvSpPr>
                  <p:cNvPr id="58436" name="Line 14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43" y="2932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58437" name="Line 14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85" y="2938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grpSp>
              <p:nvGrpSpPr>
                <p:cNvPr id="127038" name="Group 150"/>
                <p:cNvGrpSpPr>
                  <a:grpSpLocks/>
                </p:cNvGrpSpPr>
                <p:nvPr/>
              </p:nvGrpSpPr>
              <p:grpSpPr bwMode="auto">
                <a:xfrm>
                  <a:off x="4355" y="3953"/>
                  <a:ext cx="111" cy="109"/>
                  <a:chOff x="1941" y="2928"/>
                  <a:chExt cx="111" cy="109"/>
                </a:xfrm>
              </p:grpSpPr>
              <p:sp>
                <p:nvSpPr>
                  <p:cNvPr id="127039" name="Freeform 151"/>
                  <p:cNvSpPr>
                    <a:spLocks/>
                  </p:cNvSpPr>
                  <p:nvPr/>
                </p:nvSpPr>
                <p:spPr bwMode="auto">
                  <a:xfrm>
                    <a:off x="1941" y="2928"/>
                    <a:ext cx="111" cy="108"/>
                  </a:xfrm>
                  <a:custGeom>
                    <a:avLst/>
                    <a:gdLst>
                      <a:gd name="T0" fmla="*/ 57 w 111"/>
                      <a:gd name="T1" fmla="*/ 0 h 108"/>
                      <a:gd name="T2" fmla="*/ 111 w 111"/>
                      <a:gd name="T3" fmla="*/ 0 h 108"/>
                      <a:gd name="T4" fmla="*/ 48 w 111"/>
                      <a:gd name="T5" fmla="*/ 108 h 108"/>
                      <a:gd name="T6" fmla="*/ 0 w 111"/>
                      <a:gd name="T7" fmla="*/ 105 h 108"/>
                      <a:gd name="T8" fmla="*/ 57 w 111"/>
                      <a:gd name="T9" fmla="*/ 0 h 10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11" h="108">
                        <a:moveTo>
                          <a:pt x="57" y="0"/>
                        </a:moveTo>
                        <a:lnTo>
                          <a:pt x="111" y="0"/>
                        </a:lnTo>
                        <a:lnTo>
                          <a:pt x="48" y="108"/>
                        </a:lnTo>
                        <a:lnTo>
                          <a:pt x="0" y="105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  <p:sp>
                <p:nvSpPr>
                  <p:cNvPr id="58433" name="Line 15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43" y="2932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58434" name="Line 15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85" y="2938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</p:grpSp>
          <p:grpSp>
            <p:nvGrpSpPr>
              <p:cNvPr id="127022" name="Group 154"/>
              <p:cNvGrpSpPr>
                <a:grpSpLocks/>
              </p:cNvGrpSpPr>
              <p:nvPr/>
            </p:nvGrpSpPr>
            <p:grpSpPr bwMode="auto">
              <a:xfrm>
                <a:off x="2520" y="1313"/>
                <a:ext cx="1868" cy="286"/>
                <a:chOff x="527" y="2649"/>
                <a:chExt cx="1868" cy="286"/>
              </a:xfrm>
            </p:grpSpPr>
            <p:sp>
              <p:nvSpPr>
                <p:cNvPr id="58416" name="Rectangle 155"/>
                <p:cNvSpPr>
                  <a:spLocks noChangeArrowheads="1"/>
                </p:cNvSpPr>
                <p:nvPr/>
              </p:nvSpPr>
              <p:spPr bwMode="auto">
                <a:xfrm>
                  <a:off x="546" y="2680"/>
                  <a:ext cx="1849" cy="239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58417" name="Text Box 156"/>
                <p:cNvSpPr txBox="1">
                  <a:spLocks noChangeArrowheads="1"/>
                </p:cNvSpPr>
                <p:nvPr/>
              </p:nvSpPr>
              <p:spPr bwMode="auto">
                <a:xfrm>
                  <a:off x="527" y="2698"/>
                  <a:ext cx="1780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600" dirty="0" smtClean="0">
                      <a:latin typeface="Arial" charset="0"/>
                      <a:cs typeface="Arial" charset="0"/>
                    </a:rPr>
                    <a:t>dest: 128.119.40.186</a:t>
                  </a:r>
                </a:p>
              </p:txBody>
            </p:sp>
            <p:sp>
              <p:nvSpPr>
                <p:cNvPr id="58418" name="Line 157"/>
                <p:cNvSpPr>
                  <a:spLocks noChangeShapeType="1"/>
                </p:cNvSpPr>
                <p:nvPr/>
              </p:nvSpPr>
              <p:spPr bwMode="auto">
                <a:xfrm>
                  <a:off x="1847" y="2680"/>
                  <a:ext cx="3" cy="23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grpSp>
              <p:nvGrpSpPr>
                <p:cNvPr id="127026" name="Group 158"/>
                <p:cNvGrpSpPr>
                  <a:grpSpLocks/>
                </p:cNvGrpSpPr>
                <p:nvPr/>
              </p:nvGrpSpPr>
              <p:grpSpPr bwMode="auto">
                <a:xfrm>
                  <a:off x="2148" y="2649"/>
                  <a:ext cx="111" cy="109"/>
                  <a:chOff x="1941" y="2928"/>
                  <a:chExt cx="111" cy="109"/>
                </a:xfrm>
              </p:grpSpPr>
              <p:sp>
                <p:nvSpPr>
                  <p:cNvPr id="127031" name="Freeform 159"/>
                  <p:cNvSpPr>
                    <a:spLocks/>
                  </p:cNvSpPr>
                  <p:nvPr/>
                </p:nvSpPr>
                <p:spPr bwMode="auto">
                  <a:xfrm>
                    <a:off x="1941" y="2928"/>
                    <a:ext cx="111" cy="108"/>
                  </a:xfrm>
                  <a:custGeom>
                    <a:avLst/>
                    <a:gdLst>
                      <a:gd name="T0" fmla="*/ 57 w 111"/>
                      <a:gd name="T1" fmla="*/ 0 h 108"/>
                      <a:gd name="T2" fmla="*/ 111 w 111"/>
                      <a:gd name="T3" fmla="*/ 0 h 108"/>
                      <a:gd name="T4" fmla="*/ 48 w 111"/>
                      <a:gd name="T5" fmla="*/ 108 h 108"/>
                      <a:gd name="T6" fmla="*/ 0 w 111"/>
                      <a:gd name="T7" fmla="*/ 105 h 108"/>
                      <a:gd name="T8" fmla="*/ 57 w 111"/>
                      <a:gd name="T9" fmla="*/ 0 h 10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11" h="108">
                        <a:moveTo>
                          <a:pt x="57" y="0"/>
                        </a:moveTo>
                        <a:lnTo>
                          <a:pt x="111" y="0"/>
                        </a:lnTo>
                        <a:lnTo>
                          <a:pt x="48" y="108"/>
                        </a:lnTo>
                        <a:lnTo>
                          <a:pt x="0" y="105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  <p:sp>
                <p:nvSpPr>
                  <p:cNvPr id="58425" name="Line 16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43" y="2932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58426" name="Line 16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85" y="2938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grpSp>
              <p:nvGrpSpPr>
                <p:cNvPr id="127027" name="Group 162"/>
                <p:cNvGrpSpPr>
                  <a:grpSpLocks/>
                </p:cNvGrpSpPr>
                <p:nvPr/>
              </p:nvGrpSpPr>
              <p:grpSpPr bwMode="auto">
                <a:xfrm>
                  <a:off x="2136" y="2826"/>
                  <a:ext cx="111" cy="109"/>
                  <a:chOff x="1941" y="2928"/>
                  <a:chExt cx="111" cy="109"/>
                </a:xfrm>
              </p:grpSpPr>
              <p:sp>
                <p:nvSpPr>
                  <p:cNvPr id="127028" name="Freeform 163"/>
                  <p:cNvSpPr>
                    <a:spLocks/>
                  </p:cNvSpPr>
                  <p:nvPr/>
                </p:nvSpPr>
                <p:spPr bwMode="auto">
                  <a:xfrm>
                    <a:off x="1941" y="2928"/>
                    <a:ext cx="111" cy="108"/>
                  </a:xfrm>
                  <a:custGeom>
                    <a:avLst/>
                    <a:gdLst>
                      <a:gd name="T0" fmla="*/ 57 w 111"/>
                      <a:gd name="T1" fmla="*/ 0 h 108"/>
                      <a:gd name="T2" fmla="*/ 111 w 111"/>
                      <a:gd name="T3" fmla="*/ 0 h 108"/>
                      <a:gd name="T4" fmla="*/ 48 w 111"/>
                      <a:gd name="T5" fmla="*/ 108 h 108"/>
                      <a:gd name="T6" fmla="*/ 0 w 111"/>
                      <a:gd name="T7" fmla="*/ 105 h 108"/>
                      <a:gd name="T8" fmla="*/ 57 w 111"/>
                      <a:gd name="T9" fmla="*/ 0 h 10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111" h="108">
                        <a:moveTo>
                          <a:pt x="57" y="0"/>
                        </a:moveTo>
                        <a:lnTo>
                          <a:pt x="111" y="0"/>
                        </a:lnTo>
                        <a:lnTo>
                          <a:pt x="48" y="108"/>
                        </a:lnTo>
                        <a:lnTo>
                          <a:pt x="0" y="105"/>
                        </a:lnTo>
                        <a:lnTo>
                          <a:pt x="57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en-US" dirty="0"/>
                  </a:p>
                </p:txBody>
              </p:sp>
              <p:sp>
                <p:nvSpPr>
                  <p:cNvPr id="58422" name="Line 16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43" y="2932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58423" name="Line 16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85" y="2938"/>
                    <a:ext cx="57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58413" name="Text Box 166"/>
            <p:cNvSpPr txBox="1">
              <a:spLocks noChangeArrowheads="1"/>
            </p:cNvSpPr>
            <p:nvPr/>
          </p:nvSpPr>
          <p:spPr bwMode="auto">
            <a:xfrm>
              <a:off x="554" y="1285"/>
              <a:ext cx="2855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packet sent by home agent to foreign agent: a </a:t>
              </a:r>
              <a:r>
                <a:rPr lang="en-US" i="1" dirty="0" smtClean="0">
                  <a:latin typeface="Arial" charset="0"/>
                  <a:cs typeface="Arial" charset="0"/>
                </a:rPr>
                <a:t>packet within a packet</a:t>
              </a:r>
            </a:p>
          </p:txBody>
        </p:sp>
      </p:grpSp>
      <p:grpSp>
        <p:nvGrpSpPr>
          <p:cNvPr id="446631" name="Group 167"/>
          <p:cNvGrpSpPr>
            <a:grpSpLocks/>
          </p:cNvGrpSpPr>
          <p:nvPr/>
        </p:nvGrpSpPr>
        <p:grpSpPr bwMode="auto">
          <a:xfrm>
            <a:off x="5426075" y="1611313"/>
            <a:ext cx="3567113" cy="2562225"/>
            <a:chOff x="3418" y="1015"/>
            <a:chExt cx="2247" cy="1614"/>
          </a:xfrm>
        </p:grpSpPr>
        <p:sp>
          <p:nvSpPr>
            <p:cNvPr id="58395" name="Rectangle 168"/>
            <p:cNvSpPr>
              <a:spLocks noChangeArrowheads="1"/>
            </p:cNvSpPr>
            <p:nvPr/>
          </p:nvSpPr>
          <p:spPr bwMode="auto">
            <a:xfrm>
              <a:off x="4382" y="2569"/>
              <a:ext cx="263" cy="6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127003" name="Freeform 169"/>
            <p:cNvSpPr>
              <a:spLocks/>
            </p:cNvSpPr>
            <p:nvPr/>
          </p:nvSpPr>
          <p:spPr bwMode="auto">
            <a:xfrm>
              <a:off x="3693" y="1469"/>
              <a:ext cx="1849" cy="1132"/>
            </a:xfrm>
            <a:custGeom>
              <a:avLst/>
              <a:gdLst>
                <a:gd name="T0" fmla="*/ 779 w 1849"/>
                <a:gd name="T1" fmla="*/ 1132 h 1132"/>
                <a:gd name="T2" fmla="*/ 686 w 1849"/>
                <a:gd name="T3" fmla="*/ 344 h 1132"/>
                <a:gd name="T4" fmla="*/ 0 w 1849"/>
                <a:gd name="T5" fmla="*/ 39 h 1132"/>
                <a:gd name="T6" fmla="*/ 1849 w 1849"/>
                <a:gd name="T7" fmla="*/ 49 h 1132"/>
                <a:gd name="T8" fmla="*/ 1375 w 1849"/>
                <a:gd name="T9" fmla="*/ 337 h 1132"/>
                <a:gd name="T10" fmla="*/ 906 w 1849"/>
                <a:gd name="T11" fmla="*/ 996 h 1132"/>
                <a:gd name="T12" fmla="*/ 779 w 1849"/>
                <a:gd name="T13" fmla="*/ 1132 h 1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9" h="1132">
                  <a:moveTo>
                    <a:pt x="779" y="1132"/>
                  </a:moveTo>
                  <a:cubicBezTo>
                    <a:pt x="779" y="1132"/>
                    <a:pt x="1078" y="499"/>
                    <a:pt x="686" y="344"/>
                  </a:cubicBezTo>
                  <a:cubicBezTo>
                    <a:pt x="294" y="189"/>
                    <a:pt x="13" y="45"/>
                    <a:pt x="0" y="39"/>
                  </a:cubicBezTo>
                  <a:cubicBezTo>
                    <a:pt x="13" y="57"/>
                    <a:pt x="1378" y="0"/>
                    <a:pt x="1849" y="49"/>
                  </a:cubicBezTo>
                  <a:cubicBezTo>
                    <a:pt x="1847" y="41"/>
                    <a:pt x="1471" y="183"/>
                    <a:pt x="1375" y="337"/>
                  </a:cubicBezTo>
                  <a:cubicBezTo>
                    <a:pt x="1279" y="491"/>
                    <a:pt x="898" y="1013"/>
                    <a:pt x="906" y="996"/>
                  </a:cubicBezTo>
                  <a:cubicBezTo>
                    <a:pt x="906" y="1013"/>
                    <a:pt x="779" y="1132"/>
                    <a:pt x="779" y="1132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dirty="0"/>
            </a:p>
          </p:txBody>
        </p:sp>
        <p:grpSp>
          <p:nvGrpSpPr>
            <p:cNvPr id="127004" name="Group 170"/>
            <p:cNvGrpSpPr>
              <a:grpSpLocks/>
            </p:cNvGrpSpPr>
            <p:nvPr/>
          </p:nvGrpSpPr>
          <p:grpSpPr bwMode="auto">
            <a:xfrm>
              <a:off x="3672" y="1254"/>
              <a:ext cx="1868" cy="286"/>
              <a:chOff x="527" y="2649"/>
              <a:chExt cx="1868" cy="286"/>
            </a:xfrm>
          </p:grpSpPr>
          <p:sp>
            <p:nvSpPr>
              <p:cNvPr id="58399" name="Rectangle 171"/>
              <p:cNvSpPr>
                <a:spLocks noChangeArrowheads="1"/>
              </p:cNvSpPr>
              <p:nvPr/>
            </p:nvSpPr>
            <p:spPr bwMode="auto">
              <a:xfrm>
                <a:off x="546" y="2680"/>
                <a:ext cx="1849" cy="23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58400" name="Text Box 172"/>
              <p:cNvSpPr txBox="1">
                <a:spLocks noChangeArrowheads="1"/>
              </p:cNvSpPr>
              <p:nvPr/>
            </p:nvSpPr>
            <p:spPr bwMode="auto">
              <a:xfrm>
                <a:off x="527" y="2698"/>
                <a:ext cx="178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600" dirty="0" smtClean="0">
                    <a:latin typeface="Arial" charset="0"/>
                    <a:cs typeface="Arial" charset="0"/>
                  </a:rPr>
                  <a:t>dest: 128.119.40.186</a:t>
                </a:r>
              </a:p>
            </p:txBody>
          </p:sp>
          <p:sp>
            <p:nvSpPr>
              <p:cNvPr id="58401" name="Line 173"/>
              <p:cNvSpPr>
                <a:spLocks noChangeShapeType="1"/>
              </p:cNvSpPr>
              <p:nvPr/>
            </p:nvSpPr>
            <p:spPr bwMode="auto">
              <a:xfrm>
                <a:off x="1847" y="2680"/>
                <a:ext cx="3" cy="2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27009" name="Group 174"/>
              <p:cNvGrpSpPr>
                <a:grpSpLocks/>
              </p:cNvGrpSpPr>
              <p:nvPr/>
            </p:nvGrpSpPr>
            <p:grpSpPr bwMode="auto">
              <a:xfrm>
                <a:off x="2148" y="2649"/>
                <a:ext cx="111" cy="109"/>
                <a:chOff x="1941" y="2928"/>
                <a:chExt cx="111" cy="109"/>
              </a:xfrm>
            </p:grpSpPr>
            <p:sp>
              <p:nvSpPr>
                <p:cNvPr id="127014" name="Freeform 175"/>
                <p:cNvSpPr>
                  <a:spLocks/>
                </p:cNvSpPr>
                <p:nvPr/>
              </p:nvSpPr>
              <p:spPr bwMode="auto">
                <a:xfrm>
                  <a:off x="1941" y="2928"/>
                  <a:ext cx="111" cy="108"/>
                </a:xfrm>
                <a:custGeom>
                  <a:avLst/>
                  <a:gdLst>
                    <a:gd name="T0" fmla="*/ 57 w 111"/>
                    <a:gd name="T1" fmla="*/ 0 h 108"/>
                    <a:gd name="T2" fmla="*/ 111 w 111"/>
                    <a:gd name="T3" fmla="*/ 0 h 108"/>
                    <a:gd name="T4" fmla="*/ 48 w 111"/>
                    <a:gd name="T5" fmla="*/ 108 h 108"/>
                    <a:gd name="T6" fmla="*/ 0 w 111"/>
                    <a:gd name="T7" fmla="*/ 105 h 108"/>
                    <a:gd name="T8" fmla="*/ 57 w 111"/>
                    <a:gd name="T9" fmla="*/ 0 h 1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11" h="108">
                      <a:moveTo>
                        <a:pt x="57" y="0"/>
                      </a:moveTo>
                      <a:lnTo>
                        <a:pt x="111" y="0"/>
                      </a:lnTo>
                      <a:lnTo>
                        <a:pt x="48" y="108"/>
                      </a:lnTo>
                      <a:lnTo>
                        <a:pt x="0" y="105"/>
                      </a:lnTo>
                      <a:lnTo>
                        <a:pt x="5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408" name="Line 176"/>
                <p:cNvSpPr>
                  <a:spLocks noChangeShapeType="1"/>
                </p:cNvSpPr>
                <p:nvPr/>
              </p:nvSpPr>
              <p:spPr bwMode="auto">
                <a:xfrm flipH="1">
                  <a:off x="1943" y="2932"/>
                  <a:ext cx="57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58409" name="Line 177"/>
                <p:cNvSpPr>
                  <a:spLocks noChangeShapeType="1"/>
                </p:cNvSpPr>
                <p:nvPr/>
              </p:nvSpPr>
              <p:spPr bwMode="auto">
                <a:xfrm flipH="1">
                  <a:off x="1985" y="2938"/>
                  <a:ext cx="57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27010" name="Group 178"/>
              <p:cNvGrpSpPr>
                <a:grpSpLocks/>
              </p:cNvGrpSpPr>
              <p:nvPr/>
            </p:nvGrpSpPr>
            <p:grpSpPr bwMode="auto">
              <a:xfrm>
                <a:off x="2136" y="2826"/>
                <a:ext cx="111" cy="109"/>
                <a:chOff x="1941" y="2928"/>
                <a:chExt cx="111" cy="109"/>
              </a:xfrm>
            </p:grpSpPr>
            <p:sp>
              <p:nvSpPr>
                <p:cNvPr id="127011" name="Freeform 179"/>
                <p:cNvSpPr>
                  <a:spLocks/>
                </p:cNvSpPr>
                <p:nvPr/>
              </p:nvSpPr>
              <p:spPr bwMode="auto">
                <a:xfrm>
                  <a:off x="1941" y="2928"/>
                  <a:ext cx="111" cy="108"/>
                </a:xfrm>
                <a:custGeom>
                  <a:avLst/>
                  <a:gdLst>
                    <a:gd name="T0" fmla="*/ 57 w 111"/>
                    <a:gd name="T1" fmla="*/ 0 h 108"/>
                    <a:gd name="T2" fmla="*/ 111 w 111"/>
                    <a:gd name="T3" fmla="*/ 0 h 108"/>
                    <a:gd name="T4" fmla="*/ 48 w 111"/>
                    <a:gd name="T5" fmla="*/ 108 h 108"/>
                    <a:gd name="T6" fmla="*/ 0 w 111"/>
                    <a:gd name="T7" fmla="*/ 105 h 108"/>
                    <a:gd name="T8" fmla="*/ 57 w 111"/>
                    <a:gd name="T9" fmla="*/ 0 h 10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11" h="108">
                      <a:moveTo>
                        <a:pt x="57" y="0"/>
                      </a:moveTo>
                      <a:lnTo>
                        <a:pt x="111" y="0"/>
                      </a:lnTo>
                      <a:lnTo>
                        <a:pt x="48" y="108"/>
                      </a:lnTo>
                      <a:lnTo>
                        <a:pt x="0" y="105"/>
                      </a:lnTo>
                      <a:lnTo>
                        <a:pt x="57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405" name="Line 180"/>
                <p:cNvSpPr>
                  <a:spLocks noChangeShapeType="1"/>
                </p:cNvSpPr>
                <p:nvPr/>
              </p:nvSpPr>
              <p:spPr bwMode="auto">
                <a:xfrm flipH="1">
                  <a:off x="1943" y="2932"/>
                  <a:ext cx="57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58406" name="Line 181"/>
                <p:cNvSpPr>
                  <a:spLocks noChangeShapeType="1"/>
                </p:cNvSpPr>
                <p:nvPr/>
              </p:nvSpPr>
              <p:spPr bwMode="auto">
                <a:xfrm flipH="1">
                  <a:off x="1985" y="2938"/>
                  <a:ext cx="57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sp>
          <p:nvSpPr>
            <p:cNvPr id="58398" name="Text Box 182"/>
            <p:cNvSpPr txBox="1">
              <a:spLocks noChangeArrowheads="1"/>
            </p:cNvSpPr>
            <p:nvPr/>
          </p:nvSpPr>
          <p:spPr bwMode="auto">
            <a:xfrm>
              <a:off x="3418" y="1015"/>
              <a:ext cx="224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foreign-agent-to-mobile packet</a:t>
              </a:r>
            </a:p>
          </p:txBody>
        </p:sp>
      </p:grpSp>
      <p:pic>
        <p:nvPicPr>
          <p:cNvPr id="127001" name="Picture 18" descr="underline_base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1046163"/>
            <a:ext cx="63992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62</a:t>
            </a:fld>
            <a:endParaRPr lang="en-US" sz="1200" dirty="0">
              <a:latin typeface="Tahoma" charset="0"/>
            </a:endParaRPr>
          </a:p>
        </p:txBody>
      </p:sp>
      <p:sp>
        <p:nvSpPr>
          <p:cNvPr id="18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188" name="Group 44"/>
          <p:cNvGrpSpPr>
            <a:grpSpLocks/>
          </p:cNvGrpSpPr>
          <p:nvPr/>
        </p:nvGrpSpPr>
        <p:grpSpPr bwMode="auto">
          <a:xfrm>
            <a:off x="4413588" y="5557985"/>
            <a:ext cx="568325" cy="481012"/>
            <a:chOff x="-44" y="1473"/>
            <a:chExt cx="981" cy="1105"/>
          </a:xfrm>
        </p:grpSpPr>
        <p:pic>
          <p:nvPicPr>
            <p:cNvPr id="189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0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296 w 356"/>
                <a:gd name="T3" fmla="*/ 69 h 368"/>
                <a:gd name="T4" fmla="*/ 1537 w 356"/>
                <a:gd name="T5" fmla="*/ 1447 h 368"/>
                <a:gd name="T6" fmla="*/ 339 w 356"/>
                <a:gd name="T7" fmla="*/ 1810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33698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2"/>
          <p:cNvSpPr>
            <a:spLocks noGrp="1" noChangeArrowheads="1"/>
          </p:cNvSpPr>
          <p:nvPr>
            <p:ph type="title"/>
          </p:nvPr>
        </p:nvSpPr>
        <p:spPr>
          <a:xfrm>
            <a:off x="479425" y="10953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Mobile IP: agent discovery</a:t>
            </a:r>
          </a:p>
        </p:txBody>
      </p:sp>
      <p:sp>
        <p:nvSpPr>
          <p:cNvPr id="5939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9275" y="1443038"/>
            <a:ext cx="8034338" cy="4648200"/>
          </a:xfrm>
        </p:spPr>
        <p:txBody>
          <a:bodyPr/>
          <a:lstStyle/>
          <a:p>
            <a:pPr>
              <a:defRPr/>
            </a:pPr>
            <a:r>
              <a:rPr lang="en-US" sz="2400" i="1" dirty="0">
                <a:solidFill>
                  <a:srgbClr val="C00000"/>
                </a:solidFill>
                <a:latin typeface="Arial" charset="0"/>
                <a:cs typeface="Arial" charset="0"/>
              </a:rPr>
              <a:t>agent advertisement: </a:t>
            </a:r>
            <a:r>
              <a:rPr lang="en-US" sz="2400" dirty="0">
                <a:latin typeface="Arial" charset="0"/>
                <a:cs typeface="Arial" charset="0"/>
              </a:rPr>
              <a:t>foreign/home agents advertise service by broadcasting ICMP messages</a:t>
            </a:r>
            <a:r>
              <a:rPr lang="en-US" sz="2000" dirty="0">
                <a:latin typeface="Arial" charset="0"/>
                <a:cs typeface="Arial" charset="0"/>
              </a:rPr>
              <a:t> (typefield = 9)</a:t>
            </a:r>
          </a:p>
        </p:txBody>
      </p:sp>
      <p:graphicFrame>
        <p:nvGraphicFramePr>
          <p:cNvPr id="129029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2824163" y="2406650"/>
          <a:ext cx="5470525" cy="3951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043" name="Picture" r:id="rId4" imgW="4051659" imgH="2919690" progId="Word.Picture.8">
                  <p:embed/>
                </p:oleObj>
              </mc:Choice>
              <mc:Fallback>
                <p:oleObj name="Picture" r:id="rId4" imgW="4051659" imgH="291969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4163" y="2406650"/>
                        <a:ext cx="5470525" cy="3951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9" name="Text Box 5"/>
          <p:cNvSpPr txBox="1">
            <a:spLocks noChangeArrowheads="1"/>
          </p:cNvSpPr>
          <p:nvPr/>
        </p:nvSpPr>
        <p:spPr bwMode="auto">
          <a:xfrm>
            <a:off x="333375" y="4164013"/>
            <a:ext cx="23002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R bit: registration required</a:t>
            </a:r>
          </a:p>
        </p:txBody>
      </p:sp>
      <p:sp>
        <p:nvSpPr>
          <p:cNvPr id="59400" name="Text Box 6"/>
          <p:cNvSpPr txBox="1">
            <a:spLocks noChangeArrowheads="1"/>
          </p:cNvSpPr>
          <p:nvPr/>
        </p:nvSpPr>
        <p:spPr bwMode="auto">
          <a:xfrm>
            <a:off x="344488" y="3230563"/>
            <a:ext cx="2457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H,F bits: home and/or foreign agent</a:t>
            </a:r>
          </a:p>
        </p:txBody>
      </p:sp>
      <p:sp>
        <p:nvSpPr>
          <p:cNvPr id="59401" name="Line 7"/>
          <p:cNvSpPr>
            <a:spLocks noChangeShapeType="1"/>
          </p:cNvSpPr>
          <p:nvPr/>
        </p:nvSpPr>
        <p:spPr bwMode="auto">
          <a:xfrm>
            <a:off x="2790825" y="3768725"/>
            <a:ext cx="2538413" cy="110331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9402" name="Line 8"/>
          <p:cNvSpPr>
            <a:spLocks noChangeShapeType="1"/>
          </p:cNvSpPr>
          <p:nvPr/>
        </p:nvSpPr>
        <p:spPr bwMode="auto">
          <a:xfrm>
            <a:off x="2501900" y="4348163"/>
            <a:ext cx="2490788" cy="582612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pic>
        <p:nvPicPr>
          <p:cNvPr id="129034" name="Picture 18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" y="949325"/>
            <a:ext cx="63992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63</a:t>
            </a:fld>
            <a:endParaRPr lang="en-US" sz="1200" dirty="0">
              <a:latin typeface="Tahoma" charset="0"/>
            </a:endParaRP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093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3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809625"/>
            <a:ext cx="7313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Rectangle 2"/>
          <p:cNvSpPr>
            <a:spLocks noGrp="1" noChangeArrowheads="1"/>
          </p:cNvSpPr>
          <p:nvPr>
            <p:ph type="title"/>
          </p:nvPr>
        </p:nvSpPr>
        <p:spPr>
          <a:xfrm>
            <a:off x="490538" y="69850"/>
            <a:ext cx="7772400" cy="942975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/>
                <a:cs typeface="Gill Sans MT"/>
              </a:rPr>
              <a:t>Mobile</a:t>
            </a:r>
            <a:r>
              <a:rPr lang="en-US" dirty="0">
                <a:latin typeface="Gill Sans MT" charset="0"/>
                <a:cs typeface="+mj-cs"/>
              </a:rPr>
              <a:t> IP: registration example</a:t>
            </a:r>
          </a:p>
        </p:txBody>
      </p:sp>
      <p:sp>
        <p:nvSpPr>
          <p:cNvPr id="131077" name="Text Box 40"/>
          <p:cNvSpPr txBox="1">
            <a:spLocks noChangeArrowheads="1"/>
          </p:cNvSpPr>
          <p:nvPr/>
        </p:nvSpPr>
        <p:spPr bwMode="auto">
          <a:xfrm>
            <a:off x="4594225" y="1011238"/>
            <a:ext cx="23225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400" dirty="0">
                <a:solidFill>
                  <a:srgbClr val="000099"/>
                </a:solidFill>
                <a:latin typeface="Gill Sans MT" charset="0"/>
                <a:ea typeface="ÇlÇr ñæí©" charset="0"/>
              </a:rPr>
              <a:t>visited network: 79.129.13/24</a:t>
            </a:r>
            <a:endParaRPr lang="en-US" sz="1400" dirty="0">
              <a:solidFill>
                <a:srgbClr val="000099"/>
              </a:solidFill>
              <a:latin typeface="Gill Sans MT" charset="0"/>
              <a:ea typeface="Gill Sans MT" charset="0"/>
              <a:cs typeface="Gill Sans MT" charset="0"/>
            </a:endParaRPr>
          </a:p>
        </p:txBody>
      </p:sp>
      <p:sp>
        <p:nvSpPr>
          <p:cNvPr id="131078" name="Text Box 41"/>
          <p:cNvSpPr txBox="1">
            <a:spLocks noChangeArrowheads="1"/>
          </p:cNvSpPr>
          <p:nvPr/>
        </p:nvSpPr>
        <p:spPr bwMode="auto">
          <a:xfrm>
            <a:off x="1331913" y="1149350"/>
            <a:ext cx="1433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en-US" sz="1400" dirty="0">
                <a:solidFill>
                  <a:srgbClr val="000099"/>
                </a:solidFill>
                <a:latin typeface="Gill Sans MT" charset="0"/>
                <a:ea typeface="ÇlÇr ñæí©" charset="0"/>
              </a:rPr>
              <a:t>home agent</a:t>
            </a:r>
          </a:p>
          <a:p>
            <a:pPr algn="ctr"/>
            <a:r>
              <a:rPr lang="en-US" sz="1400" dirty="0">
                <a:solidFill>
                  <a:srgbClr val="000099"/>
                </a:solidFill>
                <a:latin typeface="Gill Sans MT" charset="0"/>
                <a:ea typeface="ÇlÇr ñæí©" charset="0"/>
              </a:rPr>
              <a:t>HA: 128.119.40.7</a:t>
            </a:r>
            <a:endParaRPr lang="en-US" sz="1400" dirty="0">
              <a:solidFill>
                <a:srgbClr val="000099"/>
              </a:solidFill>
              <a:latin typeface="Gill Sans MT" charset="0"/>
              <a:ea typeface="Gill Sans MT" charset="0"/>
              <a:cs typeface="Gill Sans MT" charset="0"/>
            </a:endParaRPr>
          </a:p>
        </p:txBody>
      </p:sp>
      <p:sp>
        <p:nvSpPr>
          <p:cNvPr id="131079" name="Text Box 42"/>
          <p:cNvSpPr txBox="1">
            <a:spLocks noChangeArrowheads="1"/>
          </p:cNvSpPr>
          <p:nvPr/>
        </p:nvSpPr>
        <p:spPr bwMode="auto">
          <a:xfrm>
            <a:off x="3725863" y="1195388"/>
            <a:ext cx="14795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400" dirty="0">
                <a:solidFill>
                  <a:srgbClr val="000099"/>
                </a:solidFill>
                <a:latin typeface="Gill Sans MT" charset="0"/>
                <a:ea typeface="ÇlÇr ñæí©" charset="0"/>
              </a:rPr>
              <a:t>foreign agent</a:t>
            </a:r>
          </a:p>
          <a:p>
            <a:r>
              <a:rPr lang="en-US" sz="1400" dirty="0">
                <a:solidFill>
                  <a:srgbClr val="000099"/>
                </a:solidFill>
                <a:latin typeface="Gill Sans MT" charset="0"/>
                <a:ea typeface="ÇlÇr ñæí©" charset="0"/>
              </a:rPr>
              <a:t>COA: 79.129.13.2</a:t>
            </a:r>
          </a:p>
          <a:p>
            <a:endParaRPr lang="en-US" sz="1800" dirty="0"/>
          </a:p>
        </p:txBody>
      </p:sp>
      <p:sp>
        <p:nvSpPr>
          <p:cNvPr id="131080" name="Text Box 46"/>
          <p:cNvSpPr txBox="1">
            <a:spLocks noChangeArrowheads="1"/>
          </p:cNvSpPr>
          <p:nvPr/>
        </p:nvSpPr>
        <p:spPr bwMode="auto">
          <a:xfrm>
            <a:off x="6886575" y="1555750"/>
            <a:ext cx="16208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400" dirty="0">
                <a:solidFill>
                  <a:srgbClr val="000099"/>
                </a:solidFill>
                <a:latin typeface="Gill Sans MT" charset="0"/>
                <a:ea typeface="ÇlÇr ñæí©" charset="0"/>
              </a:rPr>
              <a:t>mobile agent</a:t>
            </a:r>
          </a:p>
          <a:p>
            <a:r>
              <a:rPr lang="en-US" sz="1400" dirty="0">
                <a:solidFill>
                  <a:srgbClr val="000099"/>
                </a:solidFill>
                <a:latin typeface="Gill Sans MT" charset="0"/>
                <a:ea typeface="ÇlÇr ñæí©" charset="0"/>
              </a:rPr>
              <a:t>MA: 128.119.40.186</a:t>
            </a:r>
            <a:endParaRPr lang="en-US" sz="1400" dirty="0">
              <a:solidFill>
                <a:srgbClr val="000099"/>
              </a:solidFill>
              <a:latin typeface="Gill Sans MT" charset="0"/>
              <a:ea typeface="Gill Sans MT" charset="0"/>
              <a:cs typeface="Gill Sans MT" charset="0"/>
            </a:endParaRPr>
          </a:p>
        </p:txBody>
      </p:sp>
      <p:grpSp>
        <p:nvGrpSpPr>
          <p:cNvPr id="35" name="Group 34"/>
          <p:cNvGrpSpPr>
            <a:grpSpLocks/>
          </p:cNvGrpSpPr>
          <p:nvPr/>
        </p:nvGrpSpPr>
        <p:grpSpPr bwMode="auto">
          <a:xfrm>
            <a:off x="4456113" y="2732088"/>
            <a:ext cx="2390775" cy="1516062"/>
            <a:chOff x="4456543" y="2732527"/>
            <a:chExt cx="2389911" cy="1515110"/>
          </a:xfrm>
        </p:grpSpPr>
        <p:sp>
          <p:nvSpPr>
            <p:cNvPr id="131125" name="Line 47"/>
            <p:cNvSpPr>
              <a:spLocks noChangeShapeType="1"/>
            </p:cNvSpPr>
            <p:nvPr/>
          </p:nvSpPr>
          <p:spPr bwMode="auto">
            <a:xfrm flipH="1">
              <a:off x="4456543" y="2886364"/>
              <a:ext cx="2389911" cy="35790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31126" name="Group 48"/>
            <p:cNvGrpSpPr>
              <a:grpSpLocks/>
            </p:cNvGrpSpPr>
            <p:nvPr/>
          </p:nvGrpSpPr>
          <p:grpSpPr bwMode="auto">
            <a:xfrm>
              <a:off x="4617712" y="2732527"/>
              <a:ext cx="1882140" cy="1515110"/>
              <a:chOff x="13860" y="6885"/>
              <a:chExt cx="2964" cy="2386"/>
            </a:xfrm>
          </p:grpSpPr>
          <p:sp>
            <p:nvSpPr>
              <p:cNvPr id="131127" name="Text Box 49"/>
              <p:cNvSpPr txBox="1">
                <a:spLocks noChangeArrowheads="1"/>
              </p:cNvSpPr>
              <p:nvPr/>
            </p:nvSpPr>
            <p:spPr bwMode="auto">
              <a:xfrm>
                <a:off x="13860" y="6885"/>
                <a:ext cx="2510" cy="4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1600" dirty="0">
                    <a:solidFill>
                      <a:srgbClr val="C00000"/>
                    </a:solidFill>
                    <a:latin typeface="Gill Sans MT" charset="0"/>
                    <a:ea typeface="ÇlÇr ñæí©" charset="0"/>
                  </a:rPr>
                  <a:t>registration req. </a:t>
                </a:r>
                <a:endParaRPr lang="en-US" sz="1600" dirty="0">
                  <a:solidFill>
                    <a:srgbClr val="C00000"/>
                  </a:solidFill>
                  <a:latin typeface="Gill Sans MT" charset="0"/>
                  <a:ea typeface="Gill Sans MT" charset="0"/>
                  <a:cs typeface="Gill Sans MT" charset="0"/>
                </a:endParaRPr>
              </a:p>
            </p:txBody>
          </p:sp>
          <p:sp>
            <p:nvSpPr>
              <p:cNvPr id="131128" name="Text Box 50"/>
              <p:cNvSpPr txBox="1">
                <a:spLocks noChangeArrowheads="1"/>
              </p:cNvSpPr>
              <p:nvPr/>
            </p:nvSpPr>
            <p:spPr bwMode="auto">
              <a:xfrm>
                <a:off x="14132" y="7394"/>
                <a:ext cx="2692" cy="1877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200" dirty="0">
                    <a:latin typeface="Arial" charset="0"/>
                    <a:ea typeface="ÇlÇr ñæí©" charset="0"/>
                    <a:cs typeface="ÇlÇr ñæí©" charset="0"/>
                  </a:rPr>
                  <a:t>COA: 79.129.13.2</a:t>
                </a:r>
              </a:p>
              <a:p>
                <a:r>
                  <a:rPr lang="en-US" sz="1200" dirty="0">
                    <a:latin typeface="Arial" charset="0"/>
                    <a:ea typeface="ÇlÇr ñæí©" charset="0"/>
                    <a:cs typeface="ÇlÇr ñæí©" charset="0"/>
                  </a:rPr>
                  <a:t>HA: 128.119.40.7</a:t>
                </a:r>
              </a:p>
              <a:p>
                <a:r>
                  <a:rPr lang="en-US" sz="1200" dirty="0">
                    <a:latin typeface="Arial" charset="0"/>
                    <a:ea typeface="ÇlÇr ñæí©" charset="0"/>
                    <a:cs typeface="ÇlÇr ñæí©" charset="0"/>
                  </a:rPr>
                  <a:t>MA: 128.119.40.186</a:t>
                </a:r>
              </a:p>
              <a:p>
                <a:r>
                  <a:rPr lang="en-US" sz="1200" dirty="0">
                    <a:latin typeface="Arial" charset="0"/>
                    <a:ea typeface="ÇlÇr ñæí©" charset="0"/>
                    <a:cs typeface="ÇlÇr ñæí©" charset="0"/>
                  </a:rPr>
                  <a:t>Lifetime: 9999</a:t>
                </a:r>
              </a:p>
              <a:p>
                <a:r>
                  <a:rPr lang="en-US" sz="1200" dirty="0">
                    <a:latin typeface="Arial" charset="0"/>
                    <a:ea typeface="ÇlÇr ñæí©" charset="0"/>
                    <a:cs typeface="ÇlÇr ñæí©" charset="0"/>
                  </a:rPr>
                  <a:t>identification:714</a:t>
                </a:r>
              </a:p>
              <a:p>
                <a:r>
                  <a:rPr lang="en-US" sz="1200" dirty="0">
                    <a:latin typeface="Arial" charset="0"/>
                    <a:ea typeface="ÇlÇr ñæí©" charset="0"/>
                    <a:cs typeface="ÇlÇr ñæí©" charset="0"/>
                  </a:rPr>
                  <a:t>….</a:t>
                </a:r>
              </a:p>
              <a:p>
                <a:endParaRPr lang="en-US" sz="1800" dirty="0"/>
              </a:p>
            </p:txBody>
          </p:sp>
        </p:grpSp>
      </p:grpSp>
      <p:grpSp>
        <p:nvGrpSpPr>
          <p:cNvPr id="37" name="Group 36"/>
          <p:cNvGrpSpPr>
            <a:grpSpLocks/>
          </p:cNvGrpSpPr>
          <p:nvPr/>
        </p:nvGrpSpPr>
        <p:grpSpPr bwMode="auto">
          <a:xfrm>
            <a:off x="2022475" y="4606925"/>
            <a:ext cx="2422525" cy="1489075"/>
            <a:chOff x="2023162" y="4606595"/>
            <a:chExt cx="2421839" cy="1489368"/>
          </a:xfrm>
        </p:grpSpPr>
        <p:sp>
          <p:nvSpPr>
            <p:cNvPr id="131121" name="Line 57"/>
            <p:cNvSpPr>
              <a:spLocks noChangeShapeType="1"/>
            </p:cNvSpPr>
            <p:nvPr/>
          </p:nvSpPr>
          <p:spPr bwMode="auto">
            <a:xfrm>
              <a:off x="2023162" y="4887778"/>
              <a:ext cx="2421839" cy="41157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31122" name="Group 54"/>
            <p:cNvGrpSpPr>
              <a:grpSpLocks/>
            </p:cNvGrpSpPr>
            <p:nvPr/>
          </p:nvGrpSpPr>
          <p:grpSpPr bwMode="auto">
            <a:xfrm>
              <a:off x="2355497" y="4606595"/>
              <a:ext cx="1823720" cy="1489368"/>
              <a:chOff x="6012" y="8219"/>
              <a:chExt cx="2872" cy="1726"/>
            </a:xfrm>
          </p:grpSpPr>
          <p:sp>
            <p:nvSpPr>
              <p:cNvPr id="131123" name="Text Box 55"/>
              <p:cNvSpPr txBox="1">
                <a:spLocks noChangeArrowheads="1"/>
              </p:cNvSpPr>
              <p:nvPr/>
            </p:nvSpPr>
            <p:spPr bwMode="auto">
              <a:xfrm>
                <a:off x="6012" y="8219"/>
                <a:ext cx="2872" cy="4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600" dirty="0">
                    <a:solidFill>
                      <a:srgbClr val="C00000"/>
                    </a:solidFill>
                    <a:latin typeface="Gill Sans MT" charset="0"/>
                    <a:ea typeface="ÇlÇr ñæí©" charset="0"/>
                  </a:rPr>
                  <a:t>registration reply </a:t>
                </a:r>
                <a:endParaRPr lang="en-US" sz="1600" dirty="0">
                  <a:solidFill>
                    <a:srgbClr val="C00000"/>
                  </a:solidFill>
                  <a:latin typeface="Gill Sans MT" charset="0"/>
                  <a:ea typeface="Gill Sans MT" charset="0"/>
                  <a:cs typeface="Gill Sans MT" charset="0"/>
                </a:endParaRPr>
              </a:p>
            </p:txBody>
          </p:sp>
          <p:sp>
            <p:nvSpPr>
              <p:cNvPr id="131124" name="Text Box 56"/>
              <p:cNvSpPr txBox="1">
                <a:spLocks noChangeArrowheads="1"/>
              </p:cNvSpPr>
              <p:nvPr/>
            </p:nvSpPr>
            <p:spPr bwMode="auto">
              <a:xfrm>
                <a:off x="6084" y="8580"/>
                <a:ext cx="2751" cy="136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200" dirty="0">
                    <a:latin typeface="Arial" charset="0"/>
                    <a:ea typeface="ÇlÇr ñæí©" charset="0"/>
                  </a:rPr>
                  <a:t>HA: 128.119.40.7</a:t>
                </a:r>
              </a:p>
              <a:p>
                <a:r>
                  <a:rPr lang="en-US" sz="1200" dirty="0">
                    <a:latin typeface="Arial" charset="0"/>
                    <a:ea typeface="ÇlÇr ñæí©" charset="0"/>
                  </a:rPr>
                  <a:t>MA: 128.119.40.186</a:t>
                </a:r>
              </a:p>
              <a:p>
                <a:r>
                  <a:rPr lang="en-US" sz="1200" dirty="0">
                    <a:latin typeface="Arial" charset="0"/>
                    <a:ea typeface="ÇlÇr ñæí©" charset="0"/>
                  </a:rPr>
                  <a:t>Lifetime: 4999</a:t>
                </a:r>
              </a:p>
              <a:p>
                <a:r>
                  <a:rPr lang="en-US" sz="1200" dirty="0">
                    <a:latin typeface="Arial" charset="0"/>
                    <a:ea typeface="ÇlÇr ñæí©" charset="0"/>
                  </a:rPr>
                  <a:t>Identification: 714</a:t>
                </a:r>
              </a:p>
              <a:p>
                <a:r>
                  <a:rPr lang="en-US" sz="1200" dirty="0">
                    <a:latin typeface="Arial" charset="0"/>
                    <a:ea typeface="ÇlÇr ñæí©" charset="0"/>
                  </a:rPr>
                  <a:t>encapsulation format</a:t>
                </a:r>
              </a:p>
              <a:p>
                <a:r>
                  <a:rPr lang="en-US" sz="1200" dirty="0">
                    <a:latin typeface="Arial" charset="0"/>
                    <a:ea typeface="ÇlÇr ñæí©" charset="0"/>
                  </a:rPr>
                  <a:t>….</a:t>
                </a:r>
              </a:p>
              <a:p>
                <a:endParaRPr lang="en-US" sz="12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</p:grpSp>
      <p:grpSp>
        <p:nvGrpSpPr>
          <p:cNvPr id="38" name="Group 37"/>
          <p:cNvGrpSpPr>
            <a:grpSpLocks/>
          </p:cNvGrpSpPr>
          <p:nvPr/>
        </p:nvGrpSpPr>
        <p:grpSpPr bwMode="auto">
          <a:xfrm>
            <a:off x="4449763" y="4805363"/>
            <a:ext cx="2422525" cy="1520825"/>
            <a:chOff x="4450016" y="4805226"/>
            <a:chExt cx="2421839" cy="1521673"/>
          </a:xfrm>
        </p:grpSpPr>
        <p:sp>
          <p:nvSpPr>
            <p:cNvPr id="131118" name="Line 57"/>
            <p:cNvSpPr>
              <a:spLocks noChangeShapeType="1"/>
            </p:cNvSpPr>
            <p:nvPr/>
          </p:nvSpPr>
          <p:spPr bwMode="auto">
            <a:xfrm>
              <a:off x="4450016" y="5467360"/>
              <a:ext cx="2421839" cy="41157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1119" name="Text Box 58"/>
            <p:cNvSpPr txBox="1">
              <a:spLocks noChangeArrowheads="1"/>
            </p:cNvSpPr>
            <p:nvPr/>
          </p:nvSpPr>
          <p:spPr bwMode="auto">
            <a:xfrm>
              <a:off x="4680345" y="4805226"/>
              <a:ext cx="1750471" cy="2857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solidFill>
                    <a:srgbClr val="C00000"/>
                  </a:solidFill>
                  <a:latin typeface="Gill Sans MT" charset="0"/>
                  <a:ea typeface="ÇlÇr ñæí©" charset="0"/>
                </a:rPr>
                <a:t>registration reply </a:t>
              </a:r>
              <a:endParaRPr lang="en-US" sz="1600" dirty="0">
                <a:solidFill>
                  <a:srgbClr val="C00000"/>
                </a:solidFill>
                <a:latin typeface="Gill Sans MT" charset="0"/>
                <a:ea typeface="Gill Sans MT" charset="0"/>
                <a:cs typeface="Gill Sans MT" charset="0"/>
              </a:endParaRPr>
            </a:p>
          </p:txBody>
        </p:sp>
        <p:sp>
          <p:nvSpPr>
            <p:cNvPr id="131120" name="Text Box 59"/>
            <p:cNvSpPr txBox="1">
              <a:spLocks noChangeArrowheads="1"/>
            </p:cNvSpPr>
            <p:nvPr/>
          </p:nvSpPr>
          <p:spPr bwMode="auto">
            <a:xfrm>
              <a:off x="4790602" y="5123591"/>
              <a:ext cx="1697939" cy="12033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200" dirty="0">
                  <a:latin typeface="Arial" charset="0"/>
                  <a:ea typeface="ÇlÇr ñæí©" charset="0"/>
                  <a:cs typeface="ÇlÇr ñæí©" charset="0"/>
                </a:rPr>
                <a:t>HA: 128.119.40.7</a:t>
              </a:r>
            </a:p>
            <a:p>
              <a:r>
                <a:rPr lang="en-US" sz="1200" dirty="0">
                  <a:latin typeface="Arial" charset="0"/>
                  <a:ea typeface="ÇlÇr ñæí©" charset="0"/>
                  <a:cs typeface="ÇlÇr ñæí©" charset="0"/>
                </a:rPr>
                <a:t>MA: 128.119.40.186</a:t>
              </a:r>
            </a:p>
            <a:p>
              <a:r>
                <a:rPr lang="en-US" sz="1200" dirty="0">
                  <a:latin typeface="Arial" charset="0"/>
                  <a:ea typeface="ÇlÇr ñæí©" charset="0"/>
                  <a:cs typeface="ÇlÇr ñæí©" charset="0"/>
                </a:rPr>
                <a:t>Lifetime: 4999</a:t>
              </a:r>
            </a:p>
            <a:p>
              <a:r>
                <a:rPr lang="en-US" sz="1200" dirty="0">
                  <a:latin typeface="Arial" charset="0"/>
                  <a:ea typeface="ÇlÇr ñæí©" charset="0"/>
                  <a:cs typeface="ÇlÇr ñæí©" charset="0"/>
                </a:rPr>
                <a:t>Identification: 714</a:t>
              </a:r>
            </a:p>
            <a:p>
              <a:r>
                <a:rPr lang="en-US" sz="1200" dirty="0">
                  <a:latin typeface="Arial" charset="0"/>
                  <a:ea typeface="ÇlÇr ñæí©" charset="0"/>
                  <a:cs typeface="ÇlÇr ñæí©" charset="0"/>
                </a:rPr>
                <a:t>….</a:t>
              </a:r>
            </a:p>
            <a:p>
              <a:endParaRPr lang="en-US" sz="1800" dirty="0"/>
            </a:p>
          </p:txBody>
        </p:sp>
      </p:grpSp>
      <p:sp>
        <p:nvSpPr>
          <p:cNvPr id="131084" name="Text Box 61"/>
          <p:cNvSpPr txBox="1">
            <a:spLocks noChangeArrowheads="1"/>
          </p:cNvSpPr>
          <p:nvPr/>
        </p:nvSpPr>
        <p:spPr bwMode="auto">
          <a:xfrm>
            <a:off x="1408113" y="6048375"/>
            <a:ext cx="1004887" cy="342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600" dirty="0">
                <a:latin typeface="Gill Sans MT" charset="0"/>
                <a:ea typeface="ÇlÇr ñæí©" charset="0"/>
              </a:rPr>
              <a:t>time</a:t>
            </a:r>
            <a:endParaRPr lang="en-US" sz="1600" dirty="0">
              <a:latin typeface="Gill Sans MT" charset="0"/>
              <a:ea typeface="Gill Sans MT" charset="0"/>
              <a:cs typeface="Gill Sans MT" charset="0"/>
            </a:endParaRPr>
          </a:p>
        </p:txBody>
      </p:sp>
      <p:grpSp>
        <p:nvGrpSpPr>
          <p:cNvPr id="131085" name="Group 332"/>
          <p:cNvGrpSpPr>
            <a:grpSpLocks/>
          </p:cNvGrpSpPr>
          <p:nvPr/>
        </p:nvGrpSpPr>
        <p:grpSpPr bwMode="auto">
          <a:xfrm>
            <a:off x="1687513" y="1671638"/>
            <a:ext cx="749300" cy="314325"/>
            <a:chOff x="2356" y="1300"/>
            <a:chExt cx="555" cy="194"/>
          </a:xfrm>
        </p:grpSpPr>
        <p:sp>
          <p:nvSpPr>
            <p:cNvPr id="131110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sp>
          <p:nvSpPr>
            <p:cNvPr id="131111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dirty="0">
                <a:latin typeface="Times New Roman" charset="0"/>
              </a:endParaRPr>
            </a:p>
          </p:txBody>
        </p:sp>
        <p:sp>
          <p:nvSpPr>
            <p:cNvPr id="131112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grpSp>
          <p:nvGrpSpPr>
            <p:cNvPr id="131113" name="Group 32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31116" name="Freeform 32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1117" name="Freeform 32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67" name="Line 330"/>
            <p:cNvSpPr>
              <a:spLocks noChangeShapeType="1"/>
            </p:cNvSpPr>
            <p:nvPr/>
          </p:nvSpPr>
          <p:spPr bwMode="auto">
            <a:xfrm>
              <a:off x="2357" y="1361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8" name="Line 331"/>
            <p:cNvSpPr>
              <a:spLocks noChangeShapeType="1"/>
            </p:cNvSpPr>
            <p:nvPr/>
          </p:nvSpPr>
          <p:spPr bwMode="auto">
            <a:xfrm>
              <a:off x="2907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131086" name="Group 332"/>
          <p:cNvGrpSpPr>
            <a:grpSpLocks/>
          </p:cNvGrpSpPr>
          <p:nvPr/>
        </p:nvGrpSpPr>
        <p:grpSpPr bwMode="auto">
          <a:xfrm>
            <a:off x="4049713" y="1673225"/>
            <a:ext cx="749300" cy="312738"/>
            <a:chOff x="2356" y="1300"/>
            <a:chExt cx="555" cy="194"/>
          </a:xfrm>
        </p:grpSpPr>
        <p:sp>
          <p:nvSpPr>
            <p:cNvPr id="131102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sp>
          <p:nvSpPr>
            <p:cNvPr id="131103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 dirty="0">
                <a:latin typeface="Times New Roman" charset="0"/>
              </a:endParaRPr>
            </a:p>
          </p:txBody>
        </p:sp>
        <p:sp>
          <p:nvSpPr>
            <p:cNvPr id="131104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 dirty="0">
                <a:latin typeface="Times New Roman" charset="0"/>
              </a:endParaRPr>
            </a:p>
          </p:txBody>
        </p:sp>
        <p:grpSp>
          <p:nvGrpSpPr>
            <p:cNvPr id="131105" name="Group 32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31108" name="Freeform 32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1109" name="Freeform 32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76" name="Line 330"/>
            <p:cNvSpPr>
              <a:spLocks noChangeShapeType="1"/>
            </p:cNvSpPr>
            <p:nvPr/>
          </p:nvSpPr>
          <p:spPr bwMode="auto">
            <a:xfrm>
              <a:off x="2357" y="1361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77" name="Line 331"/>
            <p:cNvSpPr>
              <a:spLocks noChangeShapeType="1"/>
            </p:cNvSpPr>
            <p:nvPr/>
          </p:nvSpPr>
          <p:spPr bwMode="auto">
            <a:xfrm>
              <a:off x="2907" y="1363"/>
              <a:ext cx="0" cy="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cxnSp>
        <p:nvCxnSpPr>
          <p:cNvPr id="60447" name="Straight Connector 60446"/>
          <p:cNvCxnSpPr/>
          <p:nvPr/>
        </p:nvCxnSpPr>
        <p:spPr bwMode="auto">
          <a:xfrm>
            <a:off x="2020888" y="2043113"/>
            <a:ext cx="0" cy="4260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" name="Straight Connector 81"/>
          <p:cNvCxnSpPr/>
          <p:nvPr/>
        </p:nvCxnSpPr>
        <p:spPr bwMode="auto">
          <a:xfrm>
            <a:off x="4424363" y="2138363"/>
            <a:ext cx="0" cy="4260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" name="Straight Connector 82"/>
          <p:cNvCxnSpPr/>
          <p:nvPr/>
        </p:nvCxnSpPr>
        <p:spPr bwMode="auto">
          <a:xfrm>
            <a:off x="6884988" y="1931988"/>
            <a:ext cx="0" cy="4260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6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31090" name="Group 356"/>
          <p:cNvGrpSpPr>
            <a:grpSpLocks/>
          </p:cNvGrpSpPr>
          <p:nvPr/>
        </p:nvGrpSpPr>
        <p:grpSpPr bwMode="auto">
          <a:xfrm>
            <a:off x="6176963" y="1479550"/>
            <a:ext cx="750887" cy="587375"/>
            <a:chOff x="313" y="1497"/>
            <a:chExt cx="1152" cy="1014"/>
          </a:xfrm>
        </p:grpSpPr>
        <p:pic>
          <p:nvPicPr>
            <p:cNvPr id="131100" name="Picture 354" descr="laptop_stylized_small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1101" name="Picture 355" descr="antenna_stylized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4364038" y="1917700"/>
            <a:ext cx="2528887" cy="773113"/>
            <a:chOff x="4364182" y="1918294"/>
            <a:chExt cx="2528454" cy="771797"/>
          </a:xfrm>
        </p:grpSpPr>
        <p:sp>
          <p:nvSpPr>
            <p:cNvPr id="131097" name="Line 43"/>
            <p:cNvSpPr>
              <a:spLocks noChangeShapeType="1"/>
            </p:cNvSpPr>
            <p:nvPr/>
          </p:nvSpPr>
          <p:spPr bwMode="auto">
            <a:xfrm>
              <a:off x="4364182" y="2158999"/>
              <a:ext cx="2528454" cy="40409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1098" name="Text Box 45"/>
            <p:cNvSpPr txBox="1">
              <a:spLocks noChangeArrowheads="1"/>
            </p:cNvSpPr>
            <p:nvPr/>
          </p:nvSpPr>
          <p:spPr bwMode="auto">
            <a:xfrm>
              <a:off x="4708630" y="1918294"/>
              <a:ext cx="1641369" cy="32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 dirty="0">
                  <a:solidFill>
                    <a:srgbClr val="C00000"/>
                  </a:solidFill>
                  <a:latin typeface="Gill Sans MT" charset="0"/>
                  <a:ea typeface="ÇlÇr ñæí©" charset="0"/>
                </a:rPr>
                <a:t>ICMP agent adv.</a:t>
              </a:r>
              <a:endParaRPr lang="en-US" sz="1600" dirty="0">
                <a:solidFill>
                  <a:srgbClr val="C00000"/>
                </a:solidFill>
                <a:latin typeface="Gill Sans MT" charset="0"/>
                <a:ea typeface="Gill Sans MT" charset="0"/>
                <a:cs typeface="Gill Sans MT" charset="0"/>
              </a:endParaRPr>
            </a:p>
          </p:txBody>
        </p:sp>
        <p:sp>
          <p:nvSpPr>
            <p:cNvPr id="131099" name="Text Box 44"/>
            <p:cNvSpPr txBox="1">
              <a:spLocks noChangeArrowheads="1"/>
            </p:cNvSpPr>
            <p:nvPr/>
          </p:nvSpPr>
          <p:spPr bwMode="auto">
            <a:xfrm>
              <a:off x="4813694" y="2210105"/>
              <a:ext cx="1397757" cy="47998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200" dirty="0">
                  <a:latin typeface="Arial" charset="0"/>
                  <a:ea typeface="ÇlÇr ñæí©" charset="0"/>
                  <a:cs typeface="ÇlÇr ñæí©" charset="0"/>
                </a:rPr>
                <a:t>COA: 79.129.13.2</a:t>
              </a:r>
            </a:p>
            <a:p>
              <a:r>
                <a:rPr lang="en-US" sz="1200" dirty="0">
                  <a:latin typeface="Arial" charset="0"/>
                  <a:ea typeface="ÇlÇr ñæí©" charset="0"/>
                  <a:cs typeface="ÇlÇr ñæí©" charset="0"/>
                </a:rPr>
                <a:t>….</a:t>
              </a:r>
            </a:p>
            <a:p>
              <a:endParaRPr lang="en-US" sz="1800" dirty="0"/>
            </a:p>
          </p:txBody>
        </p:sp>
      </p:grpSp>
      <p:grpSp>
        <p:nvGrpSpPr>
          <p:cNvPr id="36" name="Group 35"/>
          <p:cNvGrpSpPr>
            <a:grpSpLocks/>
          </p:cNvGrpSpPr>
          <p:nvPr/>
        </p:nvGrpSpPr>
        <p:grpSpPr bwMode="auto">
          <a:xfrm>
            <a:off x="2032000" y="2860675"/>
            <a:ext cx="2414588" cy="1700213"/>
            <a:chOff x="2031999" y="2860165"/>
            <a:chExt cx="2415307" cy="1700283"/>
          </a:xfrm>
        </p:grpSpPr>
        <p:sp>
          <p:nvSpPr>
            <p:cNvPr id="131093" name="Line 47"/>
            <p:cNvSpPr>
              <a:spLocks noChangeShapeType="1"/>
            </p:cNvSpPr>
            <p:nvPr/>
          </p:nvSpPr>
          <p:spPr bwMode="auto">
            <a:xfrm flipH="1">
              <a:off x="2031999" y="3396671"/>
              <a:ext cx="2415307" cy="3440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31094" name="Group 51"/>
            <p:cNvGrpSpPr>
              <a:grpSpLocks/>
            </p:cNvGrpSpPr>
            <p:nvPr/>
          </p:nvGrpSpPr>
          <p:grpSpPr bwMode="auto">
            <a:xfrm>
              <a:off x="2285896" y="2860165"/>
              <a:ext cx="1870307" cy="1700283"/>
              <a:chOff x="7385" y="5757"/>
              <a:chExt cx="2779" cy="2043"/>
            </a:xfrm>
          </p:grpSpPr>
          <p:sp>
            <p:nvSpPr>
              <p:cNvPr id="131095" name="Text Box 52"/>
              <p:cNvSpPr txBox="1">
                <a:spLocks noChangeArrowheads="1"/>
              </p:cNvSpPr>
              <p:nvPr/>
            </p:nvSpPr>
            <p:spPr bwMode="auto">
              <a:xfrm>
                <a:off x="7385" y="5757"/>
                <a:ext cx="2779" cy="4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600" dirty="0">
                    <a:solidFill>
                      <a:srgbClr val="C00000"/>
                    </a:solidFill>
                    <a:latin typeface="Gill Sans MT" charset="0"/>
                    <a:ea typeface="ÇlÇr ñæí©" charset="0"/>
                  </a:rPr>
                  <a:t>registration req. </a:t>
                </a:r>
                <a:endParaRPr lang="en-US" sz="1600" dirty="0">
                  <a:solidFill>
                    <a:srgbClr val="C00000"/>
                  </a:solidFill>
                  <a:latin typeface="Gill Sans MT" charset="0"/>
                  <a:ea typeface="Gill Sans MT" charset="0"/>
                  <a:cs typeface="Gill Sans MT" charset="0"/>
                </a:endParaRPr>
              </a:p>
            </p:txBody>
          </p:sp>
          <p:sp>
            <p:nvSpPr>
              <p:cNvPr id="131096" name="Text Box 53"/>
              <p:cNvSpPr txBox="1">
                <a:spLocks noChangeArrowheads="1"/>
              </p:cNvSpPr>
              <p:nvPr/>
            </p:nvSpPr>
            <p:spPr bwMode="auto">
              <a:xfrm>
                <a:off x="7511" y="6150"/>
                <a:ext cx="2618" cy="165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sz="1200" dirty="0">
                    <a:latin typeface="Arial" charset="0"/>
                    <a:ea typeface="ÇlÇr ñæí©" charset="0"/>
                  </a:rPr>
                  <a:t>COA: 79.129.13.2</a:t>
                </a:r>
              </a:p>
              <a:p>
                <a:r>
                  <a:rPr lang="en-US" sz="1200" dirty="0">
                    <a:latin typeface="Arial" charset="0"/>
                    <a:ea typeface="ÇlÇr ñæí©" charset="0"/>
                  </a:rPr>
                  <a:t>HA: 128.119.40.7</a:t>
                </a:r>
              </a:p>
              <a:p>
                <a:r>
                  <a:rPr lang="en-US" sz="1200" dirty="0">
                    <a:latin typeface="Arial" charset="0"/>
                    <a:ea typeface="ÇlÇr ñæí©" charset="0"/>
                  </a:rPr>
                  <a:t>MA: 128.119.40.186</a:t>
                </a:r>
              </a:p>
              <a:p>
                <a:r>
                  <a:rPr lang="en-US" sz="1200" dirty="0">
                    <a:latin typeface="Arial" charset="0"/>
                    <a:ea typeface="ÇlÇr ñæí©" charset="0"/>
                  </a:rPr>
                  <a:t>Lifetime: 9999</a:t>
                </a:r>
              </a:p>
              <a:p>
                <a:r>
                  <a:rPr lang="en-US" sz="1200" dirty="0">
                    <a:latin typeface="Arial" charset="0"/>
                    <a:ea typeface="ÇlÇr ñæí©" charset="0"/>
                  </a:rPr>
                  <a:t>identification: 714</a:t>
                </a:r>
              </a:p>
              <a:p>
                <a:r>
                  <a:rPr lang="en-US" sz="1200" dirty="0">
                    <a:latin typeface="Arial" charset="0"/>
                    <a:ea typeface="ÇlÇr ñæí©" charset="0"/>
                  </a:rPr>
                  <a:t>encapsulation format</a:t>
                </a:r>
              </a:p>
              <a:p>
                <a:r>
                  <a:rPr lang="en-US" sz="1200" dirty="0">
                    <a:latin typeface="Arial" charset="0"/>
                    <a:ea typeface="ÇlÇr ñæí©" charset="0"/>
                  </a:rPr>
                  <a:t>….</a:t>
                </a:r>
              </a:p>
              <a:p>
                <a:endParaRPr lang="en-US" sz="12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</p:grpSp>
      <p:sp>
        <p:nvSpPr>
          <p:cNvPr id="5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64</a:t>
            </a:fld>
            <a:endParaRPr lang="en-US" sz="1200" dirty="0">
              <a:latin typeface="Tahoma" charset="0"/>
            </a:endParaRPr>
          </a:p>
        </p:txBody>
      </p:sp>
      <p:sp>
        <p:nvSpPr>
          <p:cNvPr id="5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359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Freeform 128"/>
          <p:cNvSpPr>
            <a:spLocks/>
          </p:cNvSpPr>
          <p:nvPr/>
        </p:nvSpPr>
        <p:spPr bwMode="auto">
          <a:xfrm>
            <a:off x="4554538" y="2600325"/>
            <a:ext cx="3065462" cy="2527300"/>
          </a:xfrm>
          <a:custGeom>
            <a:avLst/>
            <a:gdLst>
              <a:gd name="T0" fmla="*/ 2147483647 w 1931"/>
              <a:gd name="T1" fmla="*/ 2147483647 h 1592"/>
              <a:gd name="T2" fmla="*/ 2147483647 w 1931"/>
              <a:gd name="T3" fmla="*/ 2147483647 h 1592"/>
              <a:gd name="T4" fmla="*/ 2147483647 w 1931"/>
              <a:gd name="T5" fmla="*/ 2147483647 h 1592"/>
              <a:gd name="T6" fmla="*/ 2147483647 w 1931"/>
              <a:gd name="T7" fmla="*/ 2147483647 h 1592"/>
              <a:gd name="T8" fmla="*/ 2147483647 w 1931"/>
              <a:gd name="T9" fmla="*/ 2147483647 h 1592"/>
              <a:gd name="T10" fmla="*/ 2147483647 w 1931"/>
              <a:gd name="T11" fmla="*/ 2147483647 h 1592"/>
              <a:gd name="T12" fmla="*/ 2147483647 w 1931"/>
              <a:gd name="T13" fmla="*/ 2147483647 h 1592"/>
              <a:gd name="T14" fmla="*/ 2147483647 w 1931"/>
              <a:gd name="T15" fmla="*/ 2147483647 h 1592"/>
              <a:gd name="T16" fmla="*/ 2147483647 w 1931"/>
              <a:gd name="T17" fmla="*/ 2147483647 h 1592"/>
              <a:gd name="T18" fmla="*/ 2147483647 w 1931"/>
              <a:gd name="T19" fmla="*/ 2147483647 h 1592"/>
              <a:gd name="T20" fmla="*/ 2147483647 w 1931"/>
              <a:gd name="T21" fmla="*/ 2147483647 h 1592"/>
              <a:gd name="T22" fmla="*/ 2147483647 w 1931"/>
              <a:gd name="T23" fmla="*/ 2147483647 h 1592"/>
              <a:gd name="T24" fmla="*/ 2147483647 w 1931"/>
              <a:gd name="T25" fmla="*/ 2147483647 h 1592"/>
              <a:gd name="T26" fmla="*/ 2147483647 w 1931"/>
              <a:gd name="T27" fmla="*/ 2147483647 h 159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931" h="1592">
                <a:moveTo>
                  <a:pt x="1757" y="318"/>
                </a:moveTo>
                <a:cubicBezTo>
                  <a:pt x="1793" y="564"/>
                  <a:pt x="1673" y="629"/>
                  <a:pt x="1691" y="702"/>
                </a:cubicBezTo>
                <a:cubicBezTo>
                  <a:pt x="1709" y="775"/>
                  <a:pt x="1834" y="653"/>
                  <a:pt x="1865" y="756"/>
                </a:cubicBezTo>
                <a:cubicBezTo>
                  <a:pt x="1896" y="859"/>
                  <a:pt x="1931" y="1196"/>
                  <a:pt x="1877" y="1320"/>
                </a:cubicBezTo>
                <a:cubicBezTo>
                  <a:pt x="1823" y="1444"/>
                  <a:pt x="1668" y="1505"/>
                  <a:pt x="1541" y="1500"/>
                </a:cubicBezTo>
                <a:cubicBezTo>
                  <a:pt x="1414" y="1495"/>
                  <a:pt x="1251" y="1276"/>
                  <a:pt x="1115" y="1290"/>
                </a:cubicBezTo>
                <a:cubicBezTo>
                  <a:pt x="979" y="1304"/>
                  <a:pt x="896" y="1576"/>
                  <a:pt x="725" y="1584"/>
                </a:cubicBezTo>
                <a:cubicBezTo>
                  <a:pt x="554" y="1592"/>
                  <a:pt x="178" y="1436"/>
                  <a:pt x="89" y="1338"/>
                </a:cubicBezTo>
                <a:cubicBezTo>
                  <a:pt x="0" y="1240"/>
                  <a:pt x="160" y="1120"/>
                  <a:pt x="191" y="996"/>
                </a:cubicBezTo>
                <a:cubicBezTo>
                  <a:pt x="222" y="872"/>
                  <a:pt x="218" y="703"/>
                  <a:pt x="273" y="594"/>
                </a:cubicBezTo>
                <a:cubicBezTo>
                  <a:pt x="328" y="485"/>
                  <a:pt x="401" y="433"/>
                  <a:pt x="521" y="342"/>
                </a:cubicBezTo>
                <a:cubicBezTo>
                  <a:pt x="641" y="251"/>
                  <a:pt x="849" y="96"/>
                  <a:pt x="995" y="48"/>
                </a:cubicBezTo>
                <a:cubicBezTo>
                  <a:pt x="1141" y="0"/>
                  <a:pt x="1313" y="53"/>
                  <a:pt x="1397" y="54"/>
                </a:cubicBezTo>
                <a:cubicBezTo>
                  <a:pt x="1397" y="54"/>
                  <a:pt x="1709" y="174"/>
                  <a:pt x="1757" y="318"/>
                </a:cubicBezTo>
                <a:close/>
              </a:path>
            </a:pathLst>
          </a:custGeom>
          <a:solidFill>
            <a:srgbClr val="33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3124" name="Freeform 805"/>
          <p:cNvSpPr>
            <a:spLocks/>
          </p:cNvSpPr>
          <p:nvPr/>
        </p:nvSpPr>
        <p:spPr bwMode="auto">
          <a:xfrm>
            <a:off x="2009775" y="2892425"/>
            <a:ext cx="2578100" cy="1973263"/>
          </a:xfrm>
          <a:custGeom>
            <a:avLst/>
            <a:gdLst>
              <a:gd name="T0" fmla="*/ 2147483647 w 1624"/>
              <a:gd name="T1" fmla="*/ 0 h 1243"/>
              <a:gd name="T2" fmla="*/ 2147483647 w 1624"/>
              <a:gd name="T3" fmla="*/ 2147483647 h 1243"/>
              <a:gd name="T4" fmla="*/ 2147483647 w 1624"/>
              <a:gd name="T5" fmla="*/ 2147483647 h 1243"/>
              <a:gd name="T6" fmla="*/ 2147483647 w 1624"/>
              <a:gd name="T7" fmla="*/ 2147483647 h 1243"/>
              <a:gd name="T8" fmla="*/ 2147483647 w 1624"/>
              <a:gd name="T9" fmla="*/ 2147483647 h 1243"/>
              <a:gd name="T10" fmla="*/ 2147483647 w 1624"/>
              <a:gd name="T11" fmla="*/ 2147483647 h 1243"/>
              <a:gd name="T12" fmla="*/ 2147483647 w 1624"/>
              <a:gd name="T13" fmla="*/ 2147483647 h 1243"/>
              <a:gd name="T14" fmla="*/ 2147483647 w 1624"/>
              <a:gd name="T15" fmla="*/ 2147483647 h 1243"/>
              <a:gd name="T16" fmla="*/ 2147483647 w 1624"/>
              <a:gd name="T17" fmla="*/ 2147483647 h 1243"/>
              <a:gd name="T18" fmla="*/ 2147483647 w 1624"/>
              <a:gd name="T19" fmla="*/ 2147483647 h 1243"/>
              <a:gd name="T20" fmla="*/ 2147483647 w 1624"/>
              <a:gd name="T21" fmla="*/ 2147483647 h 1243"/>
              <a:gd name="T22" fmla="*/ 2147483647 w 1624"/>
              <a:gd name="T23" fmla="*/ 2147483647 h 1243"/>
              <a:gd name="T24" fmla="*/ 2147483647 w 1624"/>
              <a:gd name="T25" fmla="*/ 2147483647 h 124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624" h="1243">
                <a:moveTo>
                  <a:pt x="177" y="0"/>
                </a:moveTo>
                <a:cubicBezTo>
                  <a:pt x="94" y="5"/>
                  <a:pt x="59" y="52"/>
                  <a:pt x="35" y="121"/>
                </a:cubicBezTo>
                <a:cubicBezTo>
                  <a:pt x="10" y="191"/>
                  <a:pt x="0" y="344"/>
                  <a:pt x="30" y="419"/>
                </a:cubicBezTo>
                <a:cubicBezTo>
                  <a:pt x="60" y="494"/>
                  <a:pt x="177" y="512"/>
                  <a:pt x="216" y="572"/>
                </a:cubicBezTo>
                <a:cubicBezTo>
                  <a:pt x="255" y="632"/>
                  <a:pt x="223" y="726"/>
                  <a:pt x="264" y="782"/>
                </a:cubicBezTo>
                <a:cubicBezTo>
                  <a:pt x="305" y="838"/>
                  <a:pt x="333" y="843"/>
                  <a:pt x="463" y="911"/>
                </a:cubicBezTo>
                <a:cubicBezTo>
                  <a:pt x="593" y="979"/>
                  <a:pt x="888" y="1143"/>
                  <a:pt x="1044" y="1190"/>
                </a:cubicBezTo>
                <a:cubicBezTo>
                  <a:pt x="1200" y="1237"/>
                  <a:pt x="1321" y="1243"/>
                  <a:pt x="1398" y="1196"/>
                </a:cubicBezTo>
                <a:cubicBezTo>
                  <a:pt x="1475" y="1149"/>
                  <a:pt x="1480" y="1015"/>
                  <a:pt x="1506" y="908"/>
                </a:cubicBezTo>
                <a:cubicBezTo>
                  <a:pt x="1532" y="801"/>
                  <a:pt x="1624" y="671"/>
                  <a:pt x="1554" y="554"/>
                </a:cubicBezTo>
                <a:cubicBezTo>
                  <a:pt x="1484" y="437"/>
                  <a:pt x="1183" y="288"/>
                  <a:pt x="1086" y="206"/>
                </a:cubicBezTo>
                <a:cubicBezTo>
                  <a:pt x="989" y="124"/>
                  <a:pt x="1061" y="93"/>
                  <a:pt x="972" y="62"/>
                </a:cubicBezTo>
                <a:cubicBezTo>
                  <a:pt x="883" y="31"/>
                  <a:pt x="639" y="29"/>
                  <a:pt x="552" y="20"/>
                </a:cubicBezTo>
              </a:path>
            </a:pathLst>
          </a:custGeom>
          <a:solidFill>
            <a:srgbClr val="33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1446" name="Rectangle 258"/>
          <p:cNvSpPr>
            <a:spLocks noChangeArrowheads="1"/>
          </p:cNvSpPr>
          <p:nvPr/>
        </p:nvSpPr>
        <p:spPr bwMode="auto">
          <a:xfrm>
            <a:off x="171450" y="439738"/>
            <a:ext cx="8688388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rgbClr val="000099"/>
                </a:solidFill>
                <a:latin typeface="Gill Sans MT" charset="0"/>
                <a:cs typeface="+mn-cs"/>
              </a:rPr>
              <a:t>Components of cellular network architecture</a:t>
            </a:r>
          </a:p>
        </p:txBody>
      </p:sp>
      <p:pic>
        <p:nvPicPr>
          <p:cNvPr id="133126" name="Picture 288" descr="e2gmc3yp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289175"/>
            <a:ext cx="411162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8" name="Text Box 289"/>
          <p:cNvSpPr txBox="1">
            <a:spLocks noChangeArrowheads="1"/>
          </p:cNvSpPr>
          <p:nvPr/>
        </p:nvSpPr>
        <p:spPr bwMode="auto">
          <a:xfrm>
            <a:off x="5291138" y="1995488"/>
            <a:ext cx="13160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Arial" charset="0"/>
              </a:rPr>
              <a:t>correspondent</a:t>
            </a:r>
          </a:p>
        </p:txBody>
      </p:sp>
      <p:grpSp>
        <p:nvGrpSpPr>
          <p:cNvPr id="133128" name="Group 292"/>
          <p:cNvGrpSpPr>
            <a:grpSpLocks/>
          </p:cNvGrpSpPr>
          <p:nvPr/>
        </p:nvGrpSpPr>
        <p:grpSpPr bwMode="auto">
          <a:xfrm>
            <a:off x="2206625" y="3184525"/>
            <a:ext cx="1020763" cy="841375"/>
            <a:chOff x="1807" y="2856"/>
            <a:chExt cx="803" cy="674"/>
          </a:xfrm>
        </p:grpSpPr>
        <p:sp>
          <p:nvSpPr>
            <p:cNvPr id="62181" name="AutoShape 293"/>
            <p:cNvSpPr>
              <a:spLocks noChangeArrowheads="1"/>
            </p:cNvSpPr>
            <p:nvPr/>
          </p:nvSpPr>
          <p:spPr bwMode="auto">
            <a:xfrm>
              <a:off x="1807" y="2856"/>
              <a:ext cx="315" cy="272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62182" name="AutoShape 294"/>
            <p:cNvSpPr>
              <a:spLocks noChangeArrowheads="1"/>
            </p:cNvSpPr>
            <p:nvPr/>
          </p:nvSpPr>
          <p:spPr bwMode="auto">
            <a:xfrm>
              <a:off x="2047" y="3258"/>
              <a:ext cx="315" cy="272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62183" name="AutoShape 295"/>
            <p:cNvSpPr>
              <a:spLocks noChangeArrowheads="1"/>
            </p:cNvSpPr>
            <p:nvPr/>
          </p:nvSpPr>
          <p:spPr bwMode="auto">
            <a:xfrm>
              <a:off x="2043" y="2984"/>
              <a:ext cx="315" cy="272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62184" name="AutoShape 296"/>
            <p:cNvSpPr>
              <a:spLocks noChangeArrowheads="1"/>
            </p:cNvSpPr>
            <p:nvPr/>
          </p:nvSpPr>
          <p:spPr bwMode="auto">
            <a:xfrm>
              <a:off x="2282" y="3123"/>
              <a:ext cx="315" cy="272"/>
            </a:xfrm>
            <a:prstGeom prst="hexagon">
              <a:avLst>
                <a:gd name="adj" fmla="val 28860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33864" name="Group 297"/>
            <p:cNvGrpSpPr>
              <a:grpSpLocks/>
            </p:cNvGrpSpPr>
            <p:nvPr/>
          </p:nvGrpSpPr>
          <p:grpSpPr bwMode="auto">
            <a:xfrm>
              <a:off x="2407" y="3162"/>
              <a:ext cx="72" cy="145"/>
              <a:chOff x="3796" y="1043"/>
              <a:chExt cx="865" cy="1237"/>
            </a:xfrm>
          </p:grpSpPr>
          <p:sp>
            <p:nvSpPr>
              <p:cNvPr id="62283" name="Line 298"/>
              <p:cNvSpPr>
                <a:spLocks noChangeShapeType="1"/>
              </p:cNvSpPr>
              <p:nvPr/>
            </p:nvSpPr>
            <p:spPr bwMode="auto">
              <a:xfrm flipH="1">
                <a:off x="3984" y="1481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84" name="Line 299"/>
              <p:cNvSpPr>
                <a:spLocks noChangeShapeType="1"/>
              </p:cNvSpPr>
              <p:nvPr/>
            </p:nvSpPr>
            <p:spPr bwMode="auto">
              <a:xfrm>
                <a:off x="4224" y="1481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85" name="Line 300"/>
              <p:cNvSpPr>
                <a:spLocks noChangeShapeType="1"/>
              </p:cNvSpPr>
              <p:nvPr/>
            </p:nvSpPr>
            <p:spPr bwMode="auto">
              <a:xfrm>
                <a:off x="3984" y="220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86" name="Line 301"/>
              <p:cNvSpPr>
                <a:spLocks noChangeShapeType="1"/>
              </p:cNvSpPr>
              <p:nvPr/>
            </p:nvSpPr>
            <p:spPr bwMode="auto">
              <a:xfrm flipH="1">
                <a:off x="4224" y="220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87" name="Line 302"/>
              <p:cNvSpPr>
                <a:spLocks noChangeShapeType="1"/>
              </p:cNvSpPr>
              <p:nvPr/>
            </p:nvSpPr>
            <p:spPr bwMode="auto">
              <a:xfrm>
                <a:off x="4224" y="1503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88" name="Line 303"/>
              <p:cNvSpPr>
                <a:spLocks noChangeShapeType="1"/>
              </p:cNvSpPr>
              <p:nvPr/>
            </p:nvSpPr>
            <p:spPr bwMode="auto">
              <a:xfrm flipV="1">
                <a:off x="3984" y="2132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89" name="Line 304"/>
              <p:cNvSpPr>
                <a:spLocks noChangeShapeType="1"/>
              </p:cNvSpPr>
              <p:nvPr/>
            </p:nvSpPr>
            <p:spPr bwMode="auto">
              <a:xfrm flipH="1" flipV="1">
                <a:off x="4224" y="2132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90" name="Line 305"/>
              <p:cNvSpPr>
                <a:spLocks noChangeShapeType="1"/>
              </p:cNvSpPr>
              <p:nvPr/>
            </p:nvSpPr>
            <p:spPr bwMode="auto">
              <a:xfrm>
                <a:off x="4089" y="1893"/>
                <a:ext cx="135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91" name="Line 306"/>
              <p:cNvSpPr>
                <a:spLocks noChangeShapeType="1"/>
              </p:cNvSpPr>
              <p:nvPr/>
            </p:nvSpPr>
            <p:spPr bwMode="auto">
              <a:xfrm flipV="1">
                <a:off x="4224" y="1893"/>
                <a:ext cx="135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92" name="Line 307"/>
              <p:cNvSpPr>
                <a:spLocks noChangeShapeType="1"/>
              </p:cNvSpPr>
              <p:nvPr/>
            </p:nvSpPr>
            <p:spPr bwMode="auto">
              <a:xfrm>
                <a:off x="4044" y="2002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93" name="Line 308"/>
              <p:cNvSpPr>
                <a:spLocks noChangeShapeType="1"/>
              </p:cNvSpPr>
              <p:nvPr/>
            </p:nvSpPr>
            <p:spPr bwMode="auto">
              <a:xfrm flipV="1">
                <a:off x="4224" y="2013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94" name="Line 309"/>
              <p:cNvSpPr>
                <a:spLocks noChangeShapeType="1"/>
              </p:cNvSpPr>
              <p:nvPr/>
            </p:nvSpPr>
            <p:spPr bwMode="auto">
              <a:xfrm flipV="1">
                <a:off x="4224" y="1785"/>
                <a:ext cx="90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95" name="Line 310"/>
              <p:cNvSpPr>
                <a:spLocks noChangeShapeType="1"/>
              </p:cNvSpPr>
              <p:nvPr/>
            </p:nvSpPr>
            <p:spPr bwMode="auto">
              <a:xfrm flipV="1">
                <a:off x="4224" y="1633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96" name="Line 311"/>
              <p:cNvSpPr>
                <a:spLocks noChangeShapeType="1"/>
              </p:cNvSpPr>
              <p:nvPr/>
            </p:nvSpPr>
            <p:spPr bwMode="auto">
              <a:xfrm>
                <a:off x="4119" y="1774"/>
                <a:ext cx="105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97" name="Line 312"/>
              <p:cNvSpPr>
                <a:spLocks noChangeShapeType="1"/>
              </p:cNvSpPr>
              <p:nvPr/>
            </p:nvSpPr>
            <p:spPr bwMode="auto">
              <a:xfrm>
                <a:off x="4164" y="1633"/>
                <a:ext cx="7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977" name="Group 313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2309" name="Line 314"/>
                <p:cNvSpPr>
                  <a:spLocks noChangeShapeType="1"/>
                </p:cNvSpPr>
                <p:nvPr/>
              </p:nvSpPr>
              <p:spPr bwMode="auto">
                <a:xfrm>
                  <a:off x="4228" y="161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310" name="Line 31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2" y="1194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311" name="Line 316"/>
                <p:cNvSpPr>
                  <a:spLocks noChangeShapeType="1"/>
                </p:cNvSpPr>
                <p:nvPr/>
              </p:nvSpPr>
              <p:spPr bwMode="auto">
                <a:xfrm rot="6361956">
                  <a:off x="4594" y="1402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312" name="Line 31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296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978" name="Group 318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2305" name="Line 319"/>
                <p:cNvSpPr>
                  <a:spLocks noChangeShapeType="1"/>
                </p:cNvSpPr>
                <p:nvPr/>
              </p:nvSpPr>
              <p:spPr bwMode="auto">
                <a:xfrm>
                  <a:off x="4218" y="159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306" name="Line 32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6" y="1185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307" name="Line 321"/>
                <p:cNvSpPr>
                  <a:spLocks noChangeShapeType="1"/>
                </p:cNvSpPr>
                <p:nvPr/>
              </p:nvSpPr>
              <p:spPr bwMode="auto">
                <a:xfrm rot="6361956">
                  <a:off x="4578" y="1419"/>
                  <a:ext cx="207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308" name="Line 32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6" y="1275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979" name="Group 323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2301" name="Line 324"/>
                <p:cNvSpPr>
                  <a:spLocks noChangeShapeType="1"/>
                </p:cNvSpPr>
                <p:nvPr/>
              </p:nvSpPr>
              <p:spPr bwMode="auto">
                <a:xfrm>
                  <a:off x="4279" y="1602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302" name="Line 32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13" y="1199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303" name="Line 326"/>
                <p:cNvSpPr>
                  <a:spLocks noChangeShapeType="1"/>
                </p:cNvSpPr>
                <p:nvPr/>
              </p:nvSpPr>
              <p:spPr bwMode="auto">
                <a:xfrm rot="6361956">
                  <a:off x="4645" y="1407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304" name="Line 32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7" y="1301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grpSp>
          <p:nvGrpSpPr>
            <p:cNvPr id="133865" name="Group 328"/>
            <p:cNvGrpSpPr>
              <a:grpSpLocks/>
            </p:cNvGrpSpPr>
            <p:nvPr/>
          </p:nvGrpSpPr>
          <p:grpSpPr bwMode="auto">
            <a:xfrm>
              <a:off x="2164" y="3034"/>
              <a:ext cx="72" cy="145"/>
              <a:chOff x="3796" y="1043"/>
              <a:chExt cx="865" cy="1237"/>
            </a:xfrm>
          </p:grpSpPr>
          <p:sp>
            <p:nvSpPr>
              <p:cNvPr id="62253" name="Line 329"/>
              <p:cNvSpPr>
                <a:spLocks noChangeShapeType="1"/>
              </p:cNvSpPr>
              <p:nvPr/>
            </p:nvSpPr>
            <p:spPr bwMode="auto">
              <a:xfrm flipH="1">
                <a:off x="3993" y="1477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54" name="Line 330"/>
              <p:cNvSpPr>
                <a:spLocks noChangeShapeType="1"/>
              </p:cNvSpPr>
              <p:nvPr/>
            </p:nvSpPr>
            <p:spPr bwMode="auto">
              <a:xfrm>
                <a:off x="4233" y="1477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55" name="Line 331"/>
              <p:cNvSpPr>
                <a:spLocks noChangeShapeType="1"/>
              </p:cNvSpPr>
              <p:nvPr/>
            </p:nvSpPr>
            <p:spPr bwMode="auto">
              <a:xfrm>
                <a:off x="3993" y="2204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56" name="Line 332"/>
              <p:cNvSpPr>
                <a:spLocks noChangeShapeType="1"/>
              </p:cNvSpPr>
              <p:nvPr/>
            </p:nvSpPr>
            <p:spPr bwMode="auto">
              <a:xfrm flipH="1">
                <a:off x="4233" y="2204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57" name="Line 333"/>
              <p:cNvSpPr>
                <a:spLocks noChangeShapeType="1"/>
              </p:cNvSpPr>
              <p:nvPr/>
            </p:nvSpPr>
            <p:spPr bwMode="auto">
              <a:xfrm>
                <a:off x="4233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58" name="Line 334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59" name="Line 335"/>
              <p:cNvSpPr>
                <a:spLocks noChangeShapeType="1"/>
              </p:cNvSpPr>
              <p:nvPr/>
            </p:nvSpPr>
            <p:spPr bwMode="auto">
              <a:xfrm flipH="1" flipV="1">
                <a:off x="4233" y="212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60" name="Line 336"/>
              <p:cNvSpPr>
                <a:spLocks noChangeShapeType="1"/>
              </p:cNvSpPr>
              <p:nvPr/>
            </p:nvSpPr>
            <p:spPr bwMode="auto">
              <a:xfrm>
                <a:off x="4098" y="1890"/>
                <a:ext cx="135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61" name="Line 337"/>
              <p:cNvSpPr>
                <a:spLocks noChangeShapeType="1"/>
              </p:cNvSpPr>
              <p:nvPr/>
            </p:nvSpPr>
            <p:spPr bwMode="auto">
              <a:xfrm flipV="1">
                <a:off x="4233" y="1890"/>
                <a:ext cx="135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62" name="Line 338"/>
              <p:cNvSpPr>
                <a:spLocks noChangeShapeType="1"/>
              </p:cNvSpPr>
              <p:nvPr/>
            </p:nvSpPr>
            <p:spPr bwMode="auto">
              <a:xfrm>
                <a:off x="4053" y="1998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63" name="Line 339"/>
              <p:cNvSpPr>
                <a:spLocks noChangeShapeType="1"/>
              </p:cNvSpPr>
              <p:nvPr/>
            </p:nvSpPr>
            <p:spPr bwMode="auto">
              <a:xfrm flipV="1">
                <a:off x="4233" y="2009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64" name="Line 340"/>
              <p:cNvSpPr>
                <a:spLocks noChangeShapeType="1"/>
              </p:cNvSpPr>
              <p:nvPr/>
            </p:nvSpPr>
            <p:spPr bwMode="auto">
              <a:xfrm flipV="1">
                <a:off x="4233" y="1781"/>
                <a:ext cx="90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65" name="Line 341"/>
              <p:cNvSpPr>
                <a:spLocks noChangeShapeType="1"/>
              </p:cNvSpPr>
              <p:nvPr/>
            </p:nvSpPr>
            <p:spPr bwMode="auto">
              <a:xfrm flipV="1">
                <a:off x="4233" y="1629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66" name="Line 342"/>
              <p:cNvSpPr>
                <a:spLocks noChangeShapeType="1"/>
              </p:cNvSpPr>
              <p:nvPr/>
            </p:nvSpPr>
            <p:spPr bwMode="auto">
              <a:xfrm>
                <a:off x="4128" y="1770"/>
                <a:ext cx="105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67" name="Line 343"/>
              <p:cNvSpPr>
                <a:spLocks noChangeShapeType="1"/>
              </p:cNvSpPr>
              <p:nvPr/>
            </p:nvSpPr>
            <p:spPr bwMode="auto">
              <a:xfrm>
                <a:off x="4173" y="1629"/>
                <a:ext cx="7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947" name="Group 344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2279" name="Line 345"/>
                <p:cNvSpPr>
                  <a:spLocks noChangeShapeType="1"/>
                </p:cNvSpPr>
                <p:nvPr/>
              </p:nvSpPr>
              <p:spPr bwMode="auto">
                <a:xfrm>
                  <a:off x="4247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80" name="Line 34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81" y="1186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81" name="Line 347"/>
                <p:cNvSpPr>
                  <a:spLocks noChangeShapeType="1"/>
                </p:cNvSpPr>
                <p:nvPr/>
              </p:nvSpPr>
              <p:spPr bwMode="auto">
                <a:xfrm rot="6361956">
                  <a:off x="4613" y="1394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82" name="Line 34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62" y="1288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948" name="Group 349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2275" name="Line 350"/>
                <p:cNvSpPr>
                  <a:spLocks noChangeShapeType="1"/>
                </p:cNvSpPr>
                <p:nvPr/>
              </p:nvSpPr>
              <p:spPr bwMode="auto">
                <a:xfrm>
                  <a:off x="4209" y="1575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76" name="Line 35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69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77" name="Line 352"/>
                <p:cNvSpPr>
                  <a:spLocks noChangeShapeType="1"/>
                </p:cNvSpPr>
                <p:nvPr/>
              </p:nvSpPr>
              <p:spPr bwMode="auto">
                <a:xfrm rot="6361956">
                  <a:off x="4568" y="1403"/>
                  <a:ext cx="207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78" name="Line 35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59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949" name="Group 354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2271" name="Line 355"/>
                <p:cNvSpPr>
                  <a:spLocks noChangeShapeType="1"/>
                </p:cNvSpPr>
                <p:nvPr/>
              </p:nvSpPr>
              <p:spPr bwMode="auto">
                <a:xfrm>
                  <a:off x="4260" y="161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72" name="Line 35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94" y="1207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73" name="Line 357"/>
                <p:cNvSpPr>
                  <a:spLocks noChangeShapeType="1"/>
                </p:cNvSpPr>
                <p:nvPr/>
              </p:nvSpPr>
              <p:spPr bwMode="auto">
                <a:xfrm rot="6361956">
                  <a:off x="4626" y="1415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74" name="Line 35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08" y="1309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grpSp>
          <p:nvGrpSpPr>
            <p:cNvPr id="133866" name="Group 359"/>
            <p:cNvGrpSpPr>
              <a:grpSpLocks/>
            </p:cNvGrpSpPr>
            <p:nvPr/>
          </p:nvGrpSpPr>
          <p:grpSpPr bwMode="auto">
            <a:xfrm>
              <a:off x="2175" y="3302"/>
              <a:ext cx="72" cy="144"/>
              <a:chOff x="3796" y="1043"/>
              <a:chExt cx="865" cy="1237"/>
            </a:xfrm>
          </p:grpSpPr>
          <p:sp>
            <p:nvSpPr>
              <p:cNvPr id="62223" name="Line 360"/>
              <p:cNvSpPr>
                <a:spLocks noChangeShapeType="1"/>
              </p:cNvSpPr>
              <p:nvPr/>
            </p:nvSpPr>
            <p:spPr bwMode="auto">
              <a:xfrm flipH="1">
                <a:off x="3996" y="1483"/>
                <a:ext cx="225" cy="7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24" name="Line 361"/>
              <p:cNvSpPr>
                <a:spLocks noChangeShapeType="1"/>
              </p:cNvSpPr>
              <p:nvPr/>
            </p:nvSpPr>
            <p:spPr bwMode="auto">
              <a:xfrm>
                <a:off x="4221" y="1483"/>
                <a:ext cx="240" cy="7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25" name="Line 362"/>
              <p:cNvSpPr>
                <a:spLocks noChangeShapeType="1"/>
              </p:cNvSpPr>
              <p:nvPr/>
            </p:nvSpPr>
            <p:spPr bwMode="auto">
              <a:xfrm>
                <a:off x="3996" y="2204"/>
                <a:ext cx="22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26" name="Line 363"/>
              <p:cNvSpPr>
                <a:spLocks noChangeShapeType="1"/>
              </p:cNvSpPr>
              <p:nvPr/>
            </p:nvSpPr>
            <p:spPr bwMode="auto">
              <a:xfrm flipH="1">
                <a:off x="4221" y="2204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27" name="Line 364"/>
              <p:cNvSpPr>
                <a:spLocks noChangeShapeType="1"/>
              </p:cNvSpPr>
              <p:nvPr/>
            </p:nvSpPr>
            <p:spPr bwMode="auto">
              <a:xfrm>
                <a:off x="4221" y="1494"/>
                <a:ext cx="0" cy="78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28" name="Line 365"/>
              <p:cNvSpPr>
                <a:spLocks noChangeShapeType="1"/>
              </p:cNvSpPr>
              <p:nvPr/>
            </p:nvSpPr>
            <p:spPr bwMode="auto">
              <a:xfrm flipV="1">
                <a:off x="3996" y="2128"/>
                <a:ext cx="22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29" name="Line 366"/>
              <p:cNvSpPr>
                <a:spLocks noChangeShapeType="1"/>
              </p:cNvSpPr>
              <p:nvPr/>
            </p:nvSpPr>
            <p:spPr bwMode="auto">
              <a:xfrm flipH="1" flipV="1">
                <a:off x="4221" y="2128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30" name="Line 367"/>
              <p:cNvSpPr>
                <a:spLocks noChangeShapeType="1"/>
              </p:cNvSpPr>
              <p:nvPr/>
            </p:nvSpPr>
            <p:spPr bwMode="auto">
              <a:xfrm>
                <a:off x="4101" y="1887"/>
                <a:ext cx="120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31" name="Line 368"/>
              <p:cNvSpPr>
                <a:spLocks noChangeShapeType="1"/>
              </p:cNvSpPr>
              <p:nvPr/>
            </p:nvSpPr>
            <p:spPr bwMode="auto">
              <a:xfrm flipV="1">
                <a:off x="4221" y="1887"/>
                <a:ext cx="150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32" name="Line 369"/>
              <p:cNvSpPr>
                <a:spLocks noChangeShapeType="1"/>
              </p:cNvSpPr>
              <p:nvPr/>
            </p:nvSpPr>
            <p:spPr bwMode="auto">
              <a:xfrm>
                <a:off x="4056" y="1997"/>
                <a:ext cx="16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33" name="Line 370"/>
              <p:cNvSpPr>
                <a:spLocks noChangeShapeType="1"/>
              </p:cNvSpPr>
              <p:nvPr/>
            </p:nvSpPr>
            <p:spPr bwMode="auto">
              <a:xfrm flipV="1">
                <a:off x="4221" y="2018"/>
                <a:ext cx="180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34" name="Line 371"/>
              <p:cNvSpPr>
                <a:spLocks noChangeShapeType="1"/>
              </p:cNvSpPr>
              <p:nvPr/>
            </p:nvSpPr>
            <p:spPr bwMode="auto">
              <a:xfrm flipV="1">
                <a:off x="4221" y="1789"/>
                <a:ext cx="9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35" name="Line 372"/>
              <p:cNvSpPr>
                <a:spLocks noChangeShapeType="1"/>
              </p:cNvSpPr>
              <p:nvPr/>
            </p:nvSpPr>
            <p:spPr bwMode="auto">
              <a:xfrm flipV="1">
                <a:off x="4221" y="1636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36" name="Line 373"/>
              <p:cNvSpPr>
                <a:spLocks noChangeShapeType="1"/>
              </p:cNvSpPr>
              <p:nvPr/>
            </p:nvSpPr>
            <p:spPr bwMode="auto">
              <a:xfrm>
                <a:off x="4131" y="1778"/>
                <a:ext cx="10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37" name="Line 374"/>
              <p:cNvSpPr>
                <a:spLocks noChangeShapeType="1"/>
              </p:cNvSpPr>
              <p:nvPr/>
            </p:nvSpPr>
            <p:spPr bwMode="auto">
              <a:xfrm>
                <a:off x="4176" y="1625"/>
                <a:ext cx="60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917" name="Group 375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2249" name="Line 376"/>
                <p:cNvSpPr>
                  <a:spLocks noChangeShapeType="1"/>
                </p:cNvSpPr>
                <p:nvPr/>
              </p:nvSpPr>
              <p:spPr bwMode="auto">
                <a:xfrm>
                  <a:off x="4220" y="1602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50" name="Line 37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5" y="1187"/>
                  <a:ext cx="17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51" name="Line 378"/>
                <p:cNvSpPr>
                  <a:spLocks noChangeShapeType="1"/>
                </p:cNvSpPr>
                <p:nvPr/>
              </p:nvSpPr>
              <p:spPr bwMode="auto">
                <a:xfrm rot="6361956">
                  <a:off x="4597" y="1395"/>
                  <a:ext cx="17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52" name="Line 37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90"/>
                  <a:ext cx="17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918" name="Group 380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2245" name="Line 381"/>
                <p:cNvSpPr>
                  <a:spLocks noChangeShapeType="1"/>
                </p:cNvSpPr>
                <p:nvPr/>
              </p:nvSpPr>
              <p:spPr bwMode="auto">
                <a:xfrm>
                  <a:off x="4217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46" name="Line 38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7" y="1190"/>
                  <a:ext cx="177" cy="5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47" name="Line 383"/>
                <p:cNvSpPr>
                  <a:spLocks noChangeShapeType="1"/>
                </p:cNvSpPr>
                <p:nvPr/>
              </p:nvSpPr>
              <p:spPr bwMode="auto">
                <a:xfrm rot="6361956">
                  <a:off x="4579" y="1425"/>
                  <a:ext cx="207" cy="21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48" name="Line 38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9" y="1280"/>
                  <a:ext cx="177" cy="50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919" name="Group 385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2241" name="Line 386"/>
                <p:cNvSpPr>
                  <a:spLocks noChangeShapeType="1"/>
                </p:cNvSpPr>
                <p:nvPr/>
              </p:nvSpPr>
              <p:spPr bwMode="auto">
                <a:xfrm>
                  <a:off x="4254" y="162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42" name="Line 38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98" y="1206"/>
                  <a:ext cx="17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43" name="Line 388"/>
                <p:cNvSpPr>
                  <a:spLocks noChangeShapeType="1"/>
                </p:cNvSpPr>
                <p:nvPr/>
              </p:nvSpPr>
              <p:spPr bwMode="auto">
                <a:xfrm rot="6361956">
                  <a:off x="4630" y="1414"/>
                  <a:ext cx="17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44" name="Line 38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11" y="1309"/>
                  <a:ext cx="17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grpSp>
          <p:nvGrpSpPr>
            <p:cNvPr id="133867" name="Group 390"/>
            <p:cNvGrpSpPr>
              <a:grpSpLocks/>
            </p:cNvGrpSpPr>
            <p:nvPr/>
          </p:nvGrpSpPr>
          <p:grpSpPr bwMode="auto">
            <a:xfrm>
              <a:off x="1934" y="2899"/>
              <a:ext cx="72" cy="145"/>
              <a:chOff x="3796" y="1043"/>
              <a:chExt cx="865" cy="1237"/>
            </a:xfrm>
          </p:grpSpPr>
          <p:sp>
            <p:nvSpPr>
              <p:cNvPr id="62193" name="Line 391"/>
              <p:cNvSpPr>
                <a:spLocks noChangeShapeType="1"/>
              </p:cNvSpPr>
              <p:nvPr/>
            </p:nvSpPr>
            <p:spPr bwMode="auto">
              <a:xfrm flipH="1">
                <a:off x="3996" y="1479"/>
                <a:ext cx="225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94" name="Line 392"/>
              <p:cNvSpPr>
                <a:spLocks noChangeShapeType="1"/>
              </p:cNvSpPr>
              <p:nvPr/>
            </p:nvSpPr>
            <p:spPr bwMode="auto">
              <a:xfrm>
                <a:off x="4221" y="1479"/>
                <a:ext cx="240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95" name="Line 393"/>
              <p:cNvSpPr>
                <a:spLocks noChangeShapeType="1"/>
              </p:cNvSpPr>
              <p:nvPr/>
            </p:nvSpPr>
            <p:spPr bwMode="auto">
              <a:xfrm>
                <a:off x="3996" y="2206"/>
                <a:ext cx="22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96" name="Line 394"/>
              <p:cNvSpPr>
                <a:spLocks noChangeShapeType="1"/>
              </p:cNvSpPr>
              <p:nvPr/>
            </p:nvSpPr>
            <p:spPr bwMode="auto">
              <a:xfrm flipH="1">
                <a:off x="4221" y="2206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97" name="Line 395"/>
              <p:cNvSpPr>
                <a:spLocks noChangeShapeType="1"/>
              </p:cNvSpPr>
              <p:nvPr/>
            </p:nvSpPr>
            <p:spPr bwMode="auto">
              <a:xfrm>
                <a:off x="4221" y="1501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98" name="Line 396"/>
              <p:cNvSpPr>
                <a:spLocks noChangeShapeType="1"/>
              </p:cNvSpPr>
              <p:nvPr/>
            </p:nvSpPr>
            <p:spPr bwMode="auto">
              <a:xfrm flipV="1">
                <a:off x="3996" y="2130"/>
                <a:ext cx="22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99" name="Line 397"/>
              <p:cNvSpPr>
                <a:spLocks noChangeShapeType="1"/>
              </p:cNvSpPr>
              <p:nvPr/>
            </p:nvSpPr>
            <p:spPr bwMode="auto">
              <a:xfrm flipH="1" flipV="1">
                <a:off x="4221" y="2130"/>
                <a:ext cx="24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00" name="Line 398"/>
              <p:cNvSpPr>
                <a:spLocks noChangeShapeType="1"/>
              </p:cNvSpPr>
              <p:nvPr/>
            </p:nvSpPr>
            <p:spPr bwMode="auto">
              <a:xfrm>
                <a:off x="4101" y="1891"/>
                <a:ext cx="120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01" name="Line 399"/>
              <p:cNvSpPr>
                <a:spLocks noChangeShapeType="1"/>
              </p:cNvSpPr>
              <p:nvPr/>
            </p:nvSpPr>
            <p:spPr bwMode="auto">
              <a:xfrm flipV="1">
                <a:off x="4221" y="1891"/>
                <a:ext cx="150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02" name="Line 400"/>
              <p:cNvSpPr>
                <a:spLocks noChangeShapeType="1"/>
              </p:cNvSpPr>
              <p:nvPr/>
            </p:nvSpPr>
            <p:spPr bwMode="auto">
              <a:xfrm>
                <a:off x="4056" y="2000"/>
                <a:ext cx="165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03" name="Line 401"/>
              <p:cNvSpPr>
                <a:spLocks noChangeShapeType="1"/>
              </p:cNvSpPr>
              <p:nvPr/>
            </p:nvSpPr>
            <p:spPr bwMode="auto">
              <a:xfrm flipV="1">
                <a:off x="4221" y="2011"/>
                <a:ext cx="180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04" name="Line 402"/>
              <p:cNvSpPr>
                <a:spLocks noChangeShapeType="1"/>
              </p:cNvSpPr>
              <p:nvPr/>
            </p:nvSpPr>
            <p:spPr bwMode="auto">
              <a:xfrm flipV="1">
                <a:off x="4221" y="1783"/>
                <a:ext cx="90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05" name="Line 403"/>
              <p:cNvSpPr>
                <a:spLocks noChangeShapeType="1"/>
              </p:cNvSpPr>
              <p:nvPr/>
            </p:nvSpPr>
            <p:spPr bwMode="auto">
              <a:xfrm flipV="1">
                <a:off x="4221" y="1631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06" name="Line 404"/>
              <p:cNvSpPr>
                <a:spLocks noChangeShapeType="1"/>
              </p:cNvSpPr>
              <p:nvPr/>
            </p:nvSpPr>
            <p:spPr bwMode="auto">
              <a:xfrm>
                <a:off x="4131" y="1772"/>
                <a:ext cx="105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207" name="Line 405"/>
              <p:cNvSpPr>
                <a:spLocks noChangeShapeType="1"/>
              </p:cNvSpPr>
              <p:nvPr/>
            </p:nvSpPr>
            <p:spPr bwMode="auto">
              <a:xfrm>
                <a:off x="4176" y="1631"/>
                <a:ext cx="60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887" name="Group 406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2219" name="Line 407"/>
                <p:cNvSpPr>
                  <a:spLocks noChangeShapeType="1"/>
                </p:cNvSpPr>
                <p:nvPr/>
              </p:nvSpPr>
              <p:spPr bwMode="auto">
                <a:xfrm>
                  <a:off x="4220" y="161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20" name="Line 40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4" y="1190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21" name="Line 409"/>
                <p:cNvSpPr>
                  <a:spLocks noChangeShapeType="1"/>
                </p:cNvSpPr>
                <p:nvPr/>
              </p:nvSpPr>
              <p:spPr bwMode="auto">
                <a:xfrm rot="6361956">
                  <a:off x="4586" y="1398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22" name="Line 41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5" y="1292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888" name="Group 411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2215" name="Line 412"/>
                <p:cNvSpPr>
                  <a:spLocks noChangeShapeType="1"/>
                </p:cNvSpPr>
                <p:nvPr/>
              </p:nvSpPr>
              <p:spPr bwMode="auto">
                <a:xfrm>
                  <a:off x="4214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16" name="Line 41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2" y="1193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17" name="Line 414"/>
                <p:cNvSpPr>
                  <a:spLocks noChangeShapeType="1"/>
                </p:cNvSpPr>
                <p:nvPr/>
              </p:nvSpPr>
              <p:spPr bwMode="auto">
                <a:xfrm rot="6361956">
                  <a:off x="4574" y="1427"/>
                  <a:ext cx="207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18" name="Line 41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3"/>
                  <a:ext cx="177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889" name="Group 416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2211" name="Line 417"/>
                <p:cNvSpPr>
                  <a:spLocks noChangeShapeType="1"/>
                </p:cNvSpPr>
                <p:nvPr/>
              </p:nvSpPr>
              <p:spPr bwMode="auto">
                <a:xfrm>
                  <a:off x="4254" y="1607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12" name="Line 41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88" y="1203"/>
                  <a:ext cx="192" cy="52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13" name="Line 419"/>
                <p:cNvSpPr>
                  <a:spLocks noChangeShapeType="1"/>
                </p:cNvSpPr>
                <p:nvPr/>
              </p:nvSpPr>
              <p:spPr bwMode="auto">
                <a:xfrm rot="6361956">
                  <a:off x="4620" y="1411"/>
                  <a:ext cx="192" cy="198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214" name="Line 42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02" y="1305"/>
                  <a:ext cx="192" cy="49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sp>
          <p:nvSpPr>
            <p:cNvPr id="62189" name="Line 421"/>
            <p:cNvSpPr>
              <a:spLocks noChangeShapeType="1"/>
            </p:cNvSpPr>
            <p:nvPr/>
          </p:nvSpPr>
          <p:spPr bwMode="auto">
            <a:xfrm flipV="1">
              <a:off x="2460" y="3031"/>
              <a:ext cx="150" cy="2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2190" name="Line 422"/>
            <p:cNvSpPr>
              <a:spLocks noChangeShapeType="1"/>
            </p:cNvSpPr>
            <p:nvPr/>
          </p:nvSpPr>
          <p:spPr bwMode="auto">
            <a:xfrm flipV="1">
              <a:off x="2227" y="3031"/>
              <a:ext cx="254" cy="3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2191" name="Line 423"/>
            <p:cNvSpPr>
              <a:spLocks noChangeShapeType="1"/>
            </p:cNvSpPr>
            <p:nvPr/>
          </p:nvSpPr>
          <p:spPr bwMode="auto">
            <a:xfrm flipV="1">
              <a:off x="2219" y="3031"/>
              <a:ext cx="245" cy="1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2192" name="Line 424"/>
            <p:cNvSpPr>
              <a:spLocks noChangeShapeType="1"/>
            </p:cNvSpPr>
            <p:nvPr/>
          </p:nvSpPr>
          <p:spPr bwMode="auto">
            <a:xfrm flipV="1">
              <a:off x="1989" y="2974"/>
              <a:ext cx="452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133129" name="Group 425"/>
          <p:cNvGrpSpPr>
            <a:grpSpLocks/>
          </p:cNvGrpSpPr>
          <p:nvPr/>
        </p:nvGrpSpPr>
        <p:grpSpPr bwMode="auto">
          <a:xfrm>
            <a:off x="2813050" y="3108325"/>
            <a:ext cx="977900" cy="330200"/>
            <a:chOff x="717" y="1160"/>
            <a:chExt cx="616" cy="208"/>
          </a:xfrm>
        </p:grpSpPr>
        <p:sp>
          <p:nvSpPr>
            <p:cNvPr id="62179" name="Rectangle 426"/>
            <p:cNvSpPr>
              <a:spLocks noChangeArrowheads="1"/>
            </p:cNvSpPr>
            <p:nvPr/>
          </p:nvSpPr>
          <p:spPr bwMode="auto">
            <a:xfrm>
              <a:off x="832" y="1160"/>
              <a:ext cx="384" cy="2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62180" name="Text Box 427"/>
            <p:cNvSpPr txBox="1">
              <a:spLocks noChangeArrowheads="1"/>
            </p:cNvSpPr>
            <p:nvPr/>
          </p:nvSpPr>
          <p:spPr bwMode="auto">
            <a:xfrm>
              <a:off x="717" y="1171"/>
              <a:ext cx="61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Arial" charset="0"/>
                </a:rPr>
                <a:t>MSC</a:t>
              </a:r>
            </a:p>
          </p:txBody>
        </p:sp>
      </p:grpSp>
      <p:grpSp>
        <p:nvGrpSpPr>
          <p:cNvPr id="133130" name="Group 428"/>
          <p:cNvGrpSpPr>
            <a:grpSpLocks/>
          </p:cNvGrpSpPr>
          <p:nvPr/>
        </p:nvGrpSpPr>
        <p:grpSpPr bwMode="auto">
          <a:xfrm>
            <a:off x="3127375" y="3830638"/>
            <a:ext cx="1016000" cy="931862"/>
            <a:chOff x="291" y="1263"/>
            <a:chExt cx="640" cy="587"/>
          </a:xfrm>
        </p:grpSpPr>
        <p:sp>
          <p:nvSpPr>
            <p:cNvPr id="62012" name="AutoShape 429"/>
            <p:cNvSpPr>
              <a:spLocks noChangeArrowheads="1"/>
            </p:cNvSpPr>
            <p:nvPr/>
          </p:nvSpPr>
          <p:spPr bwMode="auto">
            <a:xfrm>
              <a:off x="487" y="1320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62013" name="AutoShape 430"/>
            <p:cNvSpPr>
              <a:spLocks noChangeArrowheads="1"/>
            </p:cNvSpPr>
            <p:nvPr/>
          </p:nvSpPr>
          <p:spPr bwMode="auto">
            <a:xfrm>
              <a:off x="679" y="1636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62014" name="AutoShape 431"/>
            <p:cNvSpPr>
              <a:spLocks noChangeArrowheads="1"/>
            </p:cNvSpPr>
            <p:nvPr/>
          </p:nvSpPr>
          <p:spPr bwMode="auto">
            <a:xfrm>
              <a:off x="676" y="1421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33694" name="Group 432"/>
            <p:cNvGrpSpPr>
              <a:grpSpLocks/>
            </p:cNvGrpSpPr>
            <p:nvPr/>
          </p:nvGrpSpPr>
          <p:grpSpPr bwMode="auto">
            <a:xfrm>
              <a:off x="291" y="1422"/>
              <a:ext cx="252" cy="214"/>
              <a:chOff x="867" y="1530"/>
              <a:chExt cx="252" cy="214"/>
            </a:xfrm>
          </p:grpSpPr>
          <p:sp>
            <p:nvSpPr>
              <p:cNvPr id="62147" name="AutoShape 433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33827" name="Group 434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62149" name="Line 435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50" name="Line 436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51" name="Line 437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52" name="Line 438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53" name="Line 439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54" name="Line 440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55" name="Line 441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56" name="Line 442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57" name="Line 443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58" name="Line 444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59" name="Line 445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60" name="Line 446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61" name="Line 447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62" name="Line 448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63" name="Line 449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grpSp>
              <p:nvGrpSpPr>
                <p:cNvPr id="133843" name="Group 450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2175" name="Line 451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176" name="Line 45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177" name="Line 45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178" name="Line 45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grpSp>
              <p:nvGrpSpPr>
                <p:cNvPr id="133844" name="Group 455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2171" name="Line 456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172" name="Line 45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173" name="Line 458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174" name="Line 45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grpSp>
              <p:nvGrpSpPr>
                <p:cNvPr id="133845" name="Group 460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2167" name="Line 461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168" name="Line 46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209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169" name="Line 46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416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170" name="Line 46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311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133695" name="Group 465"/>
            <p:cNvGrpSpPr>
              <a:grpSpLocks/>
            </p:cNvGrpSpPr>
            <p:nvPr/>
          </p:nvGrpSpPr>
          <p:grpSpPr bwMode="auto">
            <a:xfrm>
              <a:off x="773" y="1460"/>
              <a:ext cx="58" cy="114"/>
              <a:chOff x="3796" y="1043"/>
              <a:chExt cx="865" cy="1237"/>
            </a:xfrm>
          </p:grpSpPr>
          <p:sp>
            <p:nvSpPr>
              <p:cNvPr id="62117" name="Line 466"/>
              <p:cNvSpPr>
                <a:spLocks noChangeShapeType="1"/>
              </p:cNvSpPr>
              <p:nvPr/>
            </p:nvSpPr>
            <p:spPr bwMode="auto">
              <a:xfrm flipH="1">
                <a:off x="3990" y="1477"/>
                <a:ext cx="239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18" name="Line 467"/>
              <p:cNvSpPr>
                <a:spLocks noChangeShapeType="1"/>
              </p:cNvSpPr>
              <p:nvPr/>
            </p:nvSpPr>
            <p:spPr bwMode="auto">
              <a:xfrm>
                <a:off x="4229" y="1477"/>
                <a:ext cx="239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19" name="Line 468"/>
              <p:cNvSpPr>
                <a:spLocks noChangeShapeType="1"/>
              </p:cNvSpPr>
              <p:nvPr/>
            </p:nvSpPr>
            <p:spPr bwMode="auto">
              <a:xfrm>
                <a:off x="3990" y="2204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20" name="Line 469"/>
              <p:cNvSpPr>
                <a:spLocks noChangeShapeType="1"/>
              </p:cNvSpPr>
              <p:nvPr/>
            </p:nvSpPr>
            <p:spPr bwMode="auto">
              <a:xfrm flipH="1">
                <a:off x="4229" y="2204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21" name="Line 470"/>
              <p:cNvSpPr>
                <a:spLocks noChangeShapeType="1"/>
              </p:cNvSpPr>
              <p:nvPr/>
            </p:nvSpPr>
            <p:spPr bwMode="auto">
              <a:xfrm>
                <a:off x="4229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22" name="Line 471"/>
              <p:cNvSpPr>
                <a:spLocks noChangeShapeType="1"/>
              </p:cNvSpPr>
              <p:nvPr/>
            </p:nvSpPr>
            <p:spPr bwMode="auto">
              <a:xfrm flipV="1">
                <a:off x="3990" y="2128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23" name="Line 472"/>
              <p:cNvSpPr>
                <a:spLocks noChangeShapeType="1"/>
              </p:cNvSpPr>
              <p:nvPr/>
            </p:nvSpPr>
            <p:spPr bwMode="auto">
              <a:xfrm flipH="1" flipV="1">
                <a:off x="4229" y="2128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24" name="Line 473"/>
              <p:cNvSpPr>
                <a:spLocks noChangeShapeType="1"/>
              </p:cNvSpPr>
              <p:nvPr/>
            </p:nvSpPr>
            <p:spPr bwMode="auto">
              <a:xfrm>
                <a:off x="4094" y="1889"/>
                <a:ext cx="134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25" name="Line 474"/>
              <p:cNvSpPr>
                <a:spLocks noChangeShapeType="1"/>
              </p:cNvSpPr>
              <p:nvPr/>
            </p:nvSpPr>
            <p:spPr bwMode="auto">
              <a:xfrm flipV="1">
                <a:off x="4229" y="1889"/>
                <a:ext cx="134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26" name="Line 475"/>
              <p:cNvSpPr>
                <a:spLocks noChangeShapeType="1"/>
              </p:cNvSpPr>
              <p:nvPr/>
            </p:nvSpPr>
            <p:spPr bwMode="auto">
              <a:xfrm>
                <a:off x="4050" y="1998"/>
                <a:ext cx="17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27" name="Line 476"/>
              <p:cNvSpPr>
                <a:spLocks noChangeShapeType="1"/>
              </p:cNvSpPr>
              <p:nvPr/>
            </p:nvSpPr>
            <p:spPr bwMode="auto">
              <a:xfrm flipV="1">
                <a:off x="4229" y="2009"/>
                <a:ext cx="17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28" name="Line 477"/>
              <p:cNvSpPr>
                <a:spLocks noChangeShapeType="1"/>
              </p:cNvSpPr>
              <p:nvPr/>
            </p:nvSpPr>
            <p:spPr bwMode="auto">
              <a:xfrm flipV="1">
                <a:off x="4229" y="1781"/>
                <a:ext cx="89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29" name="Line 478"/>
              <p:cNvSpPr>
                <a:spLocks noChangeShapeType="1"/>
              </p:cNvSpPr>
              <p:nvPr/>
            </p:nvSpPr>
            <p:spPr bwMode="auto">
              <a:xfrm flipV="1">
                <a:off x="4229" y="1629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30" name="Line 479"/>
              <p:cNvSpPr>
                <a:spLocks noChangeShapeType="1"/>
              </p:cNvSpPr>
              <p:nvPr/>
            </p:nvSpPr>
            <p:spPr bwMode="auto">
              <a:xfrm>
                <a:off x="4124" y="1770"/>
                <a:ext cx="104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31" name="Line 480"/>
              <p:cNvSpPr>
                <a:spLocks noChangeShapeType="1"/>
              </p:cNvSpPr>
              <p:nvPr/>
            </p:nvSpPr>
            <p:spPr bwMode="auto">
              <a:xfrm>
                <a:off x="4169" y="1629"/>
                <a:ext cx="7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811" name="Group 481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2143" name="Line 482"/>
                <p:cNvSpPr>
                  <a:spLocks noChangeShapeType="1"/>
                </p:cNvSpPr>
                <p:nvPr/>
              </p:nvSpPr>
              <p:spPr bwMode="auto">
                <a:xfrm>
                  <a:off x="4236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44" name="Line 48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8" y="1188"/>
                  <a:ext cx="192" cy="52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45" name="Line 484"/>
                <p:cNvSpPr>
                  <a:spLocks noChangeShapeType="1"/>
                </p:cNvSpPr>
                <p:nvPr/>
              </p:nvSpPr>
              <p:spPr bwMode="auto">
                <a:xfrm rot="6361956">
                  <a:off x="4600" y="1394"/>
                  <a:ext cx="192" cy="1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46" name="Line 48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8" y="1289"/>
                  <a:ext cx="192" cy="49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812" name="Group 486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2139" name="Line 487"/>
                <p:cNvSpPr>
                  <a:spLocks noChangeShapeType="1"/>
                </p:cNvSpPr>
                <p:nvPr/>
              </p:nvSpPr>
              <p:spPr bwMode="auto">
                <a:xfrm>
                  <a:off x="4209" y="158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40" name="Line 48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79"/>
                  <a:ext cx="176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41" name="Line 489"/>
                <p:cNvSpPr>
                  <a:spLocks noChangeShapeType="1"/>
                </p:cNvSpPr>
                <p:nvPr/>
              </p:nvSpPr>
              <p:spPr bwMode="auto">
                <a:xfrm rot="6361956">
                  <a:off x="4569" y="1412"/>
                  <a:ext cx="206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42" name="Line 49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68"/>
                  <a:ext cx="176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813" name="Group 491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2135" name="Line 492"/>
                <p:cNvSpPr>
                  <a:spLocks noChangeShapeType="1"/>
                </p:cNvSpPr>
                <p:nvPr/>
              </p:nvSpPr>
              <p:spPr bwMode="auto">
                <a:xfrm>
                  <a:off x="4269" y="161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36" name="Line 49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1" y="1209"/>
                  <a:ext cx="192" cy="52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37" name="Line 494"/>
                <p:cNvSpPr>
                  <a:spLocks noChangeShapeType="1"/>
                </p:cNvSpPr>
                <p:nvPr/>
              </p:nvSpPr>
              <p:spPr bwMode="auto">
                <a:xfrm rot="6361956">
                  <a:off x="4633" y="1416"/>
                  <a:ext cx="192" cy="1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38" name="Line 49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13" y="1311"/>
                  <a:ext cx="192" cy="49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grpSp>
          <p:nvGrpSpPr>
            <p:cNvPr id="133696" name="Group 496"/>
            <p:cNvGrpSpPr>
              <a:grpSpLocks/>
            </p:cNvGrpSpPr>
            <p:nvPr/>
          </p:nvGrpSpPr>
          <p:grpSpPr bwMode="auto">
            <a:xfrm>
              <a:off x="782" y="1671"/>
              <a:ext cx="57" cy="113"/>
              <a:chOff x="3796" y="1043"/>
              <a:chExt cx="865" cy="1237"/>
            </a:xfrm>
          </p:grpSpPr>
          <p:sp>
            <p:nvSpPr>
              <p:cNvPr id="62087" name="Line 497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88" name="Line 498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89" name="Line 499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90" name="Line 500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91" name="Line 501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92" name="Line 502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93" name="Line 503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94" name="Line 504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95" name="Line 505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96" name="Line 506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97" name="Line 507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98" name="Line 508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99" name="Line 509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00" name="Line 510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101" name="Line 511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781" name="Group 512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2113" name="Line 513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14" name="Line 51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15" name="Line 515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16" name="Line 51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782" name="Group 517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2109" name="Line 518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10" name="Line 51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11" name="Line 520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12" name="Line 52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783" name="Group 522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2105" name="Line 523"/>
                <p:cNvSpPr>
                  <a:spLocks noChangeShapeType="1"/>
                </p:cNvSpPr>
                <p:nvPr/>
              </p:nvSpPr>
              <p:spPr bwMode="auto">
                <a:xfrm>
                  <a:off x="4255" y="1626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06" name="Line 52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207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07" name="Line 525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417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108" name="Line 52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310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grpSp>
          <p:nvGrpSpPr>
            <p:cNvPr id="133697" name="Group 527"/>
            <p:cNvGrpSpPr>
              <a:grpSpLocks/>
            </p:cNvGrpSpPr>
            <p:nvPr/>
          </p:nvGrpSpPr>
          <p:grpSpPr bwMode="auto">
            <a:xfrm>
              <a:off x="589" y="1354"/>
              <a:ext cx="57" cy="114"/>
              <a:chOff x="3796" y="1043"/>
              <a:chExt cx="865" cy="1237"/>
            </a:xfrm>
          </p:grpSpPr>
          <p:sp>
            <p:nvSpPr>
              <p:cNvPr id="62057" name="Line 528"/>
              <p:cNvSpPr>
                <a:spLocks noChangeShapeType="1"/>
              </p:cNvSpPr>
              <p:nvPr/>
            </p:nvSpPr>
            <p:spPr bwMode="auto">
              <a:xfrm flipH="1">
                <a:off x="3993" y="1477"/>
                <a:ext cx="228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58" name="Line 529"/>
              <p:cNvSpPr>
                <a:spLocks noChangeShapeType="1"/>
              </p:cNvSpPr>
              <p:nvPr/>
            </p:nvSpPr>
            <p:spPr bwMode="auto">
              <a:xfrm>
                <a:off x="4221" y="1477"/>
                <a:ext cx="243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59" name="Line 530"/>
              <p:cNvSpPr>
                <a:spLocks noChangeShapeType="1"/>
              </p:cNvSpPr>
              <p:nvPr/>
            </p:nvSpPr>
            <p:spPr bwMode="auto">
              <a:xfrm>
                <a:off x="3993" y="2204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60" name="Line 531"/>
              <p:cNvSpPr>
                <a:spLocks noChangeShapeType="1"/>
              </p:cNvSpPr>
              <p:nvPr/>
            </p:nvSpPr>
            <p:spPr bwMode="auto">
              <a:xfrm flipH="1">
                <a:off x="4221" y="2204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61" name="Line 532"/>
              <p:cNvSpPr>
                <a:spLocks noChangeShapeType="1"/>
              </p:cNvSpPr>
              <p:nvPr/>
            </p:nvSpPr>
            <p:spPr bwMode="auto">
              <a:xfrm>
                <a:off x="4221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62" name="Line 533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63" name="Line 534"/>
              <p:cNvSpPr>
                <a:spLocks noChangeShapeType="1"/>
              </p:cNvSpPr>
              <p:nvPr/>
            </p:nvSpPr>
            <p:spPr bwMode="auto">
              <a:xfrm flipH="1" flipV="1">
                <a:off x="4221" y="2128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64" name="Line 535"/>
              <p:cNvSpPr>
                <a:spLocks noChangeShapeType="1"/>
              </p:cNvSpPr>
              <p:nvPr/>
            </p:nvSpPr>
            <p:spPr bwMode="auto">
              <a:xfrm>
                <a:off x="4100" y="1889"/>
                <a:ext cx="121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65" name="Line 536"/>
              <p:cNvSpPr>
                <a:spLocks noChangeShapeType="1"/>
              </p:cNvSpPr>
              <p:nvPr/>
            </p:nvSpPr>
            <p:spPr bwMode="auto">
              <a:xfrm flipV="1">
                <a:off x="4221" y="1889"/>
                <a:ext cx="152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66" name="Line 537"/>
              <p:cNvSpPr>
                <a:spLocks noChangeShapeType="1"/>
              </p:cNvSpPr>
              <p:nvPr/>
            </p:nvSpPr>
            <p:spPr bwMode="auto">
              <a:xfrm>
                <a:off x="4054" y="1998"/>
                <a:ext cx="167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67" name="Line 538"/>
              <p:cNvSpPr>
                <a:spLocks noChangeShapeType="1"/>
              </p:cNvSpPr>
              <p:nvPr/>
            </p:nvSpPr>
            <p:spPr bwMode="auto">
              <a:xfrm flipV="1">
                <a:off x="4221" y="2009"/>
                <a:ext cx="182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68" name="Line 539"/>
              <p:cNvSpPr>
                <a:spLocks noChangeShapeType="1"/>
              </p:cNvSpPr>
              <p:nvPr/>
            </p:nvSpPr>
            <p:spPr bwMode="auto">
              <a:xfrm flipV="1">
                <a:off x="4221" y="1781"/>
                <a:ext cx="9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69" name="Line 540"/>
              <p:cNvSpPr>
                <a:spLocks noChangeShapeType="1"/>
              </p:cNvSpPr>
              <p:nvPr/>
            </p:nvSpPr>
            <p:spPr bwMode="auto">
              <a:xfrm flipV="1">
                <a:off x="4221" y="1629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70" name="Line 541"/>
              <p:cNvSpPr>
                <a:spLocks noChangeShapeType="1"/>
              </p:cNvSpPr>
              <p:nvPr/>
            </p:nvSpPr>
            <p:spPr bwMode="auto">
              <a:xfrm>
                <a:off x="4130" y="1770"/>
                <a:ext cx="106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2071" name="Line 542"/>
              <p:cNvSpPr>
                <a:spLocks noChangeShapeType="1"/>
              </p:cNvSpPr>
              <p:nvPr/>
            </p:nvSpPr>
            <p:spPr bwMode="auto">
              <a:xfrm>
                <a:off x="4175" y="1629"/>
                <a:ext cx="6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751" name="Group 543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2083" name="Line 544"/>
                <p:cNvSpPr>
                  <a:spLocks noChangeShapeType="1"/>
                </p:cNvSpPr>
                <p:nvPr/>
              </p:nvSpPr>
              <p:spPr bwMode="auto">
                <a:xfrm>
                  <a:off x="4221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84" name="Line 54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9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85" name="Line 546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86" name="Line 54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752" name="Group 548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2079" name="Line 549"/>
                <p:cNvSpPr>
                  <a:spLocks noChangeShapeType="1"/>
                </p:cNvSpPr>
                <p:nvPr/>
              </p:nvSpPr>
              <p:spPr bwMode="auto">
                <a:xfrm>
                  <a:off x="4210" y="160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80" name="Line 55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9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81" name="Line 551"/>
                <p:cNvSpPr>
                  <a:spLocks noChangeShapeType="1"/>
                </p:cNvSpPr>
                <p:nvPr/>
              </p:nvSpPr>
              <p:spPr bwMode="auto">
                <a:xfrm rot="6361956">
                  <a:off x="4568" y="1426"/>
                  <a:ext cx="209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82" name="Line 55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8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753" name="Group 553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2075" name="Line 554"/>
                <p:cNvSpPr>
                  <a:spLocks noChangeShapeType="1"/>
                </p:cNvSpPr>
                <p:nvPr/>
              </p:nvSpPr>
              <p:spPr bwMode="auto">
                <a:xfrm>
                  <a:off x="4255" y="161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76" name="Line 55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93" y="1204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77" name="Line 556"/>
                <p:cNvSpPr>
                  <a:spLocks noChangeShapeType="1"/>
                </p:cNvSpPr>
                <p:nvPr/>
              </p:nvSpPr>
              <p:spPr bwMode="auto">
                <a:xfrm rot="6361956">
                  <a:off x="4626" y="1414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78" name="Line 55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10" y="1306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sp>
          <p:nvSpPr>
            <p:cNvPr id="62019" name="Line 558"/>
            <p:cNvSpPr>
              <a:spLocks noChangeShapeType="1"/>
            </p:cNvSpPr>
            <p:nvPr/>
          </p:nvSpPr>
          <p:spPr bwMode="auto">
            <a:xfrm flipV="1">
              <a:off x="626" y="1272"/>
              <a:ext cx="236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2020" name="Line 559"/>
            <p:cNvSpPr>
              <a:spLocks noChangeShapeType="1"/>
            </p:cNvSpPr>
            <p:nvPr/>
          </p:nvSpPr>
          <p:spPr bwMode="auto">
            <a:xfrm flipV="1">
              <a:off x="823" y="1276"/>
              <a:ext cx="75" cy="4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2021" name="Line 560"/>
            <p:cNvSpPr>
              <a:spLocks noChangeShapeType="1"/>
            </p:cNvSpPr>
            <p:nvPr/>
          </p:nvSpPr>
          <p:spPr bwMode="auto">
            <a:xfrm flipV="1">
              <a:off x="817" y="1264"/>
              <a:ext cx="58" cy="3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2022" name="Line 561"/>
            <p:cNvSpPr>
              <a:spLocks noChangeShapeType="1"/>
            </p:cNvSpPr>
            <p:nvPr/>
          </p:nvSpPr>
          <p:spPr bwMode="auto">
            <a:xfrm flipV="1">
              <a:off x="633" y="1263"/>
              <a:ext cx="226" cy="1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33702" name="Group 562"/>
            <p:cNvGrpSpPr>
              <a:grpSpLocks/>
            </p:cNvGrpSpPr>
            <p:nvPr/>
          </p:nvGrpSpPr>
          <p:grpSpPr bwMode="auto">
            <a:xfrm>
              <a:off x="483" y="1532"/>
              <a:ext cx="252" cy="214"/>
              <a:chOff x="867" y="1530"/>
              <a:chExt cx="252" cy="214"/>
            </a:xfrm>
          </p:grpSpPr>
          <p:sp>
            <p:nvSpPr>
              <p:cNvPr id="62025" name="AutoShape 563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33705" name="Group 564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62027" name="Line 565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28" name="Line 566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29" name="Line 567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30" name="Line 568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31" name="Line 569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32" name="Line 570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33" name="Line 571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34" name="Line 572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35" name="Line 573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36" name="Line 574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37" name="Line 575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38" name="Line 576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39" name="Line 577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40" name="Line 578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2041" name="Line 579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grpSp>
              <p:nvGrpSpPr>
                <p:cNvPr id="133721" name="Group 580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2053" name="Line 581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54" name="Line 58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55" name="Line 58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56" name="Line 58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grpSp>
              <p:nvGrpSpPr>
                <p:cNvPr id="133722" name="Group 585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2049" name="Line 586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50" name="Line 58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51" name="Line 588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52" name="Line 58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grpSp>
              <p:nvGrpSpPr>
                <p:cNvPr id="133723" name="Group 590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2045" name="Line 591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46" name="Line 59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209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47" name="Line 593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416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48" name="Line 59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311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62024" name="Line 595"/>
            <p:cNvSpPr>
              <a:spLocks noChangeShapeType="1"/>
            </p:cNvSpPr>
            <p:nvPr/>
          </p:nvSpPr>
          <p:spPr bwMode="auto">
            <a:xfrm flipV="1">
              <a:off x="414" y="1266"/>
              <a:ext cx="430" cy="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133131" name="Group 597"/>
          <p:cNvGrpSpPr>
            <a:grpSpLocks/>
          </p:cNvGrpSpPr>
          <p:nvPr/>
        </p:nvGrpSpPr>
        <p:grpSpPr bwMode="auto">
          <a:xfrm>
            <a:off x="4760913" y="3881438"/>
            <a:ext cx="1309687" cy="1147762"/>
            <a:chOff x="146" y="711"/>
            <a:chExt cx="825" cy="723"/>
          </a:xfrm>
        </p:grpSpPr>
        <p:sp>
          <p:nvSpPr>
            <p:cNvPr id="61809" name="AutoShape 598"/>
            <p:cNvSpPr>
              <a:spLocks noChangeArrowheads="1"/>
            </p:cNvSpPr>
            <p:nvPr/>
          </p:nvSpPr>
          <p:spPr bwMode="auto">
            <a:xfrm>
              <a:off x="719" y="904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61810" name="AutoShape 599"/>
            <p:cNvSpPr>
              <a:spLocks noChangeArrowheads="1"/>
            </p:cNvSpPr>
            <p:nvPr/>
          </p:nvSpPr>
          <p:spPr bwMode="auto">
            <a:xfrm>
              <a:off x="335" y="1115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33490" name="Group 600"/>
            <p:cNvGrpSpPr>
              <a:grpSpLocks/>
            </p:cNvGrpSpPr>
            <p:nvPr/>
          </p:nvGrpSpPr>
          <p:grpSpPr bwMode="auto">
            <a:xfrm>
              <a:off x="523" y="1006"/>
              <a:ext cx="252" cy="214"/>
              <a:chOff x="867" y="1530"/>
              <a:chExt cx="252" cy="214"/>
            </a:xfrm>
          </p:grpSpPr>
          <p:sp>
            <p:nvSpPr>
              <p:cNvPr id="61980" name="AutoShape 601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33660" name="Group 602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61982" name="Line 603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83" name="Line 604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84" name="Line 605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85" name="Line 606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86" name="Line 607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87" name="Line 608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88" name="Line 609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89" name="Line 610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90" name="Line 611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91" name="Line 612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92" name="Line 613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93" name="Line 614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94" name="Line 615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95" name="Line 616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96" name="Line 617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grpSp>
              <p:nvGrpSpPr>
                <p:cNvPr id="133676" name="Group 618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2008" name="Line 619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09" name="Line 62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10" name="Line 62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11" name="Line 62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grpSp>
              <p:nvGrpSpPr>
                <p:cNvPr id="133677" name="Group 623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2004" name="Line 624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05" name="Line 62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06" name="Line 626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07" name="Line 627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grpSp>
              <p:nvGrpSpPr>
                <p:cNvPr id="133678" name="Group 628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2000" name="Line 629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01" name="Line 63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209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02" name="Line 631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416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2003" name="Line 632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311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133491" name="Group 633"/>
            <p:cNvGrpSpPr>
              <a:grpSpLocks/>
            </p:cNvGrpSpPr>
            <p:nvPr/>
          </p:nvGrpSpPr>
          <p:grpSpPr bwMode="auto">
            <a:xfrm>
              <a:off x="429" y="1159"/>
              <a:ext cx="57" cy="113"/>
              <a:chOff x="3796" y="1043"/>
              <a:chExt cx="865" cy="1237"/>
            </a:xfrm>
          </p:grpSpPr>
          <p:sp>
            <p:nvSpPr>
              <p:cNvPr id="61950" name="Line 634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51" name="Line 635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52" name="Line 636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53" name="Line 637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54" name="Line 638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55" name="Line 639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56" name="Line 640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57" name="Line 641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58" name="Line 642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59" name="Line 643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60" name="Line 644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61" name="Line 645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62" name="Line 646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63" name="Line 647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64" name="Line 648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644" name="Group 649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1976" name="Line 650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77" name="Line 65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78" name="Line 652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79" name="Line 65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645" name="Group 654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1972" name="Line 655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73" name="Line 65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74" name="Line 657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75" name="Line 65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646" name="Group 659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1968" name="Line 660"/>
                <p:cNvSpPr>
                  <a:spLocks noChangeShapeType="1"/>
                </p:cNvSpPr>
                <p:nvPr/>
              </p:nvSpPr>
              <p:spPr bwMode="auto">
                <a:xfrm>
                  <a:off x="4255" y="1626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69" name="Line 66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207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70" name="Line 662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417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71" name="Line 66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310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grpSp>
          <p:nvGrpSpPr>
            <p:cNvPr id="133492" name="Group 664"/>
            <p:cNvGrpSpPr>
              <a:grpSpLocks/>
            </p:cNvGrpSpPr>
            <p:nvPr/>
          </p:nvGrpSpPr>
          <p:grpSpPr bwMode="auto">
            <a:xfrm>
              <a:off x="821" y="938"/>
              <a:ext cx="57" cy="114"/>
              <a:chOff x="3796" y="1043"/>
              <a:chExt cx="865" cy="1237"/>
            </a:xfrm>
          </p:grpSpPr>
          <p:sp>
            <p:nvSpPr>
              <p:cNvPr id="61920" name="Line 665"/>
              <p:cNvSpPr>
                <a:spLocks noChangeShapeType="1"/>
              </p:cNvSpPr>
              <p:nvPr/>
            </p:nvSpPr>
            <p:spPr bwMode="auto">
              <a:xfrm flipH="1">
                <a:off x="3993" y="1477"/>
                <a:ext cx="228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21" name="Line 666"/>
              <p:cNvSpPr>
                <a:spLocks noChangeShapeType="1"/>
              </p:cNvSpPr>
              <p:nvPr/>
            </p:nvSpPr>
            <p:spPr bwMode="auto">
              <a:xfrm>
                <a:off x="4221" y="1477"/>
                <a:ext cx="243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22" name="Line 667"/>
              <p:cNvSpPr>
                <a:spLocks noChangeShapeType="1"/>
              </p:cNvSpPr>
              <p:nvPr/>
            </p:nvSpPr>
            <p:spPr bwMode="auto">
              <a:xfrm>
                <a:off x="3993" y="2204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23" name="Line 668"/>
              <p:cNvSpPr>
                <a:spLocks noChangeShapeType="1"/>
              </p:cNvSpPr>
              <p:nvPr/>
            </p:nvSpPr>
            <p:spPr bwMode="auto">
              <a:xfrm flipH="1">
                <a:off x="4221" y="2204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24" name="Line 669"/>
              <p:cNvSpPr>
                <a:spLocks noChangeShapeType="1"/>
              </p:cNvSpPr>
              <p:nvPr/>
            </p:nvSpPr>
            <p:spPr bwMode="auto">
              <a:xfrm>
                <a:off x="4221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25" name="Line 670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26" name="Line 671"/>
              <p:cNvSpPr>
                <a:spLocks noChangeShapeType="1"/>
              </p:cNvSpPr>
              <p:nvPr/>
            </p:nvSpPr>
            <p:spPr bwMode="auto">
              <a:xfrm flipH="1" flipV="1">
                <a:off x="4221" y="2128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27" name="Line 672"/>
              <p:cNvSpPr>
                <a:spLocks noChangeShapeType="1"/>
              </p:cNvSpPr>
              <p:nvPr/>
            </p:nvSpPr>
            <p:spPr bwMode="auto">
              <a:xfrm>
                <a:off x="4100" y="1889"/>
                <a:ext cx="121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28" name="Line 673"/>
              <p:cNvSpPr>
                <a:spLocks noChangeShapeType="1"/>
              </p:cNvSpPr>
              <p:nvPr/>
            </p:nvSpPr>
            <p:spPr bwMode="auto">
              <a:xfrm flipV="1">
                <a:off x="4221" y="1889"/>
                <a:ext cx="152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29" name="Line 674"/>
              <p:cNvSpPr>
                <a:spLocks noChangeShapeType="1"/>
              </p:cNvSpPr>
              <p:nvPr/>
            </p:nvSpPr>
            <p:spPr bwMode="auto">
              <a:xfrm>
                <a:off x="4054" y="1998"/>
                <a:ext cx="167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30" name="Line 675"/>
              <p:cNvSpPr>
                <a:spLocks noChangeShapeType="1"/>
              </p:cNvSpPr>
              <p:nvPr/>
            </p:nvSpPr>
            <p:spPr bwMode="auto">
              <a:xfrm flipV="1">
                <a:off x="4221" y="2009"/>
                <a:ext cx="182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31" name="Line 676"/>
              <p:cNvSpPr>
                <a:spLocks noChangeShapeType="1"/>
              </p:cNvSpPr>
              <p:nvPr/>
            </p:nvSpPr>
            <p:spPr bwMode="auto">
              <a:xfrm flipV="1">
                <a:off x="4221" y="1781"/>
                <a:ext cx="9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32" name="Line 677"/>
              <p:cNvSpPr>
                <a:spLocks noChangeShapeType="1"/>
              </p:cNvSpPr>
              <p:nvPr/>
            </p:nvSpPr>
            <p:spPr bwMode="auto">
              <a:xfrm flipV="1">
                <a:off x="4221" y="1629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33" name="Line 678"/>
              <p:cNvSpPr>
                <a:spLocks noChangeShapeType="1"/>
              </p:cNvSpPr>
              <p:nvPr/>
            </p:nvSpPr>
            <p:spPr bwMode="auto">
              <a:xfrm>
                <a:off x="4130" y="1770"/>
                <a:ext cx="106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934" name="Line 679"/>
              <p:cNvSpPr>
                <a:spLocks noChangeShapeType="1"/>
              </p:cNvSpPr>
              <p:nvPr/>
            </p:nvSpPr>
            <p:spPr bwMode="auto">
              <a:xfrm>
                <a:off x="4175" y="1629"/>
                <a:ext cx="6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614" name="Group 680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1946" name="Line 681"/>
                <p:cNvSpPr>
                  <a:spLocks noChangeShapeType="1"/>
                </p:cNvSpPr>
                <p:nvPr/>
              </p:nvSpPr>
              <p:spPr bwMode="auto">
                <a:xfrm>
                  <a:off x="4221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47" name="Line 68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9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48" name="Line 683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49" name="Line 68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615" name="Group 685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1942" name="Line 686"/>
                <p:cNvSpPr>
                  <a:spLocks noChangeShapeType="1"/>
                </p:cNvSpPr>
                <p:nvPr/>
              </p:nvSpPr>
              <p:spPr bwMode="auto">
                <a:xfrm>
                  <a:off x="4210" y="160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43" name="Line 68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9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44" name="Line 688"/>
                <p:cNvSpPr>
                  <a:spLocks noChangeShapeType="1"/>
                </p:cNvSpPr>
                <p:nvPr/>
              </p:nvSpPr>
              <p:spPr bwMode="auto">
                <a:xfrm rot="6361956">
                  <a:off x="4568" y="1426"/>
                  <a:ext cx="209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45" name="Line 68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8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616" name="Group 690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1938" name="Line 691"/>
                <p:cNvSpPr>
                  <a:spLocks noChangeShapeType="1"/>
                </p:cNvSpPr>
                <p:nvPr/>
              </p:nvSpPr>
              <p:spPr bwMode="auto">
                <a:xfrm>
                  <a:off x="4255" y="161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39" name="Line 69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93" y="1204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40" name="Line 693"/>
                <p:cNvSpPr>
                  <a:spLocks noChangeShapeType="1"/>
                </p:cNvSpPr>
                <p:nvPr/>
              </p:nvSpPr>
              <p:spPr bwMode="auto">
                <a:xfrm rot="6361956">
                  <a:off x="4626" y="1414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41" name="Line 69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10" y="1306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sp>
          <p:nvSpPr>
            <p:cNvPr id="61814" name="Line 695"/>
            <p:cNvSpPr>
              <a:spLocks noChangeShapeType="1"/>
            </p:cNvSpPr>
            <p:nvPr/>
          </p:nvSpPr>
          <p:spPr bwMode="auto">
            <a:xfrm flipH="1" flipV="1">
              <a:off x="602" y="916"/>
              <a:ext cx="256" cy="2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815" name="Line 696"/>
            <p:cNvSpPr>
              <a:spLocks noChangeShapeType="1"/>
            </p:cNvSpPr>
            <p:nvPr/>
          </p:nvSpPr>
          <p:spPr bwMode="auto">
            <a:xfrm flipV="1">
              <a:off x="455" y="914"/>
              <a:ext cx="3" cy="3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816" name="Line 697"/>
            <p:cNvSpPr>
              <a:spLocks noChangeShapeType="1"/>
            </p:cNvSpPr>
            <p:nvPr/>
          </p:nvSpPr>
          <p:spPr bwMode="auto">
            <a:xfrm flipH="1" flipV="1">
              <a:off x="501" y="920"/>
              <a:ext cx="140" cy="4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817" name="Line 698"/>
            <p:cNvSpPr>
              <a:spLocks noChangeShapeType="1"/>
            </p:cNvSpPr>
            <p:nvPr/>
          </p:nvSpPr>
          <p:spPr bwMode="auto">
            <a:xfrm flipH="1" flipV="1">
              <a:off x="647" y="925"/>
              <a:ext cx="218" cy="1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33497" name="Group 699"/>
            <p:cNvGrpSpPr>
              <a:grpSpLocks/>
            </p:cNvGrpSpPr>
            <p:nvPr/>
          </p:nvGrpSpPr>
          <p:grpSpPr bwMode="auto">
            <a:xfrm>
              <a:off x="715" y="1116"/>
              <a:ext cx="252" cy="214"/>
              <a:chOff x="867" y="1530"/>
              <a:chExt cx="252" cy="214"/>
            </a:xfrm>
          </p:grpSpPr>
          <p:sp>
            <p:nvSpPr>
              <p:cNvPr id="61888" name="AutoShape 700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33568" name="Group 701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61890" name="Line 702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91" name="Line 703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92" name="Line 704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93" name="Line 705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94" name="Line 706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95" name="Line 707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96" name="Line 708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97" name="Line 709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98" name="Line 710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99" name="Line 711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00" name="Line 712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01" name="Line 713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02" name="Line 714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03" name="Line 715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904" name="Line 716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grpSp>
              <p:nvGrpSpPr>
                <p:cNvPr id="133584" name="Group 717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1916" name="Line 718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917" name="Line 71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918" name="Line 72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919" name="Line 72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grpSp>
              <p:nvGrpSpPr>
                <p:cNvPr id="133585" name="Group 722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1912" name="Line 723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913" name="Line 72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914" name="Line 72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915" name="Line 72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grpSp>
              <p:nvGrpSpPr>
                <p:cNvPr id="133586" name="Group 727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1908" name="Line 728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909" name="Line 72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209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910" name="Line 73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416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911" name="Line 73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311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61819" name="Line 732"/>
            <p:cNvSpPr>
              <a:spLocks noChangeShapeType="1"/>
            </p:cNvSpPr>
            <p:nvPr/>
          </p:nvSpPr>
          <p:spPr bwMode="auto">
            <a:xfrm flipH="1" flipV="1">
              <a:off x="554" y="928"/>
              <a:ext cx="92" cy="2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33499" name="Group 733"/>
            <p:cNvGrpSpPr>
              <a:grpSpLocks/>
            </p:cNvGrpSpPr>
            <p:nvPr/>
          </p:nvGrpSpPr>
          <p:grpSpPr bwMode="auto">
            <a:xfrm>
              <a:off x="191" y="711"/>
              <a:ext cx="616" cy="208"/>
              <a:chOff x="717" y="1160"/>
              <a:chExt cx="616" cy="208"/>
            </a:xfrm>
          </p:grpSpPr>
          <p:sp>
            <p:nvSpPr>
              <p:cNvPr id="61886" name="Rectangle 734"/>
              <p:cNvSpPr>
                <a:spLocks noChangeArrowheads="1"/>
              </p:cNvSpPr>
              <p:nvPr/>
            </p:nvSpPr>
            <p:spPr bwMode="auto">
              <a:xfrm>
                <a:off x="832" y="1160"/>
                <a:ext cx="384" cy="2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61887" name="Text Box 735"/>
              <p:cNvSpPr txBox="1">
                <a:spLocks noChangeArrowheads="1"/>
              </p:cNvSpPr>
              <p:nvPr/>
            </p:nvSpPr>
            <p:spPr bwMode="auto">
              <a:xfrm>
                <a:off x="717" y="1171"/>
                <a:ext cx="61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1400" dirty="0" smtClean="0">
                    <a:latin typeface="Arial" charset="0"/>
                    <a:cs typeface="Arial" charset="0"/>
                  </a:rPr>
                  <a:t>MSC</a:t>
                </a:r>
              </a:p>
            </p:txBody>
          </p:sp>
        </p:grpSp>
        <p:sp>
          <p:nvSpPr>
            <p:cNvPr id="61821" name="AutoShape 736"/>
            <p:cNvSpPr>
              <a:spLocks noChangeArrowheads="1"/>
            </p:cNvSpPr>
            <p:nvPr/>
          </p:nvSpPr>
          <p:spPr bwMode="auto">
            <a:xfrm>
              <a:off x="146" y="1007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33501" name="Group 737"/>
            <p:cNvGrpSpPr>
              <a:grpSpLocks/>
            </p:cNvGrpSpPr>
            <p:nvPr/>
          </p:nvGrpSpPr>
          <p:grpSpPr bwMode="auto">
            <a:xfrm>
              <a:off x="237" y="1051"/>
              <a:ext cx="57" cy="113"/>
              <a:chOff x="3796" y="1043"/>
              <a:chExt cx="865" cy="1237"/>
            </a:xfrm>
          </p:grpSpPr>
          <p:sp>
            <p:nvSpPr>
              <p:cNvPr id="61856" name="Line 738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57" name="Line 739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58" name="Line 740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59" name="Line 741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60" name="Line 742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61" name="Line 743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62" name="Line 744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63" name="Line 745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64" name="Line 746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65" name="Line 747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66" name="Line 748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67" name="Line 749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68" name="Line 750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69" name="Line 751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70" name="Line 752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550" name="Group 753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1882" name="Line 754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83" name="Line 75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84" name="Line 756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85" name="Line 75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551" name="Group 758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1878" name="Line 759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79" name="Line 76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80" name="Line 761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81" name="Line 76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552" name="Group 763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1874" name="Line 764"/>
                <p:cNvSpPr>
                  <a:spLocks noChangeShapeType="1"/>
                </p:cNvSpPr>
                <p:nvPr/>
              </p:nvSpPr>
              <p:spPr bwMode="auto">
                <a:xfrm>
                  <a:off x="4255" y="1626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75" name="Line 76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207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76" name="Line 766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417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77" name="Line 76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310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sp>
          <p:nvSpPr>
            <p:cNvPr id="61823" name="AutoShape 768"/>
            <p:cNvSpPr>
              <a:spLocks noChangeArrowheads="1"/>
            </p:cNvSpPr>
            <p:nvPr/>
          </p:nvSpPr>
          <p:spPr bwMode="auto">
            <a:xfrm>
              <a:off x="527" y="1220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33503" name="Group 769"/>
            <p:cNvGrpSpPr>
              <a:grpSpLocks/>
            </p:cNvGrpSpPr>
            <p:nvPr/>
          </p:nvGrpSpPr>
          <p:grpSpPr bwMode="auto">
            <a:xfrm>
              <a:off x="627" y="1270"/>
              <a:ext cx="57" cy="113"/>
              <a:chOff x="3796" y="1043"/>
              <a:chExt cx="865" cy="1237"/>
            </a:xfrm>
          </p:grpSpPr>
          <p:sp>
            <p:nvSpPr>
              <p:cNvPr id="61826" name="Line 770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27" name="Line 771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28" name="Line 772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29" name="Line 773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30" name="Line 774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31" name="Line 775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32" name="Line 776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33" name="Line 777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34" name="Line 778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35" name="Line 779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36" name="Line 780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37" name="Line 781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38" name="Line 782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39" name="Line 783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840" name="Line 784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520" name="Group 785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1852" name="Line 786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53" name="Line 78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54" name="Line 788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55" name="Line 78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521" name="Group 790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1848" name="Line 791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49" name="Line 79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50" name="Line 793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51" name="Line 79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522" name="Group 795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1844" name="Line 796"/>
                <p:cNvSpPr>
                  <a:spLocks noChangeShapeType="1"/>
                </p:cNvSpPr>
                <p:nvPr/>
              </p:nvSpPr>
              <p:spPr bwMode="auto">
                <a:xfrm>
                  <a:off x="4255" y="1626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45" name="Line 79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207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46" name="Line 798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417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847" name="Line 79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310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sp>
          <p:nvSpPr>
            <p:cNvPr id="61825" name="Line 800"/>
            <p:cNvSpPr>
              <a:spLocks noChangeShapeType="1"/>
            </p:cNvSpPr>
            <p:nvPr/>
          </p:nvSpPr>
          <p:spPr bwMode="auto">
            <a:xfrm flipV="1">
              <a:off x="269" y="920"/>
              <a:ext cx="15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133132" name="Group 802"/>
          <p:cNvGrpSpPr>
            <a:grpSpLocks/>
          </p:cNvGrpSpPr>
          <p:nvPr/>
        </p:nvGrpSpPr>
        <p:grpSpPr bwMode="auto">
          <a:xfrm>
            <a:off x="3763963" y="3609975"/>
            <a:ext cx="623887" cy="330200"/>
            <a:chOff x="2647" y="2987"/>
            <a:chExt cx="393" cy="208"/>
          </a:xfrm>
        </p:grpSpPr>
        <p:sp>
          <p:nvSpPr>
            <p:cNvPr id="61807" name="Rectangle 803"/>
            <p:cNvSpPr>
              <a:spLocks noChangeArrowheads="1"/>
            </p:cNvSpPr>
            <p:nvPr/>
          </p:nvSpPr>
          <p:spPr bwMode="auto">
            <a:xfrm>
              <a:off x="2647" y="2987"/>
              <a:ext cx="384" cy="2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61808" name="Text Box 804"/>
            <p:cNvSpPr txBox="1">
              <a:spLocks noChangeArrowheads="1"/>
            </p:cNvSpPr>
            <p:nvPr/>
          </p:nvSpPr>
          <p:spPr bwMode="auto">
            <a:xfrm>
              <a:off x="2649" y="2995"/>
              <a:ext cx="3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Arial" charset="0"/>
                </a:rPr>
                <a:t>MSC</a:t>
              </a:r>
            </a:p>
          </p:txBody>
        </p:sp>
      </p:grpSp>
      <p:grpSp>
        <p:nvGrpSpPr>
          <p:cNvPr id="133133" name="Group 806"/>
          <p:cNvGrpSpPr>
            <a:grpSpLocks/>
          </p:cNvGrpSpPr>
          <p:nvPr/>
        </p:nvGrpSpPr>
        <p:grpSpPr bwMode="auto">
          <a:xfrm>
            <a:off x="6122988" y="3700463"/>
            <a:ext cx="1309687" cy="1147762"/>
            <a:chOff x="146" y="711"/>
            <a:chExt cx="825" cy="723"/>
          </a:xfrm>
        </p:grpSpPr>
        <p:sp>
          <p:nvSpPr>
            <p:cNvPr id="61604" name="AutoShape 807"/>
            <p:cNvSpPr>
              <a:spLocks noChangeArrowheads="1"/>
            </p:cNvSpPr>
            <p:nvPr/>
          </p:nvSpPr>
          <p:spPr bwMode="auto">
            <a:xfrm>
              <a:off x="719" y="904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61605" name="AutoShape 808"/>
            <p:cNvSpPr>
              <a:spLocks noChangeArrowheads="1"/>
            </p:cNvSpPr>
            <p:nvPr/>
          </p:nvSpPr>
          <p:spPr bwMode="auto">
            <a:xfrm>
              <a:off x="335" y="1115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33285" name="Group 809"/>
            <p:cNvGrpSpPr>
              <a:grpSpLocks/>
            </p:cNvGrpSpPr>
            <p:nvPr/>
          </p:nvGrpSpPr>
          <p:grpSpPr bwMode="auto">
            <a:xfrm>
              <a:off x="523" y="1006"/>
              <a:ext cx="252" cy="214"/>
              <a:chOff x="867" y="1530"/>
              <a:chExt cx="252" cy="214"/>
            </a:xfrm>
          </p:grpSpPr>
          <p:sp>
            <p:nvSpPr>
              <p:cNvPr id="61775" name="AutoShape 810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33455" name="Group 811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61777" name="Line 812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78" name="Line 813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79" name="Line 814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80" name="Line 815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81" name="Line 816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82" name="Line 817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83" name="Line 818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84" name="Line 819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85" name="Line 820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86" name="Line 821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87" name="Line 822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88" name="Line 823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89" name="Line 824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90" name="Line 825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91" name="Line 826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grpSp>
              <p:nvGrpSpPr>
                <p:cNvPr id="133471" name="Group 827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1803" name="Line 828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804" name="Line 82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805" name="Line 83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806" name="Line 83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grpSp>
              <p:nvGrpSpPr>
                <p:cNvPr id="133472" name="Group 832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1799" name="Line 833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800" name="Line 834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801" name="Line 835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802" name="Line 836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grpSp>
              <p:nvGrpSpPr>
                <p:cNvPr id="133473" name="Group 837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1795" name="Line 838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796" name="Line 839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209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797" name="Line 840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416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798" name="Line 841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311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133286" name="Group 842"/>
            <p:cNvGrpSpPr>
              <a:grpSpLocks/>
            </p:cNvGrpSpPr>
            <p:nvPr/>
          </p:nvGrpSpPr>
          <p:grpSpPr bwMode="auto">
            <a:xfrm>
              <a:off x="429" y="1159"/>
              <a:ext cx="57" cy="113"/>
              <a:chOff x="3796" y="1043"/>
              <a:chExt cx="865" cy="1237"/>
            </a:xfrm>
          </p:grpSpPr>
          <p:sp>
            <p:nvSpPr>
              <p:cNvPr id="61745" name="Line 843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46" name="Line 844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47" name="Line 845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48" name="Line 846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49" name="Line 847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50" name="Line 848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51" name="Line 849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52" name="Line 850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53" name="Line 851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54" name="Line 852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55" name="Line 853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56" name="Line 854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57" name="Line 855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58" name="Line 856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59" name="Line 857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439" name="Group 858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1771" name="Line 859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72" name="Line 86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73" name="Line 861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74" name="Line 86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440" name="Group 863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1767" name="Line 864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68" name="Line 86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69" name="Line 866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70" name="Line 86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441" name="Group 868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1763" name="Line 869"/>
                <p:cNvSpPr>
                  <a:spLocks noChangeShapeType="1"/>
                </p:cNvSpPr>
                <p:nvPr/>
              </p:nvSpPr>
              <p:spPr bwMode="auto">
                <a:xfrm>
                  <a:off x="4255" y="1626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64" name="Line 87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207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65" name="Line 871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417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66" name="Line 87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310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grpSp>
          <p:nvGrpSpPr>
            <p:cNvPr id="133287" name="Group 873"/>
            <p:cNvGrpSpPr>
              <a:grpSpLocks/>
            </p:cNvGrpSpPr>
            <p:nvPr/>
          </p:nvGrpSpPr>
          <p:grpSpPr bwMode="auto">
            <a:xfrm>
              <a:off x="821" y="938"/>
              <a:ext cx="57" cy="114"/>
              <a:chOff x="3796" y="1043"/>
              <a:chExt cx="865" cy="1237"/>
            </a:xfrm>
          </p:grpSpPr>
          <p:sp>
            <p:nvSpPr>
              <p:cNvPr id="61715" name="Line 874"/>
              <p:cNvSpPr>
                <a:spLocks noChangeShapeType="1"/>
              </p:cNvSpPr>
              <p:nvPr/>
            </p:nvSpPr>
            <p:spPr bwMode="auto">
              <a:xfrm flipH="1">
                <a:off x="3993" y="1477"/>
                <a:ext cx="228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16" name="Line 875"/>
              <p:cNvSpPr>
                <a:spLocks noChangeShapeType="1"/>
              </p:cNvSpPr>
              <p:nvPr/>
            </p:nvSpPr>
            <p:spPr bwMode="auto">
              <a:xfrm>
                <a:off x="4221" y="1477"/>
                <a:ext cx="243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17" name="Line 876"/>
              <p:cNvSpPr>
                <a:spLocks noChangeShapeType="1"/>
              </p:cNvSpPr>
              <p:nvPr/>
            </p:nvSpPr>
            <p:spPr bwMode="auto">
              <a:xfrm>
                <a:off x="3993" y="2204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18" name="Line 877"/>
              <p:cNvSpPr>
                <a:spLocks noChangeShapeType="1"/>
              </p:cNvSpPr>
              <p:nvPr/>
            </p:nvSpPr>
            <p:spPr bwMode="auto">
              <a:xfrm flipH="1">
                <a:off x="4221" y="2204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19" name="Line 878"/>
              <p:cNvSpPr>
                <a:spLocks noChangeShapeType="1"/>
              </p:cNvSpPr>
              <p:nvPr/>
            </p:nvSpPr>
            <p:spPr bwMode="auto">
              <a:xfrm>
                <a:off x="4221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20" name="Line 879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21" name="Line 880"/>
              <p:cNvSpPr>
                <a:spLocks noChangeShapeType="1"/>
              </p:cNvSpPr>
              <p:nvPr/>
            </p:nvSpPr>
            <p:spPr bwMode="auto">
              <a:xfrm flipH="1" flipV="1">
                <a:off x="4221" y="2128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22" name="Line 881"/>
              <p:cNvSpPr>
                <a:spLocks noChangeShapeType="1"/>
              </p:cNvSpPr>
              <p:nvPr/>
            </p:nvSpPr>
            <p:spPr bwMode="auto">
              <a:xfrm>
                <a:off x="4100" y="1889"/>
                <a:ext cx="121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23" name="Line 882"/>
              <p:cNvSpPr>
                <a:spLocks noChangeShapeType="1"/>
              </p:cNvSpPr>
              <p:nvPr/>
            </p:nvSpPr>
            <p:spPr bwMode="auto">
              <a:xfrm flipV="1">
                <a:off x="4221" y="1889"/>
                <a:ext cx="152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24" name="Line 883"/>
              <p:cNvSpPr>
                <a:spLocks noChangeShapeType="1"/>
              </p:cNvSpPr>
              <p:nvPr/>
            </p:nvSpPr>
            <p:spPr bwMode="auto">
              <a:xfrm>
                <a:off x="4054" y="1998"/>
                <a:ext cx="167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25" name="Line 884"/>
              <p:cNvSpPr>
                <a:spLocks noChangeShapeType="1"/>
              </p:cNvSpPr>
              <p:nvPr/>
            </p:nvSpPr>
            <p:spPr bwMode="auto">
              <a:xfrm flipV="1">
                <a:off x="4221" y="2009"/>
                <a:ext cx="182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26" name="Line 885"/>
              <p:cNvSpPr>
                <a:spLocks noChangeShapeType="1"/>
              </p:cNvSpPr>
              <p:nvPr/>
            </p:nvSpPr>
            <p:spPr bwMode="auto">
              <a:xfrm flipV="1">
                <a:off x="4221" y="1781"/>
                <a:ext cx="9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27" name="Line 886"/>
              <p:cNvSpPr>
                <a:spLocks noChangeShapeType="1"/>
              </p:cNvSpPr>
              <p:nvPr/>
            </p:nvSpPr>
            <p:spPr bwMode="auto">
              <a:xfrm flipV="1">
                <a:off x="4221" y="1629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28" name="Line 887"/>
              <p:cNvSpPr>
                <a:spLocks noChangeShapeType="1"/>
              </p:cNvSpPr>
              <p:nvPr/>
            </p:nvSpPr>
            <p:spPr bwMode="auto">
              <a:xfrm>
                <a:off x="4130" y="1770"/>
                <a:ext cx="106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729" name="Line 888"/>
              <p:cNvSpPr>
                <a:spLocks noChangeShapeType="1"/>
              </p:cNvSpPr>
              <p:nvPr/>
            </p:nvSpPr>
            <p:spPr bwMode="auto">
              <a:xfrm>
                <a:off x="4175" y="1629"/>
                <a:ext cx="6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409" name="Group 889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1741" name="Line 890"/>
                <p:cNvSpPr>
                  <a:spLocks noChangeShapeType="1"/>
                </p:cNvSpPr>
                <p:nvPr/>
              </p:nvSpPr>
              <p:spPr bwMode="auto">
                <a:xfrm>
                  <a:off x="4221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42" name="Line 89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9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43" name="Line 892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44" name="Line 89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410" name="Group 894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1737" name="Line 895"/>
                <p:cNvSpPr>
                  <a:spLocks noChangeShapeType="1"/>
                </p:cNvSpPr>
                <p:nvPr/>
              </p:nvSpPr>
              <p:spPr bwMode="auto">
                <a:xfrm>
                  <a:off x="4210" y="160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38" name="Line 89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9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39" name="Line 897"/>
                <p:cNvSpPr>
                  <a:spLocks noChangeShapeType="1"/>
                </p:cNvSpPr>
                <p:nvPr/>
              </p:nvSpPr>
              <p:spPr bwMode="auto">
                <a:xfrm rot="6361956">
                  <a:off x="4568" y="1426"/>
                  <a:ext cx="209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40" name="Line 89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8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411" name="Group 899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1733" name="Line 900"/>
                <p:cNvSpPr>
                  <a:spLocks noChangeShapeType="1"/>
                </p:cNvSpPr>
                <p:nvPr/>
              </p:nvSpPr>
              <p:spPr bwMode="auto">
                <a:xfrm>
                  <a:off x="4255" y="161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34" name="Line 90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93" y="1204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35" name="Line 902"/>
                <p:cNvSpPr>
                  <a:spLocks noChangeShapeType="1"/>
                </p:cNvSpPr>
                <p:nvPr/>
              </p:nvSpPr>
              <p:spPr bwMode="auto">
                <a:xfrm rot="6361956">
                  <a:off x="4626" y="1414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736" name="Line 90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10" y="1306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sp>
          <p:nvSpPr>
            <p:cNvPr id="61609" name="Line 904"/>
            <p:cNvSpPr>
              <a:spLocks noChangeShapeType="1"/>
            </p:cNvSpPr>
            <p:nvPr/>
          </p:nvSpPr>
          <p:spPr bwMode="auto">
            <a:xfrm flipH="1" flipV="1">
              <a:off x="602" y="916"/>
              <a:ext cx="256" cy="2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610" name="Line 905"/>
            <p:cNvSpPr>
              <a:spLocks noChangeShapeType="1"/>
            </p:cNvSpPr>
            <p:nvPr/>
          </p:nvSpPr>
          <p:spPr bwMode="auto">
            <a:xfrm flipV="1">
              <a:off x="455" y="914"/>
              <a:ext cx="3" cy="3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611" name="Line 906"/>
            <p:cNvSpPr>
              <a:spLocks noChangeShapeType="1"/>
            </p:cNvSpPr>
            <p:nvPr/>
          </p:nvSpPr>
          <p:spPr bwMode="auto">
            <a:xfrm flipH="1" flipV="1">
              <a:off x="501" y="920"/>
              <a:ext cx="140" cy="4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612" name="Line 907"/>
            <p:cNvSpPr>
              <a:spLocks noChangeShapeType="1"/>
            </p:cNvSpPr>
            <p:nvPr/>
          </p:nvSpPr>
          <p:spPr bwMode="auto">
            <a:xfrm flipH="1" flipV="1">
              <a:off x="647" y="925"/>
              <a:ext cx="218" cy="1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33292" name="Group 908"/>
            <p:cNvGrpSpPr>
              <a:grpSpLocks/>
            </p:cNvGrpSpPr>
            <p:nvPr/>
          </p:nvGrpSpPr>
          <p:grpSpPr bwMode="auto">
            <a:xfrm>
              <a:off x="715" y="1116"/>
              <a:ext cx="252" cy="214"/>
              <a:chOff x="867" y="1530"/>
              <a:chExt cx="252" cy="214"/>
            </a:xfrm>
          </p:grpSpPr>
          <p:sp>
            <p:nvSpPr>
              <p:cNvPr id="61683" name="AutoShape 909"/>
              <p:cNvSpPr>
                <a:spLocks noChangeArrowheads="1"/>
              </p:cNvSpPr>
              <p:nvPr/>
            </p:nvSpPr>
            <p:spPr bwMode="auto">
              <a:xfrm>
                <a:off x="867" y="1530"/>
                <a:ext cx="252" cy="214"/>
              </a:xfrm>
              <a:prstGeom prst="hexagon">
                <a:avLst>
                  <a:gd name="adj" fmla="val 29439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grpSp>
            <p:nvGrpSpPr>
              <p:cNvPr id="133363" name="Group 910"/>
              <p:cNvGrpSpPr>
                <a:grpSpLocks/>
              </p:cNvGrpSpPr>
              <p:nvPr/>
            </p:nvGrpSpPr>
            <p:grpSpPr bwMode="auto">
              <a:xfrm>
                <a:off x="967" y="1561"/>
                <a:ext cx="58" cy="114"/>
                <a:chOff x="3796" y="1043"/>
                <a:chExt cx="865" cy="1237"/>
              </a:xfrm>
            </p:grpSpPr>
            <p:sp>
              <p:nvSpPr>
                <p:cNvPr id="61685" name="Line 911"/>
                <p:cNvSpPr>
                  <a:spLocks noChangeShapeType="1"/>
                </p:cNvSpPr>
                <p:nvPr/>
              </p:nvSpPr>
              <p:spPr bwMode="auto">
                <a:xfrm flipH="1">
                  <a:off x="3990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86" name="Line 912"/>
                <p:cNvSpPr>
                  <a:spLocks noChangeShapeType="1"/>
                </p:cNvSpPr>
                <p:nvPr/>
              </p:nvSpPr>
              <p:spPr bwMode="auto">
                <a:xfrm>
                  <a:off x="4229" y="1477"/>
                  <a:ext cx="239" cy="7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87" name="Line 913"/>
                <p:cNvSpPr>
                  <a:spLocks noChangeShapeType="1"/>
                </p:cNvSpPr>
                <p:nvPr/>
              </p:nvSpPr>
              <p:spPr bwMode="auto">
                <a:xfrm>
                  <a:off x="3990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88" name="Line 914"/>
                <p:cNvSpPr>
                  <a:spLocks noChangeShapeType="1"/>
                </p:cNvSpPr>
                <p:nvPr/>
              </p:nvSpPr>
              <p:spPr bwMode="auto">
                <a:xfrm flipH="1">
                  <a:off x="4229" y="2204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89" name="Line 915"/>
                <p:cNvSpPr>
                  <a:spLocks noChangeShapeType="1"/>
                </p:cNvSpPr>
                <p:nvPr/>
              </p:nvSpPr>
              <p:spPr bwMode="auto">
                <a:xfrm>
                  <a:off x="4229" y="1499"/>
                  <a:ext cx="0" cy="78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90" name="Line 916"/>
                <p:cNvSpPr>
                  <a:spLocks noChangeShapeType="1"/>
                </p:cNvSpPr>
                <p:nvPr/>
              </p:nvSpPr>
              <p:spPr bwMode="auto">
                <a:xfrm flipV="1">
                  <a:off x="3990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91" name="Line 917"/>
                <p:cNvSpPr>
                  <a:spLocks noChangeShapeType="1"/>
                </p:cNvSpPr>
                <p:nvPr/>
              </p:nvSpPr>
              <p:spPr bwMode="auto">
                <a:xfrm flipH="1" flipV="1">
                  <a:off x="4229" y="2128"/>
                  <a:ext cx="23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92" name="Line 918"/>
                <p:cNvSpPr>
                  <a:spLocks noChangeShapeType="1"/>
                </p:cNvSpPr>
                <p:nvPr/>
              </p:nvSpPr>
              <p:spPr bwMode="auto">
                <a:xfrm>
                  <a:off x="4094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93" name="Line 919"/>
                <p:cNvSpPr>
                  <a:spLocks noChangeShapeType="1"/>
                </p:cNvSpPr>
                <p:nvPr/>
              </p:nvSpPr>
              <p:spPr bwMode="auto">
                <a:xfrm flipV="1">
                  <a:off x="4229" y="1889"/>
                  <a:ext cx="134" cy="6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94" name="Line 920"/>
                <p:cNvSpPr>
                  <a:spLocks noChangeShapeType="1"/>
                </p:cNvSpPr>
                <p:nvPr/>
              </p:nvSpPr>
              <p:spPr bwMode="auto">
                <a:xfrm>
                  <a:off x="4050" y="1998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95" name="Line 921"/>
                <p:cNvSpPr>
                  <a:spLocks noChangeShapeType="1"/>
                </p:cNvSpPr>
                <p:nvPr/>
              </p:nvSpPr>
              <p:spPr bwMode="auto">
                <a:xfrm flipV="1">
                  <a:off x="4229" y="2009"/>
                  <a:ext cx="179" cy="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96" name="Line 922"/>
                <p:cNvSpPr>
                  <a:spLocks noChangeShapeType="1"/>
                </p:cNvSpPr>
                <p:nvPr/>
              </p:nvSpPr>
              <p:spPr bwMode="auto">
                <a:xfrm flipV="1">
                  <a:off x="4229" y="1781"/>
                  <a:ext cx="89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97" name="Line 923"/>
                <p:cNvSpPr>
                  <a:spLocks noChangeShapeType="1"/>
                </p:cNvSpPr>
                <p:nvPr/>
              </p:nvSpPr>
              <p:spPr bwMode="auto">
                <a:xfrm flipV="1">
                  <a:off x="4229" y="1629"/>
                  <a:ext cx="60" cy="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98" name="Line 924"/>
                <p:cNvSpPr>
                  <a:spLocks noChangeShapeType="1"/>
                </p:cNvSpPr>
                <p:nvPr/>
              </p:nvSpPr>
              <p:spPr bwMode="auto">
                <a:xfrm>
                  <a:off x="4124" y="1770"/>
                  <a:ext cx="104" cy="4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99" name="Line 925"/>
                <p:cNvSpPr>
                  <a:spLocks noChangeShapeType="1"/>
                </p:cNvSpPr>
                <p:nvPr/>
              </p:nvSpPr>
              <p:spPr bwMode="auto">
                <a:xfrm>
                  <a:off x="4169" y="1629"/>
                  <a:ext cx="75" cy="3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grpSp>
              <p:nvGrpSpPr>
                <p:cNvPr id="133379" name="Group 926"/>
                <p:cNvGrpSpPr>
                  <a:grpSpLocks/>
                </p:cNvGrpSpPr>
                <p:nvPr/>
              </p:nvGrpSpPr>
              <p:grpSpPr bwMode="auto">
                <a:xfrm>
                  <a:off x="4269" y="1415"/>
                  <a:ext cx="392" cy="137"/>
                  <a:chOff x="4227" y="1360"/>
                  <a:chExt cx="863" cy="270"/>
                </a:xfrm>
              </p:grpSpPr>
              <p:sp>
                <p:nvSpPr>
                  <p:cNvPr id="61711" name="Line 927"/>
                  <p:cNvSpPr>
                    <a:spLocks noChangeShapeType="1"/>
                  </p:cNvSpPr>
                  <p:nvPr/>
                </p:nvSpPr>
                <p:spPr bwMode="auto">
                  <a:xfrm>
                    <a:off x="4236" y="1611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712" name="Line 92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68" y="1188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713" name="Line 92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00" y="1394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714" name="Line 93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48" y="1289"/>
                    <a:ext cx="192" cy="49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grpSp>
              <p:nvGrpSpPr>
                <p:cNvPr id="133380" name="Group 931"/>
                <p:cNvGrpSpPr>
                  <a:grpSpLocks/>
                </p:cNvGrpSpPr>
                <p:nvPr/>
              </p:nvGrpSpPr>
              <p:grpSpPr bwMode="auto">
                <a:xfrm rot="5700496">
                  <a:off x="4053" y="1170"/>
                  <a:ext cx="392" cy="137"/>
                  <a:chOff x="4227" y="1360"/>
                  <a:chExt cx="863" cy="270"/>
                </a:xfrm>
              </p:grpSpPr>
              <p:sp>
                <p:nvSpPr>
                  <p:cNvPr id="61707" name="Line 932"/>
                  <p:cNvSpPr>
                    <a:spLocks noChangeShapeType="1"/>
                  </p:cNvSpPr>
                  <p:nvPr/>
                </p:nvSpPr>
                <p:spPr bwMode="auto">
                  <a:xfrm>
                    <a:off x="4209" y="1584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708" name="Line 933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457" y="1179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709" name="Line 934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569" y="1412"/>
                    <a:ext cx="206" cy="21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710" name="Line 935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727" y="1268"/>
                    <a:ext cx="176" cy="502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  <p:grpSp>
              <p:nvGrpSpPr>
                <p:cNvPr id="133381" name="Group 936"/>
                <p:cNvGrpSpPr>
                  <a:grpSpLocks/>
                </p:cNvGrpSpPr>
                <p:nvPr/>
              </p:nvGrpSpPr>
              <p:grpSpPr bwMode="auto">
                <a:xfrm rot="10800000">
                  <a:off x="3796" y="1402"/>
                  <a:ext cx="392" cy="137"/>
                  <a:chOff x="4227" y="1360"/>
                  <a:chExt cx="863" cy="270"/>
                </a:xfrm>
              </p:grpSpPr>
              <p:sp>
                <p:nvSpPr>
                  <p:cNvPr id="61703" name="Line 937"/>
                  <p:cNvSpPr>
                    <a:spLocks noChangeShapeType="1"/>
                  </p:cNvSpPr>
                  <p:nvPr/>
                </p:nvSpPr>
                <p:spPr bwMode="auto">
                  <a:xfrm>
                    <a:off x="4269" y="1610"/>
                    <a:ext cx="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704" name="Line 938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501" y="1209"/>
                    <a:ext cx="192" cy="52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705" name="Line 939"/>
                  <p:cNvSpPr>
                    <a:spLocks noChangeShapeType="1"/>
                  </p:cNvSpPr>
                  <p:nvPr/>
                </p:nvSpPr>
                <p:spPr bwMode="auto">
                  <a:xfrm rot="6361956">
                    <a:off x="4633" y="1416"/>
                    <a:ext cx="192" cy="197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  <p:sp>
                <p:nvSpPr>
                  <p:cNvPr id="61706" name="Line 940"/>
                  <p:cNvSpPr>
                    <a:spLocks noChangeShapeType="1"/>
                  </p:cNvSpPr>
                  <p:nvPr/>
                </p:nvSpPr>
                <p:spPr bwMode="auto">
                  <a:xfrm rot="6361956" flipH="1" flipV="1">
                    <a:off x="4813" y="1311"/>
                    <a:ext cx="192" cy="493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pPr>
                      <a:defRPr/>
                    </a:pPr>
                    <a:endParaRPr lang="en-US" dirty="0"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61614" name="Line 941"/>
            <p:cNvSpPr>
              <a:spLocks noChangeShapeType="1"/>
            </p:cNvSpPr>
            <p:nvPr/>
          </p:nvSpPr>
          <p:spPr bwMode="auto">
            <a:xfrm flipH="1" flipV="1">
              <a:off x="554" y="928"/>
              <a:ext cx="92" cy="2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33294" name="Group 942"/>
            <p:cNvGrpSpPr>
              <a:grpSpLocks/>
            </p:cNvGrpSpPr>
            <p:nvPr/>
          </p:nvGrpSpPr>
          <p:grpSpPr bwMode="auto">
            <a:xfrm>
              <a:off x="191" y="711"/>
              <a:ext cx="616" cy="208"/>
              <a:chOff x="717" y="1160"/>
              <a:chExt cx="616" cy="208"/>
            </a:xfrm>
          </p:grpSpPr>
          <p:sp>
            <p:nvSpPr>
              <p:cNvPr id="61681" name="Rectangle 943"/>
              <p:cNvSpPr>
                <a:spLocks noChangeArrowheads="1"/>
              </p:cNvSpPr>
              <p:nvPr/>
            </p:nvSpPr>
            <p:spPr bwMode="auto">
              <a:xfrm>
                <a:off x="832" y="1160"/>
                <a:ext cx="384" cy="2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61682" name="Text Box 944"/>
              <p:cNvSpPr txBox="1">
                <a:spLocks noChangeArrowheads="1"/>
              </p:cNvSpPr>
              <p:nvPr/>
            </p:nvSpPr>
            <p:spPr bwMode="auto">
              <a:xfrm>
                <a:off x="717" y="1171"/>
                <a:ext cx="61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1400" dirty="0" smtClean="0">
                    <a:latin typeface="Arial" charset="0"/>
                    <a:cs typeface="Arial" charset="0"/>
                  </a:rPr>
                  <a:t>MSC</a:t>
                </a:r>
              </a:p>
            </p:txBody>
          </p:sp>
        </p:grpSp>
        <p:sp>
          <p:nvSpPr>
            <p:cNvPr id="61616" name="AutoShape 945"/>
            <p:cNvSpPr>
              <a:spLocks noChangeArrowheads="1"/>
            </p:cNvSpPr>
            <p:nvPr/>
          </p:nvSpPr>
          <p:spPr bwMode="auto">
            <a:xfrm>
              <a:off x="146" y="1007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33296" name="Group 946"/>
            <p:cNvGrpSpPr>
              <a:grpSpLocks/>
            </p:cNvGrpSpPr>
            <p:nvPr/>
          </p:nvGrpSpPr>
          <p:grpSpPr bwMode="auto">
            <a:xfrm>
              <a:off x="237" y="1051"/>
              <a:ext cx="57" cy="113"/>
              <a:chOff x="3796" y="1043"/>
              <a:chExt cx="865" cy="1237"/>
            </a:xfrm>
          </p:grpSpPr>
          <p:sp>
            <p:nvSpPr>
              <p:cNvPr id="61651" name="Line 947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52" name="Line 948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53" name="Line 949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54" name="Line 950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55" name="Line 951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56" name="Line 952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57" name="Line 953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58" name="Line 954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59" name="Line 955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60" name="Line 956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61" name="Line 957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62" name="Line 958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63" name="Line 959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64" name="Line 960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65" name="Line 961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345" name="Group 962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1677" name="Line 963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78" name="Line 96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79" name="Line 965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80" name="Line 96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346" name="Group 967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1673" name="Line 968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74" name="Line 96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75" name="Line 970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76" name="Line 97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347" name="Group 972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1669" name="Line 973"/>
                <p:cNvSpPr>
                  <a:spLocks noChangeShapeType="1"/>
                </p:cNvSpPr>
                <p:nvPr/>
              </p:nvSpPr>
              <p:spPr bwMode="auto">
                <a:xfrm>
                  <a:off x="4255" y="1626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70" name="Line 97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207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71" name="Line 975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417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72" name="Line 97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310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sp>
          <p:nvSpPr>
            <p:cNvPr id="61618" name="AutoShape 977"/>
            <p:cNvSpPr>
              <a:spLocks noChangeArrowheads="1"/>
            </p:cNvSpPr>
            <p:nvPr/>
          </p:nvSpPr>
          <p:spPr bwMode="auto">
            <a:xfrm>
              <a:off x="527" y="1220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33298" name="Group 978"/>
            <p:cNvGrpSpPr>
              <a:grpSpLocks/>
            </p:cNvGrpSpPr>
            <p:nvPr/>
          </p:nvGrpSpPr>
          <p:grpSpPr bwMode="auto">
            <a:xfrm>
              <a:off x="627" y="1270"/>
              <a:ext cx="57" cy="113"/>
              <a:chOff x="3796" y="1043"/>
              <a:chExt cx="865" cy="1237"/>
            </a:xfrm>
          </p:grpSpPr>
          <p:sp>
            <p:nvSpPr>
              <p:cNvPr id="61621" name="Line 979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22" name="Line 980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23" name="Line 981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24" name="Line 982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25" name="Line 983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26" name="Line 984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27" name="Line 985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28" name="Line 986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29" name="Line 987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30" name="Line 988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31" name="Line 989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32" name="Line 990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33" name="Line 991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34" name="Line 992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635" name="Line 993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315" name="Group 994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1647" name="Line 995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48" name="Line 99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49" name="Line 997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50" name="Line 99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316" name="Group 999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1643" name="Line 1000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44" name="Line 100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45" name="Line 1002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46" name="Line 100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317" name="Group 1004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1639" name="Line 1005"/>
                <p:cNvSpPr>
                  <a:spLocks noChangeShapeType="1"/>
                </p:cNvSpPr>
                <p:nvPr/>
              </p:nvSpPr>
              <p:spPr bwMode="auto">
                <a:xfrm>
                  <a:off x="4255" y="1626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40" name="Line 100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207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41" name="Line 1007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417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42" name="Line 100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310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sp>
          <p:nvSpPr>
            <p:cNvPr id="61620" name="Line 1009"/>
            <p:cNvSpPr>
              <a:spLocks noChangeShapeType="1"/>
            </p:cNvSpPr>
            <p:nvPr/>
          </p:nvSpPr>
          <p:spPr bwMode="auto">
            <a:xfrm flipV="1">
              <a:off x="269" y="920"/>
              <a:ext cx="15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133134" name="Group 122"/>
          <p:cNvGrpSpPr>
            <a:grpSpLocks/>
          </p:cNvGrpSpPr>
          <p:nvPr/>
        </p:nvGrpSpPr>
        <p:grpSpPr bwMode="auto">
          <a:xfrm>
            <a:off x="5394325" y="2746375"/>
            <a:ext cx="1749425" cy="841375"/>
            <a:chOff x="1064" y="824"/>
            <a:chExt cx="1102" cy="530"/>
          </a:xfrm>
        </p:grpSpPr>
        <p:sp>
          <p:nvSpPr>
            <p:cNvPr id="61469" name="AutoShape 1011"/>
            <p:cNvSpPr>
              <a:spLocks noChangeArrowheads="1"/>
            </p:cNvSpPr>
            <p:nvPr/>
          </p:nvSpPr>
          <p:spPr bwMode="auto">
            <a:xfrm>
              <a:off x="1534" y="824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61470" name="AutoShape 1012"/>
            <p:cNvSpPr>
              <a:spLocks noChangeArrowheads="1"/>
            </p:cNvSpPr>
            <p:nvPr/>
          </p:nvSpPr>
          <p:spPr bwMode="auto">
            <a:xfrm>
              <a:off x="1726" y="1140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61471" name="AutoShape 1013"/>
            <p:cNvSpPr>
              <a:spLocks noChangeArrowheads="1"/>
            </p:cNvSpPr>
            <p:nvPr/>
          </p:nvSpPr>
          <p:spPr bwMode="auto">
            <a:xfrm>
              <a:off x="1723" y="925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sp>
          <p:nvSpPr>
            <p:cNvPr id="61472" name="AutoShape 1014"/>
            <p:cNvSpPr>
              <a:spLocks noChangeArrowheads="1"/>
            </p:cNvSpPr>
            <p:nvPr/>
          </p:nvSpPr>
          <p:spPr bwMode="auto">
            <a:xfrm>
              <a:off x="1914" y="1034"/>
              <a:ext cx="252" cy="214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cs typeface="Arial" charset="0"/>
              </a:endParaRPr>
            </a:p>
          </p:txBody>
        </p:sp>
        <p:grpSp>
          <p:nvGrpSpPr>
            <p:cNvPr id="133152" name="Group 1015"/>
            <p:cNvGrpSpPr>
              <a:grpSpLocks/>
            </p:cNvGrpSpPr>
            <p:nvPr/>
          </p:nvGrpSpPr>
          <p:grpSpPr bwMode="auto">
            <a:xfrm>
              <a:off x="2014" y="1065"/>
              <a:ext cx="58" cy="114"/>
              <a:chOff x="3796" y="1043"/>
              <a:chExt cx="865" cy="1237"/>
            </a:xfrm>
          </p:grpSpPr>
          <p:sp>
            <p:nvSpPr>
              <p:cNvPr id="61574" name="Line 1016"/>
              <p:cNvSpPr>
                <a:spLocks noChangeShapeType="1"/>
              </p:cNvSpPr>
              <p:nvPr/>
            </p:nvSpPr>
            <p:spPr bwMode="auto">
              <a:xfrm flipH="1">
                <a:off x="3990" y="1477"/>
                <a:ext cx="239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75" name="Line 1017"/>
              <p:cNvSpPr>
                <a:spLocks noChangeShapeType="1"/>
              </p:cNvSpPr>
              <p:nvPr/>
            </p:nvSpPr>
            <p:spPr bwMode="auto">
              <a:xfrm>
                <a:off x="4229" y="1477"/>
                <a:ext cx="239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76" name="Line 1018"/>
              <p:cNvSpPr>
                <a:spLocks noChangeShapeType="1"/>
              </p:cNvSpPr>
              <p:nvPr/>
            </p:nvSpPr>
            <p:spPr bwMode="auto">
              <a:xfrm>
                <a:off x="3990" y="2204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77" name="Line 1019"/>
              <p:cNvSpPr>
                <a:spLocks noChangeShapeType="1"/>
              </p:cNvSpPr>
              <p:nvPr/>
            </p:nvSpPr>
            <p:spPr bwMode="auto">
              <a:xfrm flipH="1">
                <a:off x="4229" y="2204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78" name="Line 1020"/>
              <p:cNvSpPr>
                <a:spLocks noChangeShapeType="1"/>
              </p:cNvSpPr>
              <p:nvPr/>
            </p:nvSpPr>
            <p:spPr bwMode="auto">
              <a:xfrm>
                <a:off x="4229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79" name="Line 1021"/>
              <p:cNvSpPr>
                <a:spLocks noChangeShapeType="1"/>
              </p:cNvSpPr>
              <p:nvPr/>
            </p:nvSpPr>
            <p:spPr bwMode="auto">
              <a:xfrm flipV="1">
                <a:off x="3990" y="2128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80" name="Line 1022"/>
              <p:cNvSpPr>
                <a:spLocks noChangeShapeType="1"/>
              </p:cNvSpPr>
              <p:nvPr/>
            </p:nvSpPr>
            <p:spPr bwMode="auto">
              <a:xfrm flipH="1" flipV="1">
                <a:off x="4229" y="2128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81" name="Line 1023"/>
              <p:cNvSpPr>
                <a:spLocks noChangeShapeType="1"/>
              </p:cNvSpPr>
              <p:nvPr/>
            </p:nvSpPr>
            <p:spPr bwMode="auto">
              <a:xfrm>
                <a:off x="4094" y="1889"/>
                <a:ext cx="134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82" name="Line 0"/>
              <p:cNvSpPr>
                <a:spLocks noChangeShapeType="1"/>
              </p:cNvSpPr>
              <p:nvPr/>
            </p:nvSpPr>
            <p:spPr bwMode="auto">
              <a:xfrm flipV="1">
                <a:off x="4229" y="1889"/>
                <a:ext cx="134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83" name="Line 1"/>
              <p:cNvSpPr>
                <a:spLocks noChangeShapeType="1"/>
              </p:cNvSpPr>
              <p:nvPr/>
            </p:nvSpPr>
            <p:spPr bwMode="auto">
              <a:xfrm>
                <a:off x="4050" y="1998"/>
                <a:ext cx="17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84" name="Line 2"/>
              <p:cNvSpPr>
                <a:spLocks noChangeShapeType="1"/>
              </p:cNvSpPr>
              <p:nvPr/>
            </p:nvSpPr>
            <p:spPr bwMode="auto">
              <a:xfrm flipV="1">
                <a:off x="4229" y="2009"/>
                <a:ext cx="17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85" name="Line 3"/>
              <p:cNvSpPr>
                <a:spLocks noChangeShapeType="1"/>
              </p:cNvSpPr>
              <p:nvPr/>
            </p:nvSpPr>
            <p:spPr bwMode="auto">
              <a:xfrm flipV="1">
                <a:off x="4229" y="1781"/>
                <a:ext cx="89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86" name="Line 4"/>
              <p:cNvSpPr>
                <a:spLocks noChangeShapeType="1"/>
              </p:cNvSpPr>
              <p:nvPr/>
            </p:nvSpPr>
            <p:spPr bwMode="auto">
              <a:xfrm flipV="1">
                <a:off x="4229" y="1629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87" name="Line 5"/>
              <p:cNvSpPr>
                <a:spLocks noChangeShapeType="1"/>
              </p:cNvSpPr>
              <p:nvPr/>
            </p:nvSpPr>
            <p:spPr bwMode="auto">
              <a:xfrm>
                <a:off x="4124" y="1770"/>
                <a:ext cx="104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88" name="Line 6"/>
              <p:cNvSpPr>
                <a:spLocks noChangeShapeType="1"/>
              </p:cNvSpPr>
              <p:nvPr/>
            </p:nvSpPr>
            <p:spPr bwMode="auto">
              <a:xfrm>
                <a:off x="4169" y="1629"/>
                <a:ext cx="7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268" name="Group 7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1600" name="Line 8"/>
                <p:cNvSpPr>
                  <a:spLocks noChangeShapeType="1"/>
                </p:cNvSpPr>
                <p:nvPr/>
              </p:nvSpPr>
              <p:spPr bwMode="auto">
                <a:xfrm>
                  <a:off x="4236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01" name="Line 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8" y="1188"/>
                  <a:ext cx="192" cy="52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02" name="Line 10"/>
                <p:cNvSpPr>
                  <a:spLocks noChangeShapeType="1"/>
                </p:cNvSpPr>
                <p:nvPr/>
              </p:nvSpPr>
              <p:spPr bwMode="auto">
                <a:xfrm rot="6361956">
                  <a:off x="4600" y="1394"/>
                  <a:ext cx="192" cy="1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603" name="Line 1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8" y="1289"/>
                  <a:ext cx="192" cy="49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269" name="Group 12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1596" name="Line 13"/>
                <p:cNvSpPr>
                  <a:spLocks noChangeShapeType="1"/>
                </p:cNvSpPr>
                <p:nvPr/>
              </p:nvSpPr>
              <p:spPr bwMode="auto">
                <a:xfrm>
                  <a:off x="4209" y="158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97" name="Line 1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79"/>
                  <a:ext cx="176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98" name="Line 15"/>
                <p:cNvSpPr>
                  <a:spLocks noChangeShapeType="1"/>
                </p:cNvSpPr>
                <p:nvPr/>
              </p:nvSpPr>
              <p:spPr bwMode="auto">
                <a:xfrm rot="6361956">
                  <a:off x="4569" y="1412"/>
                  <a:ext cx="206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99" name="Line 1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68"/>
                  <a:ext cx="176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270" name="Group 17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1592" name="Line 18"/>
                <p:cNvSpPr>
                  <a:spLocks noChangeShapeType="1"/>
                </p:cNvSpPr>
                <p:nvPr/>
              </p:nvSpPr>
              <p:spPr bwMode="auto">
                <a:xfrm>
                  <a:off x="4269" y="161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93" name="Line 1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1" y="1209"/>
                  <a:ext cx="192" cy="52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94" name="Line 20"/>
                <p:cNvSpPr>
                  <a:spLocks noChangeShapeType="1"/>
                </p:cNvSpPr>
                <p:nvPr/>
              </p:nvSpPr>
              <p:spPr bwMode="auto">
                <a:xfrm rot="6361956">
                  <a:off x="4633" y="1416"/>
                  <a:ext cx="192" cy="1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95" name="Line 2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13" y="1311"/>
                  <a:ext cx="192" cy="49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grpSp>
          <p:nvGrpSpPr>
            <p:cNvPr id="133153" name="Group 22"/>
            <p:cNvGrpSpPr>
              <a:grpSpLocks/>
            </p:cNvGrpSpPr>
            <p:nvPr/>
          </p:nvGrpSpPr>
          <p:grpSpPr bwMode="auto">
            <a:xfrm>
              <a:off x="1820" y="964"/>
              <a:ext cx="58" cy="114"/>
              <a:chOff x="3796" y="1043"/>
              <a:chExt cx="865" cy="1237"/>
            </a:xfrm>
          </p:grpSpPr>
          <p:sp>
            <p:nvSpPr>
              <p:cNvPr id="61544" name="Line 23"/>
              <p:cNvSpPr>
                <a:spLocks noChangeShapeType="1"/>
              </p:cNvSpPr>
              <p:nvPr/>
            </p:nvSpPr>
            <p:spPr bwMode="auto">
              <a:xfrm flipH="1">
                <a:off x="3990" y="1477"/>
                <a:ext cx="239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45" name="Line 24"/>
              <p:cNvSpPr>
                <a:spLocks noChangeShapeType="1"/>
              </p:cNvSpPr>
              <p:nvPr/>
            </p:nvSpPr>
            <p:spPr bwMode="auto">
              <a:xfrm>
                <a:off x="4229" y="1477"/>
                <a:ext cx="239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46" name="Line 25"/>
              <p:cNvSpPr>
                <a:spLocks noChangeShapeType="1"/>
              </p:cNvSpPr>
              <p:nvPr/>
            </p:nvSpPr>
            <p:spPr bwMode="auto">
              <a:xfrm>
                <a:off x="3990" y="2204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47" name="Line 26"/>
              <p:cNvSpPr>
                <a:spLocks noChangeShapeType="1"/>
              </p:cNvSpPr>
              <p:nvPr/>
            </p:nvSpPr>
            <p:spPr bwMode="auto">
              <a:xfrm flipH="1">
                <a:off x="4229" y="2204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48" name="Line 27"/>
              <p:cNvSpPr>
                <a:spLocks noChangeShapeType="1"/>
              </p:cNvSpPr>
              <p:nvPr/>
            </p:nvSpPr>
            <p:spPr bwMode="auto">
              <a:xfrm>
                <a:off x="4229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49" name="Line 28"/>
              <p:cNvSpPr>
                <a:spLocks noChangeShapeType="1"/>
              </p:cNvSpPr>
              <p:nvPr/>
            </p:nvSpPr>
            <p:spPr bwMode="auto">
              <a:xfrm flipV="1">
                <a:off x="3990" y="2128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50" name="Line 29"/>
              <p:cNvSpPr>
                <a:spLocks noChangeShapeType="1"/>
              </p:cNvSpPr>
              <p:nvPr/>
            </p:nvSpPr>
            <p:spPr bwMode="auto">
              <a:xfrm flipH="1" flipV="1">
                <a:off x="4229" y="2128"/>
                <a:ext cx="23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51" name="Line 30"/>
              <p:cNvSpPr>
                <a:spLocks noChangeShapeType="1"/>
              </p:cNvSpPr>
              <p:nvPr/>
            </p:nvSpPr>
            <p:spPr bwMode="auto">
              <a:xfrm>
                <a:off x="4094" y="1889"/>
                <a:ext cx="134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52" name="Line 31"/>
              <p:cNvSpPr>
                <a:spLocks noChangeShapeType="1"/>
              </p:cNvSpPr>
              <p:nvPr/>
            </p:nvSpPr>
            <p:spPr bwMode="auto">
              <a:xfrm flipV="1">
                <a:off x="4229" y="1889"/>
                <a:ext cx="134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53" name="Line 32"/>
              <p:cNvSpPr>
                <a:spLocks noChangeShapeType="1"/>
              </p:cNvSpPr>
              <p:nvPr/>
            </p:nvSpPr>
            <p:spPr bwMode="auto">
              <a:xfrm>
                <a:off x="4050" y="1998"/>
                <a:ext cx="17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54" name="Line 33"/>
              <p:cNvSpPr>
                <a:spLocks noChangeShapeType="1"/>
              </p:cNvSpPr>
              <p:nvPr/>
            </p:nvSpPr>
            <p:spPr bwMode="auto">
              <a:xfrm flipV="1">
                <a:off x="4229" y="2009"/>
                <a:ext cx="179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55" name="Line 34"/>
              <p:cNvSpPr>
                <a:spLocks noChangeShapeType="1"/>
              </p:cNvSpPr>
              <p:nvPr/>
            </p:nvSpPr>
            <p:spPr bwMode="auto">
              <a:xfrm flipV="1">
                <a:off x="4229" y="1781"/>
                <a:ext cx="89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56" name="Line 35"/>
              <p:cNvSpPr>
                <a:spLocks noChangeShapeType="1"/>
              </p:cNvSpPr>
              <p:nvPr/>
            </p:nvSpPr>
            <p:spPr bwMode="auto">
              <a:xfrm flipV="1">
                <a:off x="4229" y="1629"/>
                <a:ext cx="60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57" name="Line 36"/>
              <p:cNvSpPr>
                <a:spLocks noChangeShapeType="1"/>
              </p:cNvSpPr>
              <p:nvPr/>
            </p:nvSpPr>
            <p:spPr bwMode="auto">
              <a:xfrm>
                <a:off x="4124" y="1770"/>
                <a:ext cx="104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58" name="Line 37"/>
              <p:cNvSpPr>
                <a:spLocks noChangeShapeType="1"/>
              </p:cNvSpPr>
              <p:nvPr/>
            </p:nvSpPr>
            <p:spPr bwMode="auto">
              <a:xfrm>
                <a:off x="4169" y="1629"/>
                <a:ext cx="75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238" name="Group 38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1570" name="Line 39"/>
                <p:cNvSpPr>
                  <a:spLocks noChangeShapeType="1"/>
                </p:cNvSpPr>
                <p:nvPr/>
              </p:nvSpPr>
              <p:spPr bwMode="auto">
                <a:xfrm>
                  <a:off x="4236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71" name="Line 4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8" y="1188"/>
                  <a:ext cx="192" cy="52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72" name="Line 41"/>
                <p:cNvSpPr>
                  <a:spLocks noChangeShapeType="1"/>
                </p:cNvSpPr>
                <p:nvPr/>
              </p:nvSpPr>
              <p:spPr bwMode="auto">
                <a:xfrm rot="6361956">
                  <a:off x="4600" y="1394"/>
                  <a:ext cx="192" cy="1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73" name="Line 4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8" y="1289"/>
                  <a:ext cx="192" cy="49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239" name="Group 43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1566" name="Line 44"/>
                <p:cNvSpPr>
                  <a:spLocks noChangeShapeType="1"/>
                </p:cNvSpPr>
                <p:nvPr/>
              </p:nvSpPr>
              <p:spPr bwMode="auto">
                <a:xfrm>
                  <a:off x="4209" y="158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67" name="Line 4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79"/>
                  <a:ext cx="176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68" name="Line 46"/>
                <p:cNvSpPr>
                  <a:spLocks noChangeShapeType="1"/>
                </p:cNvSpPr>
                <p:nvPr/>
              </p:nvSpPr>
              <p:spPr bwMode="auto">
                <a:xfrm rot="6361956">
                  <a:off x="4569" y="1412"/>
                  <a:ext cx="206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69" name="Line 4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68"/>
                  <a:ext cx="176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240" name="Group 48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1562" name="Line 49"/>
                <p:cNvSpPr>
                  <a:spLocks noChangeShapeType="1"/>
                </p:cNvSpPr>
                <p:nvPr/>
              </p:nvSpPr>
              <p:spPr bwMode="auto">
                <a:xfrm>
                  <a:off x="4269" y="161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63" name="Line 5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1" y="1209"/>
                  <a:ext cx="192" cy="52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64" name="Line 51"/>
                <p:cNvSpPr>
                  <a:spLocks noChangeShapeType="1"/>
                </p:cNvSpPr>
                <p:nvPr/>
              </p:nvSpPr>
              <p:spPr bwMode="auto">
                <a:xfrm rot="6361956">
                  <a:off x="4633" y="1416"/>
                  <a:ext cx="192" cy="19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65" name="Line 5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13" y="1311"/>
                  <a:ext cx="192" cy="49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grpSp>
          <p:nvGrpSpPr>
            <p:cNvPr id="133154" name="Group 53"/>
            <p:cNvGrpSpPr>
              <a:grpSpLocks/>
            </p:cNvGrpSpPr>
            <p:nvPr/>
          </p:nvGrpSpPr>
          <p:grpSpPr bwMode="auto">
            <a:xfrm>
              <a:off x="1829" y="1175"/>
              <a:ext cx="57" cy="113"/>
              <a:chOff x="3796" y="1043"/>
              <a:chExt cx="865" cy="1237"/>
            </a:xfrm>
          </p:grpSpPr>
          <p:sp>
            <p:nvSpPr>
              <p:cNvPr id="61514" name="Line 54"/>
              <p:cNvSpPr>
                <a:spLocks noChangeShapeType="1"/>
              </p:cNvSpPr>
              <p:nvPr/>
            </p:nvSpPr>
            <p:spPr bwMode="auto">
              <a:xfrm flipH="1">
                <a:off x="3993" y="1481"/>
                <a:ext cx="228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15" name="Line 55"/>
              <p:cNvSpPr>
                <a:spLocks noChangeShapeType="1"/>
              </p:cNvSpPr>
              <p:nvPr/>
            </p:nvSpPr>
            <p:spPr bwMode="auto">
              <a:xfrm>
                <a:off x="4221" y="1481"/>
                <a:ext cx="243" cy="7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16" name="Line 56"/>
              <p:cNvSpPr>
                <a:spLocks noChangeShapeType="1"/>
              </p:cNvSpPr>
              <p:nvPr/>
            </p:nvSpPr>
            <p:spPr bwMode="auto">
              <a:xfrm>
                <a:off x="3993" y="2203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17" name="Line 57"/>
              <p:cNvSpPr>
                <a:spLocks noChangeShapeType="1"/>
              </p:cNvSpPr>
              <p:nvPr/>
            </p:nvSpPr>
            <p:spPr bwMode="auto">
              <a:xfrm flipH="1">
                <a:off x="4221" y="2203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18" name="Line 58"/>
              <p:cNvSpPr>
                <a:spLocks noChangeShapeType="1"/>
              </p:cNvSpPr>
              <p:nvPr/>
            </p:nvSpPr>
            <p:spPr bwMode="auto">
              <a:xfrm>
                <a:off x="4221" y="1492"/>
                <a:ext cx="0" cy="7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19" name="Line 59"/>
              <p:cNvSpPr>
                <a:spLocks noChangeShapeType="1"/>
              </p:cNvSpPr>
              <p:nvPr/>
            </p:nvSpPr>
            <p:spPr bwMode="auto">
              <a:xfrm flipV="1">
                <a:off x="3993" y="2127"/>
                <a:ext cx="228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20" name="Line 60"/>
              <p:cNvSpPr>
                <a:spLocks noChangeShapeType="1"/>
              </p:cNvSpPr>
              <p:nvPr/>
            </p:nvSpPr>
            <p:spPr bwMode="auto">
              <a:xfrm flipH="1" flipV="1">
                <a:off x="4221" y="2127"/>
                <a:ext cx="243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21" name="Line 61"/>
              <p:cNvSpPr>
                <a:spLocks noChangeShapeType="1"/>
              </p:cNvSpPr>
              <p:nvPr/>
            </p:nvSpPr>
            <p:spPr bwMode="auto">
              <a:xfrm>
                <a:off x="4100" y="1886"/>
                <a:ext cx="121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22" name="Line 62"/>
              <p:cNvSpPr>
                <a:spLocks noChangeShapeType="1"/>
              </p:cNvSpPr>
              <p:nvPr/>
            </p:nvSpPr>
            <p:spPr bwMode="auto">
              <a:xfrm flipV="1">
                <a:off x="4221" y="1886"/>
                <a:ext cx="15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23" name="Line 63"/>
              <p:cNvSpPr>
                <a:spLocks noChangeShapeType="1"/>
              </p:cNvSpPr>
              <p:nvPr/>
            </p:nvSpPr>
            <p:spPr bwMode="auto">
              <a:xfrm>
                <a:off x="4054" y="1995"/>
                <a:ext cx="167" cy="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24" name="Line 64"/>
              <p:cNvSpPr>
                <a:spLocks noChangeShapeType="1"/>
              </p:cNvSpPr>
              <p:nvPr/>
            </p:nvSpPr>
            <p:spPr bwMode="auto">
              <a:xfrm flipV="1">
                <a:off x="4221" y="2017"/>
                <a:ext cx="182" cy="6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25" name="Line 65"/>
              <p:cNvSpPr>
                <a:spLocks noChangeShapeType="1"/>
              </p:cNvSpPr>
              <p:nvPr/>
            </p:nvSpPr>
            <p:spPr bwMode="auto">
              <a:xfrm flipV="1">
                <a:off x="4221" y="1787"/>
                <a:ext cx="9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26" name="Line 66"/>
              <p:cNvSpPr>
                <a:spLocks noChangeShapeType="1"/>
              </p:cNvSpPr>
              <p:nvPr/>
            </p:nvSpPr>
            <p:spPr bwMode="auto">
              <a:xfrm flipV="1">
                <a:off x="4221" y="1634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27" name="Line 67"/>
              <p:cNvSpPr>
                <a:spLocks noChangeShapeType="1"/>
              </p:cNvSpPr>
              <p:nvPr/>
            </p:nvSpPr>
            <p:spPr bwMode="auto">
              <a:xfrm>
                <a:off x="4130" y="1776"/>
                <a:ext cx="106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528" name="Line 68"/>
              <p:cNvSpPr>
                <a:spLocks noChangeShapeType="1"/>
              </p:cNvSpPr>
              <p:nvPr/>
            </p:nvSpPr>
            <p:spPr bwMode="auto">
              <a:xfrm>
                <a:off x="4175" y="1623"/>
                <a:ext cx="61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208" name="Group 69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1540" name="Line 70"/>
                <p:cNvSpPr>
                  <a:spLocks noChangeShapeType="1"/>
                </p:cNvSpPr>
                <p:nvPr/>
              </p:nvSpPr>
              <p:spPr bwMode="auto">
                <a:xfrm>
                  <a:off x="4221" y="1598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41" name="Line 7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9" y="1179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42" name="Line 72"/>
                <p:cNvSpPr>
                  <a:spLocks noChangeShapeType="1"/>
                </p:cNvSpPr>
                <p:nvPr/>
              </p:nvSpPr>
              <p:spPr bwMode="auto">
                <a:xfrm rot="6361956">
                  <a:off x="4603" y="1390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43" name="Line 7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53" y="1282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209" name="Group 74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1536" name="Line 75"/>
                <p:cNvSpPr>
                  <a:spLocks noChangeShapeType="1"/>
                </p:cNvSpPr>
                <p:nvPr/>
              </p:nvSpPr>
              <p:spPr bwMode="auto">
                <a:xfrm>
                  <a:off x="4210" y="1599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37" name="Line 76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0" y="1189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38" name="Line 77"/>
                <p:cNvSpPr>
                  <a:spLocks noChangeShapeType="1"/>
                </p:cNvSpPr>
                <p:nvPr/>
              </p:nvSpPr>
              <p:spPr bwMode="auto">
                <a:xfrm rot="6361956">
                  <a:off x="4572" y="1425"/>
                  <a:ext cx="209" cy="217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39" name="Line 7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32" y="1280"/>
                  <a:ext cx="179" cy="506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210" name="Group 79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1532" name="Line 80"/>
                <p:cNvSpPr>
                  <a:spLocks noChangeShapeType="1"/>
                </p:cNvSpPr>
                <p:nvPr/>
              </p:nvSpPr>
              <p:spPr bwMode="auto">
                <a:xfrm>
                  <a:off x="4255" y="1626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33" name="Line 81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503" y="1207"/>
                  <a:ext cx="173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34" name="Line 82"/>
                <p:cNvSpPr>
                  <a:spLocks noChangeShapeType="1"/>
                </p:cNvSpPr>
                <p:nvPr/>
              </p:nvSpPr>
              <p:spPr bwMode="auto">
                <a:xfrm rot="6361956">
                  <a:off x="4636" y="1417"/>
                  <a:ext cx="173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35" name="Line 8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20" y="1310"/>
                  <a:ext cx="173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grpSp>
          <p:nvGrpSpPr>
            <p:cNvPr id="133155" name="Group 84"/>
            <p:cNvGrpSpPr>
              <a:grpSpLocks/>
            </p:cNvGrpSpPr>
            <p:nvPr/>
          </p:nvGrpSpPr>
          <p:grpSpPr bwMode="auto">
            <a:xfrm>
              <a:off x="1636" y="858"/>
              <a:ext cx="57" cy="114"/>
              <a:chOff x="3796" y="1043"/>
              <a:chExt cx="865" cy="1237"/>
            </a:xfrm>
          </p:grpSpPr>
          <p:sp>
            <p:nvSpPr>
              <p:cNvPr id="61484" name="Line 85"/>
              <p:cNvSpPr>
                <a:spLocks noChangeShapeType="1"/>
              </p:cNvSpPr>
              <p:nvPr/>
            </p:nvSpPr>
            <p:spPr bwMode="auto">
              <a:xfrm flipH="1">
                <a:off x="3993" y="1477"/>
                <a:ext cx="228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485" name="Line 86"/>
              <p:cNvSpPr>
                <a:spLocks noChangeShapeType="1"/>
              </p:cNvSpPr>
              <p:nvPr/>
            </p:nvSpPr>
            <p:spPr bwMode="auto">
              <a:xfrm>
                <a:off x="4221" y="1477"/>
                <a:ext cx="243" cy="7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486" name="Line 87"/>
              <p:cNvSpPr>
                <a:spLocks noChangeShapeType="1"/>
              </p:cNvSpPr>
              <p:nvPr/>
            </p:nvSpPr>
            <p:spPr bwMode="auto">
              <a:xfrm>
                <a:off x="3993" y="2204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487" name="Line 88"/>
              <p:cNvSpPr>
                <a:spLocks noChangeShapeType="1"/>
              </p:cNvSpPr>
              <p:nvPr/>
            </p:nvSpPr>
            <p:spPr bwMode="auto">
              <a:xfrm flipH="1">
                <a:off x="4221" y="2204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488" name="Line 89"/>
              <p:cNvSpPr>
                <a:spLocks noChangeShapeType="1"/>
              </p:cNvSpPr>
              <p:nvPr/>
            </p:nvSpPr>
            <p:spPr bwMode="auto">
              <a:xfrm>
                <a:off x="4221" y="1499"/>
                <a:ext cx="0" cy="7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489" name="Line 90"/>
              <p:cNvSpPr>
                <a:spLocks noChangeShapeType="1"/>
              </p:cNvSpPr>
              <p:nvPr/>
            </p:nvSpPr>
            <p:spPr bwMode="auto">
              <a:xfrm flipV="1">
                <a:off x="3993" y="2128"/>
                <a:ext cx="228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490" name="Line 91"/>
              <p:cNvSpPr>
                <a:spLocks noChangeShapeType="1"/>
              </p:cNvSpPr>
              <p:nvPr/>
            </p:nvSpPr>
            <p:spPr bwMode="auto">
              <a:xfrm flipH="1" flipV="1">
                <a:off x="4221" y="2128"/>
                <a:ext cx="243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491" name="Line 92"/>
              <p:cNvSpPr>
                <a:spLocks noChangeShapeType="1"/>
              </p:cNvSpPr>
              <p:nvPr/>
            </p:nvSpPr>
            <p:spPr bwMode="auto">
              <a:xfrm>
                <a:off x="4100" y="1889"/>
                <a:ext cx="121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492" name="Line 93"/>
              <p:cNvSpPr>
                <a:spLocks noChangeShapeType="1"/>
              </p:cNvSpPr>
              <p:nvPr/>
            </p:nvSpPr>
            <p:spPr bwMode="auto">
              <a:xfrm flipV="1">
                <a:off x="4221" y="1889"/>
                <a:ext cx="152" cy="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493" name="Line 94"/>
              <p:cNvSpPr>
                <a:spLocks noChangeShapeType="1"/>
              </p:cNvSpPr>
              <p:nvPr/>
            </p:nvSpPr>
            <p:spPr bwMode="auto">
              <a:xfrm>
                <a:off x="4054" y="1998"/>
                <a:ext cx="167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494" name="Line 95"/>
              <p:cNvSpPr>
                <a:spLocks noChangeShapeType="1"/>
              </p:cNvSpPr>
              <p:nvPr/>
            </p:nvSpPr>
            <p:spPr bwMode="auto">
              <a:xfrm flipV="1">
                <a:off x="4221" y="2009"/>
                <a:ext cx="182" cy="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495" name="Line 96"/>
              <p:cNvSpPr>
                <a:spLocks noChangeShapeType="1"/>
              </p:cNvSpPr>
              <p:nvPr/>
            </p:nvSpPr>
            <p:spPr bwMode="auto">
              <a:xfrm flipV="1">
                <a:off x="4221" y="1781"/>
                <a:ext cx="9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496" name="Line 97"/>
              <p:cNvSpPr>
                <a:spLocks noChangeShapeType="1"/>
              </p:cNvSpPr>
              <p:nvPr/>
            </p:nvSpPr>
            <p:spPr bwMode="auto">
              <a:xfrm flipV="1">
                <a:off x="4221" y="1629"/>
                <a:ext cx="61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497" name="Line 98"/>
              <p:cNvSpPr>
                <a:spLocks noChangeShapeType="1"/>
              </p:cNvSpPr>
              <p:nvPr/>
            </p:nvSpPr>
            <p:spPr bwMode="auto">
              <a:xfrm>
                <a:off x="4130" y="1770"/>
                <a:ext cx="106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1498" name="Line 99"/>
              <p:cNvSpPr>
                <a:spLocks noChangeShapeType="1"/>
              </p:cNvSpPr>
              <p:nvPr/>
            </p:nvSpPr>
            <p:spPr bwMode="auto">
              <a:xfrm>
                <a:off x="4175" y="1629"/>
                <a:ext cx="61" cy="3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3178" name="Group 100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61510" name="Line 101"/>
                <p:cNvSpPr>
                  <a:spLocks noChangeShapeType="1"/>
                </p:cNvSpPr>
                <p:nvPr/>
              </p:nvSpPr>
              <p:spPr bwMode="auto">
                <a:xfrm>
                  <a:off x="4221" y="1611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11" name="Line 10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9" y="1183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12" name="Line 103"/>
                <p:cNvSpPr>
                  <a:spLocks noChangeShapeType="1"/>
                </p:cNvSpPr>
                <p:nvPr/>
              </p:nvSpPr>
              <p:spPr bwMode="auto">
                <a:xfrm rot="6361956">
                  <a:off x="4593" y="1393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13" name="Line 10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3" y="1285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179" name="Group 105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61506" name="Line 106"/>
                <p:cNvSpPr>
                  <a:spLocks noChangeShapeType="1"/>
                </p:cNvSpPr>
                <p:nvPr/>
              </p:nvSpPr>
              <p:spPr bwMode="auto">
                <a:xfrm>
                  <a:off x="4210" y="160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07" name="Line 10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57" y="119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08" name="Line 108"/>
                <p:cNvSpPr>
                  <a:spLocks noChangeShapeType="1"/>
                </p:cNvSpPr>
                <p:nvPr/>
              </p:nvSpPr>
              <p:spPr bwMode="auto">
                <a:xfrm rot="6361956">
                  <a:off x="4568" y="1426"/>
                  <a:ext cx="209" cy="21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09" name="Line 10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27" y="1282"/>
                  <a:ext cx="179" cy="502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  <p:grpSp>
            <p:nvGrpSpPr>
              <p:cNvPr id="133180" name="Group 110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61502" name="Line 111"/>
                <p:cNvSpPr>
                  <a:spLocks noChangeShapeType="1"/>
                </p:cNvSpPr>
                <p:nvPr/>
              </p:nvSpPr>
              <p:spPr bwMode="auto">
                <a:xfrm>
                  <a:off x="4255" y="1610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03" name="Line 11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93" y="1204"/>
                  <a:ext cx="192" cy="535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04" name="Line 113"/>
                <p:cNvSpPr>
                  <a:spLocks noChangeShapeType="1"/>
                </p:cNvSpPr>
                <p:nvPr/>
              </p:nvSpPr>
              <p:spPr bwMode="auto">
                <a:xfrm rot="6361956">
                  <a:off x="4626" y="1414"/>
                  <a:ext cx="192" cy="2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1505" name="Line 11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810" y="1306"/>
                  <a:ext cx="192" cy="501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</p:grpSp>
        </p:grpSp>
        <p:sp>
          <p:nvSpPr>
            <p:cNvPr id="61477" name="Line 115"/>
            <p:cNvSpPr>
              <a:spLocks noChangeShapeType="1"/>
            </p:cNvSpPr>
            <p:nvPr/>
          </p:nvSpPr>
          <p:spPr bwMode="auto">
            <a:xfrm flipH="1">
              <a:off x="1511" y="1158"/>
              <a:ext cx="54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478" name="Line 116"/>
            <p:cNvSpPr>
              <a:spLocks noChangeShapeType="1"/>
            </p:cNvSpPr>
            <p:nvPr/>
          </p:nvSpPr>
          <p:spPr bwMode="auto">
            <a:xfrm flipH="1" flipV="1">
              <a:off x="1509" y="1184"/>
              <a:ext cx="361" cy="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479" name="Line 117"/>
            <p:cNvSpPr>
              <a:spLocks noChangeShapeType="1"/>
            </p:cNvSpPr>
            <p:nvPr/>
          </p:nvSpPr>
          <p:spPr bwMode="auto">
            <a:xfrm flipH="1">
              <a:off x="1454" y="1070"/>
              <a:ext cx="410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1480" name="Line 118"/>
            <p:cNvSpPr>
              <a:spLocks noChangeShapeType="1"/>
            </p:cNvSpPr>
            <p:nvPr/>
          </p:nvSpPr>
          <p:spPr bwMode="auto">
            <a:xfrm flipH="1">
              <a:off x="1502" y="958"/>
              <a:ext cx="178" cy="1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133160" name="Group 119"/>
            <p:cNvGrpSpPr>
              <a:grpSpLocks/>
            </p:cNvGrpSpPr>
            <p:nvPr/>
          </p:nvGrpSpPr>
          <p:grpSpPr bwMode="auto">
            <a:xfrm>
              <a:off x="1064" y="1052"/>
              <a:ext cx="616" cy="208"/>
              <a:chOff x="717" y="1160"/>
              <a:chExt cx="616" cy="208"/>
            </a:xfrm>
          </p:grpSpPr>
          <p:sp>
            <p:nvSpPr>
              <p:cNvPr id="61482" name="Rectangle 120"/>
              <p:cNvSpPr>
                <a:spLocks noChangeArrowheads="1"/>
              </p:cNvSpPr>
              <p:nvPr/>
            </p:nvSpPr>
            <p:spPr bwMode="auto">
              <a:xfrm>
                <a:off x="832" y="1160"/>
                <a:ext cx="384" cy="2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61483" name="Text Box 121"/>
              <p:cNvSpPr txBox="1">
                <a:spLocks noChangeArrowheads="1"/>
              </p:cNvSpPr>
              <p:nvPr/>
            </p:nvSpPr>
            <p:spPr bwMode="auto">
              <a:xfrm>
                <a:off x="717" y="1171"/>
                <a:ext cx="61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1400" dirty="0" smtClean="0">
                    <a:latin typeface="Arial" charset="0"/>
                    <a:cs typeface="Arial" charset="0"/>
                  </a:rPr>
                  <a:t>MSC</a:t>
                </a:r>
              </a:p>
            </p:txBody>
          </p:sp>
        </p:grpSp>
      </p:grpSp>
      <p:sp>
        <p:nvSpPr>
          <p:cNvPr id="61456" name="Line 123"/>
          <p:cNvSpPr>
            <a:spLocks noChangeShapeType="1"/>
          </p:cNvSpPr>
          <p:nvPr/>
        </p:nvSpPr>
        <p:spPr bwMode="auto">
          <a:xfrm flipV="1">
            <a:off x="3609975" y="3000375"/>
            <a:ext cx="68580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457" name="Line 124"/>
          <p:cNvSpPr>
            <a:spLocks noChangeShapeType="1"/>
          </p:cNvSpPr>
          <p:nvPr/>
        </p:nvSpPr>
        <p:spPr bwMode="auto">
          <a:xfrm flipV="1">
            <a:off x="4076700" y="3152775"/>
            <a:ext cx="371475" cy="438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458" name="Line 125"/>
          <p:cNvSpPr>
            <a:spLocks noChangeShapeType="1"/>
          </p:cNvSpPr>
          <p:nvPr/>
        </p:nvSpPr>
        <p:spPr bwMode="auto">
          <a:xfrm flipH="1" flipV="1">
            <a:off x="4676775" y="3228975"/>
            <a:ext cx="59055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459" name="Line 126"/>
          <p:cNvSpPr>
            <a:spLocks noChangeShapeType="1"/>
          </p:cNvSpPr>
          <p:nvPr/>
        </p:nvSpPr>
        <p:spPr bwMode="auto">
          <a:xfrm flipH="1" flipV="1">
            <a:off x="4876800" y="3257550"/>
            <a:ext cx="1485900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460" name="Line 127"/>
          <p:cNvSpPr>
            <a:spLocks noChangeShapeType="1"/>
          </p:cNvSpPr>
          <p:nvPr/>
        </p:nvSpPr>
        <p:spPr bwMode="auto">
          <a:xfrm flipH="1" flipV="1">
            <a:off x="4772025" y="3114675"/>
            <a:ext cx="771525" cy="17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33140" name="Freeform 282"/>
          <p:cNvSpPr>
            <a:spLocks/>
          </p:cNvSpPr>
          <p:nvPr/>
        </p:nvSpPr>
        <p:spPr bwMode="auto">
          <a:xfrm>
            <a:off x="3711575" y="1854200"/>
            <a:ext cx="1436688" cy="1617663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1462" name="Text Box 283"/>
          <p:cNvSpPr txBox="1">
            <a:spLocks noChangeArrowheads="1"/>
          </p:cNvSpPr>
          <p:nvPr/>
        </p:nvSpPr>
        <p:spPr bwMode="auto">
          <a:xfrm>
            <a:off x="3902075" y="2247900"/>
            <a:ext cx="1247775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Arial" charset="0"/>
              </a:rPr>
              <a:t>wired public telephone</a:t>
            </a:r>
          </a:p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Arial" charset="0"/>
              </a:rPr>
              <a:t>network</a:t>
            </a:r>
          </a:p>
        </p:txBody>
      </p:sp>
      <p:sp>
        <p:nvSpPr>
          <p:cNvPr id="61463" name="Line 129"/>
          <p:cNvSpPr>
            <a:spLocks noChangeShapeType="1"/>
          </p:cNvSpPr>
          <p:nvPr/>
        </p:nvSpPr>
        <p:spPr bwMode="auto">
          <a:xfrm flipV="1">
            <a:off x="5067300" y="2514600"/>
            <a:ext cx="342900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464" name="Text Box 130"/>
          <p:cNvSpPr txBox="1">
            <a:spLocks noChangeArrowheads="1"/>
          </p:cNvSpPr>
          <p:nvPr/>
        </p:nvSpPr>
        <p:spPr bwMode="auto">
          <a:xfrm>
            <a:off x="2468563" y="5503863"/>
            <a:ext cx="330993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different cellular networks,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operated by different providers</a:t>
            </a:r>
          </a:p>
        </p:txBody>
      </p:sp>
      <p:sp>
        <p:nvSpPr>
          <p:cNvPr id="61465" name="Line 131"/>
          <p:cNvSpPr>
            <a:spLocks noChangeShapeType="1"/>
          </p:cNvSpPr>
          <p:nvPr/>
        </p:nvSpPr>
        <p:spPr bwMode="auto">
          <a:xfrm flipH="1" flipV="1">
            <a:off x="3854450" y="4910138"/>
            <a:ext cx="309563" cy="604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466" name="Line 132"/>
          <p:cNvSpPr>
            <a:spLocks noChangeShapeType="1"/>
          </p:cNvSpPr>
          <p:nvPr/>
        </p:nvSpPr>
        <p:spPr bwMode="auto">
          <a:xfrm flipV="1">
            <a:off x="4160838" y="5006975"/>
            <a:ext cx="873125" cy="477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1467" name="Text Box 133"/>
          <p:cNvSpPr txBox="1">
            <a:spLocks noChangeArrowheads="1"/>
          </p:cNvSpPr>
          <p:nvPr/>
        </p:nvSpPr>
        <p:spPr bwMode="auto">
          <a:xfrm>
            <a:off x="1328738" y="1733550"/>
            <a:ext cx="10064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recall:</a:t>
            </a:r>
          </a:p>
        </p:txBody>
      </p:sp>
      <p:pic>
        <p:nvPicPr>
          <p:cNvPr id="133147" name="Picture 6" descr="underline_ba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969963"/>
            <a:ext cx="8228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65</a:t>
            </a:fld>
            <a:endParaRPr lang="en-US" sz="1200" dirty="0">
              <a:latin typeface="Tahoma" charset="0"/>
            </a:endParaRPr>
          </a:p>
        </p:txBody>
      </p:sp>
      <p:sp>
        <p:nvSpPr>
          <p:cNvPr id="87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068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2"/>
          <p:cNvSpPr>
            <a:spLocks noGrp="1" noChangeArrowheads="1"/>
          </p:cNvSpPr>
          <p:nvPr>
            <p:ph type="title"/>
          </p:nvPr>
        </p:nvSpPr>
        <p:spPr>
          <a:xfrm>
            <a:off x="371475" y="174625"/>
            <a:ext cx="8213725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Handling mobility in cellular networks</a:t>
            </a:r>
          </a:p>
        </p:txBody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i="1" dirty="0">
                <a:solidFill>
                  <a:srgbClr val="C00000"/>
                </a:solidFill>
                <a:latin typeface="Gill Sans MT" charset="0"/>
                <a:cs typeface="+mn-cs"/>
              </a:rPr>
              <a:t>home network</a:t>
            </a:r>
            <a:r>
              <a:rPr lang="en-US" dirty="0">
                <a:solidFill>
                  <a:srgbClr val="FF0000"/>
                </a:solidFill>
                <a:latin typeface="Gill Sans MT" charset="0"/>
                <a:cs typeface="+mn-cs"/>
              </a:rPr>
              <a:t>:</a:t>
            </a:r>
            <a:r>
              <a:rPr lang="en-US" dirty="0">
                <a:latin typeface="Gill Sans MT" charset="0"/>
                <a:cs typeface="+mn-cs"/>
              </a:rPr>
              <a:t> network of cellular provider you subscribe to (e.g., Sprint PCS, Verizon)</a:t>
            </a:r>
          </a:p>
          <a:p>
            <a:pPr lvl="1">
              <a:lnSpc>
                <a:spcPct val="90000"/>
              </a:lnSpc>
              <a:defRPr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home location register (HLR): </a:t>
            </a:r>
            <a:r>
              <a:rPr lang="en-US" dirty="0">
                <a:latin typeface="Gill Sans MT" charset="0"/>
              </a:rPr>
              <a:t>database in home network containing permanent cell phone #, profile information (services, preferences, billing), information about current location (could be in another network)</a:t>
            </a:r>
          </a:p>
          <a:p>
            <a:pPr>
              <a:lnSpc>
                <a:spcPct val="90000"/>
              </a:lnSpc>
              <a:defRPr/>
            </a:pPr>
            <a:r>
              <a:rPr lang="en-US" i="1" dirty="0">
                <a:solidFill>
                  <a:srgbClr val="C00000"/>
                </a:solidFill>
                <a:latin typeface="Gill Sans MT" charset="0"/>
                <a:cs typeface="+mn-cs"/>
              </a:rPr>
              <a:t>visited network:</a:t>
            </a:r>
            <a:r>
              <a:rPr lang="en-US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dirty="0">
                <a:latin typeface="Gill Sans MT" charset="0"/>
                <a:cs typeface="+mn-cs"/>
              </a:rPr>
              <a:t>network in which mobile currently resides</a:t>
            </a:r>
          </a:p>
          <a:p>
            <a:pPr lvl="1">
              <a:lnSpc>
                <a:spcPct val="90000"/>
              </a:lnSpc>
              <a:defRPr/>
            </a:pPr>
            <a:r>
              <a:rPr lang="en-US" i="1" dirty="0">
                <a:solidFill>
                  <a:srgbClr val="C00000"/>
                </a:solidFill>
                <a:latin typeface="Gill Sans MT" charset="0"/>
              </a:rPr>
              <a:t>visitor location register (VLR): </a:t>
            </a:r>
            <a:r>
              <a:rPr lang="en-US" dirty="0">
                <a:latin typeface="Gill Sans MT" charset="0"/>
              </a:rPr>
              <a:t>database with entry for each user currently in network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>
                <a:latin typeface="Gill Sans MT" charset="0"/>
              </a:rPr>
              <a:t>could be home network</a:t>
            </a:r>
          </a:p>
        </p:txBody>
      </p:sp>
      <p:pic>
        <p:nvPicPr>
          <p:cNvPr id="135173" name="Picture 6" descr="underline_b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992188"/>
            <a:ext cx="8228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66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259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AutoShape 2"/>
          <p:cNvSpPr>
            <a:spLocks noChangeArrowheads="1"/>
          </p:cNvSpPr>
          <p:nvPr/>
        </p:nvSpPr>
        <p:spPr bwMode="auto">
          <a:xfrm>
            <a:off x="1441450" y="4057650"/>
            <a:ext cx="1057275" cy="914400"/>
          </a:xfrm>
          <a:prstGeom prst="hexagon">
            <a:avLst>
              <a:gd name="adj" fmla="val 2890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3493" name="AutoShape 3"/>
          <p:cNvSpPr>
            <a:spLocks noChangeArrowheads="1"/>
          </p:cNvSpPr>
          <p:nvPr/>
        </p:nvSpPr>
        <p:spPr bwMode="auto">
          <a:xfrm>
            <a:off x="2249488" y="5407025"/>
            <a:ext cx="1057275" cy="914400"/>
          </a:xfrm>
          <a:prstGeom prst="hexagon">
            <a:avLst>
              <a:gd name="adj" fmla="val 2890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3494" name="AutoShape 4"/>
          <p:cNvSpPr>
            <a:spLocks noChangeArrowheads="1"/>
          </p:cNvSpPr>
          <p:nvPr/>
        </p:nvSpPr>
        <p:spPr bwMode="auto">
          <a:xfrm>
            <a:off x="2235200" y="4489450"/>
            <a:ext cx="1057275" cy="914400"/>
          </a:xfrm>
          <a:prstGeom prst="hexagon">
            <a:avLst>
              <a:gd name="adj" fmla="val 2890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3495" name="AutoShape 5"/>
          <p:cNvSpPr>
            <a:spLocks noChangeArrowheads="1"/>
          </p:cNvSpPr>
          <p:nvPr/>
        </p:nvSpPr>
        <p:spPr bwMode="auto">
          <a:xfrm>
            <a:off x="3036888" y="4954588"/>
            <a:ext cx="1057275" cy="914400"/>
          </a:xfrm>
          <a:prstGeom prst="hexagon">
            <a:avLst>
              <a:gd name="adj" fmla="val 28906"/>
              <a:gd name="vf" fmla="val 1154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3500" name="Line 130"/>
          <p:cNvSpPr>
            <a:spLocks noChangeShapeType="1"/>
          </p:cNvSpPr>
          <p:nvPr/>
        </p:nvSpPr>
        <p:spPr bwMode="auto">
          <a:xfrm flipV="1">
            <a:off x="3636963" y="4645025"/>
            <a:ext cx="50165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3501" name="Line 131"/>
          <p:cNvSpPr>
            <a:spLocks noChangeShapeType="1"/>
          </p:cNvSpPr>
          <p:nvPr/>
        </p:nvSpPr>
        <p:spPr bwMode="auto">
          <a:xfrm flipV="1">
            <a:off x="2851150" y="4645025"/>
            <a:ext cx="850900" cy="132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3502" name="Line 132"/>
          <p:cNvSpPr>
            <a:spLocks noChangeShapeType="1"/>
          </p:cNvSpPr>
          <p:nvPr/>
        </p:nvSpPr>
        <p:spPr bwMode="auto">
          <a:xfrm flipV="1">
            <a:off x="2825750" y="4645025"/>
            <a:ext cx="823913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3503" name="Line 133"/>
          <p:cNvSpPr>
            <a:spLocks noChangeShapeType="1"/>
          </p:cNvSpPr>
          <p:nvPr/>
        </p:nvSpPr>
        <p:spPr bwMode="auto">
          <a:xfrm flipV="1">
            <a:off x="2052638" y="4452938"/>
            <a:ext cx="1519237" cy="179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37231" name="Freeform 134"/>
          <p:cNvSpPr>
            <a:spLocks/>
          </p:cNvSpPr>
          <p:nvPr/>
        </p:nvSpPr>
        <p:spPr bwMode="auto">
          <a:xfrm>
            <a:off x="5029200" y="2590800"/>
            <a:ext cx="2046288" cy="2328863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33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3505" name="Text Box 135"/>
          <p:cNvSpPr txBox="1">
            <a:spLocks noChangeArrowheads="1"/>
          </p:cNvSpPr>
          <p:nvPr/>
        </p:nvSpPr>
        <p:spPr bwMode="auto">
          <a:xfrm>
            <a:off x="5973763" y="3668713"/>
            <a:ext cx="131445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Public switched </a:t>
            </a:r>
          </a:p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telephone</a:t>
            </a:r>
          </a:p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network </a:t>
            </a:r>
          </a:p>
        </p:txBody>
      </p:sp>
      <p:pic>
        <p:nvPicPr>
          <p:cNvPr id="137233" name="Picture 137" descr="imgyjavg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4673600"/>
            <a:ext cx="25241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34" name="Picture 138" descr="imgyjavg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075" y="5753100"/>
            <a:ext cx="25241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35" name="Picture 139" descr="imgyjavg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275" y="4876800"/>
            <a:ext cx="25241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7236" name="Group 140"/>
          <p:cNvGrpSpPr>
            <a:grpSpLocks/>
          </p:cNvGrpSpPr>
          <p:nvPr/>
        </p:nvGrpSpPr>
        <p:grpSpPr bwMode="auto">
          <a:xfrm>
            <a:off x="1404938" y="5129213"/>
            <a:ext cx="1441450" cy="346075"/>
            <a:chOff x="3072" y="739"/>
            <a:chExt cx="652" cy="146"/>
          </a:xfrm>
        </p:grpSpPr>
        <p:pic>
          <p:nvPicPr>
            <p:cNvPr id="137299" name="Picture 141" descr="lgv_fqmg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573" name="Line 142"/>
            <p:cNvSpPr>
              <a:spLocks noChangeShapeType="1"/>
            </p:cNvSpPr>
            <p:nvPr/>
          </p:nvSpPr>
          <p:spPr bwMode="auto">
            <a:xfrm flipH="1">
              <a:off x="3104" y="784"/>
              <a:ext cx="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3574" name="Line 143"/>
            <p:cNvSpPr>
              <a:spLocks noChangeShapeType="1"/>
            </p:cNvSpPr>
            <p:nvPr/>
          </p:nvSpPr>
          <p:spPr bwMode="auto">
            <a:xfrm flipH="1">
              <a:off x="3072" y="7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63510" name="Line 144"/>
          <p:cNvSpPr>
            <a:spLocks noChangeShapeType="1"/>
          </p:cNvSpPr>
          <p:nvPr/>
        </p:nvSpPr>
        <p:spPr bwMode="auto">
          <a:xfrm flipV="1">
            <a:off x="4541838" y="4083050"/>
            <a:ext cx="508000" cy="25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3511" name="Text Box 145"/>
          <p:cNvSpPr txBox="1">
            <a:spLocks noChangeArrowheads="1"/>
          </p:cNvSpPr>
          <p:nvPr/>
        </p:nvSpPr>
        <p:spPr bwMode="auto">
          <a:xfrm>
            <a:off x="1490663" y="5389563"/>
            <a:ext cx="70643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mobile</a:t>
            </a:r>
          </a:p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user</a:t>
            </a:r>
          </a:p>
        </p:txBody>
      </p:sp>
      <p:sp>
        <p:nvSpPr>
          <p:cNvPr id="137239" name="Freeform 146"/>
          <p:cNvSpPr>
            <a:spLocks/>
          </p:cNvSpPr>
          <p:nvPr/>
        </p:nvSpPr>
        <p:spPr bwMode="auto">
          <a:xfrm>
            <a:off x="2336800" y="1295400"/>
            <a:ext cx="2236788" cy="1863725"/>
          </a:xfrm>
          <a:custGeom>
            <a:avLst/>
            <a:gdLst>
              <a:gd name="T0" fmla="*/ 2147483647 w 1209"/>
              <a:gd name="T1" fmla="*/ 2147483647 h 1134"/>
              <a:gd name="T2" fmla="*/ 2147483647 w 1209"/>
              <a:gd name="T3" fmla="*/ 2147483647 h 1134"/>
              <a:gd name="T4" fmla="*/ 2147483647 w 1209"/>
              <a:gd name="T5" fmla="*/ 2147483647 h 1134"/>
              <a:gd name="T6" fmla="*/ 2147483647 w 1209"/>
              <a:gd name="T7" fmla="*/ 2147483647 h 1134"/>
              <a:gd name="T8" fmla="*/ 2147483647 w 1209"/>
              <a:gd name="T9" fmla="*/ 2147483647 h 1134"/>
              <a:gd name="T10" fmla="*/ 2147483647 w 1209"/>
              <a:gd name="T11" fmla="*/ 2147483647 h 1134"/>
              <a:gd name="T12" fmla="*/ 2147483647 w 1209"/>
              <a:gd name="T13" fmla="*/ 2147483647 h 1134"/>
              <a:gd name="T14" fmla="*/ 2147483647 w 1209"/>
              <a:gd name="T15" fmla="*/ 2147483647 h 1134"/>
              <a:gd name="T16" fmla="*/ 2147483647 w 1209"/>
              <a:gd name="T17" fmla="*/ 2147483647 h 1134"/>
              <a:gd name="T18" fmla="*/ 2147483647 w 1209"/>
              <a:gd name="T19" fmla="*/ 2147483647 h 1134"/>
              <a:gd name="T20" fmla="*/ 2147483647 w 1209"/>
              <a:gd name="T21" fmla="*/ 2147483647 h 1134"/>
              <a:gd name="T22" fmla="*/ 2147483647 w 1209"/>
              <a:gd name="T23" fmla="*/ 2147483647 h 113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09" h="1134">
                <a:moveTo>
                  <a:pt x="224" y="6"/>
                </a:moveTo>
                <a:cubicBezTo>
                  <a:pt x="112" y="13"/>
                  <a:pt x="66" y="64"/>
                  <a:pt x="33" y="141"/>
                </a:cubicBezTo>
                <a:cubicBezTo>
                  <a:pt x="0" y="219"/>
                  <a:pt x="24" y="370"/>
                  <a:pt x="27" y="471"/>
                </a:cubicBezTo>
                <a:cubicBezTo>
                  <a:pt x="30" y="572"/>
                  <a:pt x="30" y="664"/>
                  <a:pt x="50" y="747"/>
                </a:cubicBezTo>
                <a:cubicBezTo>
                  <a:pt x="70" y="830"/>
                  <a:pt x="79" y="924"/>
                  <a:pt x="149" y="972"/>
                </a:cubicBezTo>
                <a:cubicBezTo>
                  <a:pt x="219" y="1020"/>
                  <a:pt x="339" y="1012"/>
                  <a:pt x="469" y="1036"/>
                </a:cubicBezTo>
                <a:cubicBezTo>
                  <a:pt x="599" y="1060"/>
                  <a:pt x="822" y="1134"/>
                  <a:pt x="931" y="1115"/>
                </a:cubicBezTo>
                <a:cubicBezTo>
                  <a:pt x="1040" y="1096"/>
                  <a:pt x="1079" y="1039"/>
                  <a:pt x="1122" y="920"/>
                </a:cubicBezTo>
                <a:cubicBezTo>
                  <a:pt x="1165" y="801"/>
                  <a:pt x="1188" y="523"/>
                  <a:pt x="1189" y="401"/>
                </a:cubicBezTo>
                <a:cubicBezTo>
                  <a:pt x="1190" y="279"/>
                  <a:pt x="1209" y="240"/>
                  <a:pt x="1128" y="190"/>
                </a:cubicBezTo>
                <a:cubicBezTo>
                  <a:pt x="1046" y="141"/>
                  <a:pt x="850" y="135"/>
                  <a:pt x="701" y="104"/>
                </a:cubicBezTo>
                <a:cubicBezTo>
                  <a:pt x="552" y="72"/>
                  <a:pt x="335" y="0"/>
                  <a:pt x="224" y="6"/>
                </a:cubicBezTo>
                <a:close/>
              </a:path>
            </a:pathLst>
          </a:custGeom>
          <a:solidFill>
            <a:srgbClr val="33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137240" name="Group 147"/>
          <p:cNvGrpSpPr>
            <a:grpSpLocks/>
          </p:cNvGrpSpPr>
          <p:nvPr/>
        </p:nvGrpSpPr>
        <p:grpSpPr bwMode="auto">
          <a:xfrm>
            <a:off x="3190875" y="2030413"/>
            <a:ext cx="1143000" cy="942975"/>
            <a:chOff x="661" y="883"/>
            <a:chExt cx="720" cy="594"/>
          </a:xfrm>
        </p:grpSpPr>
        <p:grpSp>
          <p:nvGrpSpPr>
            <p:cNvPr id="137295" name="Group 148"/>
            <p:cNvGrpSpPr>
              <a:grpSpLocks/>
            </p:cNvGrpSpPr>
            <p:nvPr/>
          </p:nvGrpSpPr>
          <p:grpSpPr bwMode="auto">
            <a:xfrm>
              <a:off x="718" y="912"/>
              <a:ext cx="621" cy="562"/>
              <a:chOff x="3164" y="2556"/>
              <a:chExt cx="901" cy="338"/>
            </a:xfrm>
          </p:grpSpPr>
          <p:sp>
            <p:nvSpPr>
              <p:cNvPr id="63570" name="Rectangle 149"/>
              <p:cNvSpPr>
                <a:spLocks noChangeArrowheads="1"/>
              </p:cNvSpPr>
              <p:nvPr/>
            </p:nvSpPr>
            <p:spPr bwMode="auto">
              <a:xfrm>
                <a:off x="3164" y="2556"/>
                <a:ext cx="901" cy="33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3571" name="Text Box 150"/>
              <p:cNvSpPr txBox="1">
                <a:spLocks noChangeArrowheads="1"/>
              </p:cNvSpPr>
              <p:nvPr/>
            </p:nvSpPr>
            <p:spPr bwMode="auto">
              <a:xfrm>
                <a:off x="3212" y="2573"/>
                <a:ext cx="168" cy="13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endParaRPr lang="en-US" dirty="0" smtClean="0">
                  <a:latin typeface="Arial" charset="0"/>
                  <a:cs typeface="+mn-cs"/>
                </a:endParaRPr>
              </a:p>
            </p:txBody>
          </p:sp>
        </p:grpSp>
        <p:sp>
          <p:nvSpPr>
            <p:cNvPr id="63569" name="Text Box 151"/>
            <p:cNvSpPr txBox="1">
              <a:spLocks noChangeArrowheads="1"/>
            </p:cNvSpPr>
            <p:nvPr/>
          </p:nvSpPr>
          <p:spPr bwMode="auto">
            <a:xfrm>
              <a:off x="661" y="883"/>
              <a:ext cx="720" cy="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home</a:t>
              </a:r>
            </a:p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Mobile </a:t>
              </a:r>
            </a:p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Switching </a:t>
              </a:r>
            </a:p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Center</a:t>
              </a:r>
            </a:p>
          </p:txBody>
        </p:sp>
      </p:grpSp>
      <p:grpSp>
        <p:nvGrpSpPr>
          <p:cNvPr id="137241" name="Group 152"/>
          <p:cNvGrpSpPr>
            <a:grpSpLocks/>
          </p:cNvGrpSpPr>
          <p:nvPr/>
        </p:nvGrpSpPr>
        <p:grpSpPr bwMode="auto">
          <a:xfrm>
            <a:off x="2500313" y="1403350"/>
            <a:ext cx="636587" cy="493713"/>
            <a:chOff x="3202" y="3056"/>
            <a:chExt cx="401" cy="311"/>
          </a:xfrm>
        </p:grpSpPr>
        <p:sp>
          <p:nvSpPr>
            <p:cNvPr id="63562" name="Oval 153"/>
            <p:cNvSpPr>
              <a:spLocks noChangeArrowheads="1"/>
            </p:cNvSpPr>
            <p:nvPr/>
          </p:nvSpPr>
          <p:spPr bwMode="auto">
            <a:xfrm>
              <a:off x="3203" y="3295"/>
              <a:ext cx="400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3563" name="Line 154"/>
            <p:cNvSpPr>
              <a:spLocks noChangeShapeType="1"/>
            </p:cNvSpPr>
            <p:nvPr/>
          </p:nvSpPr>
          <p:spPr bwMode="auto">
            <a:xfrm>
              <a:off x="3204" y="3096"/>
              <a:ext cx="0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3564" name="Rectangle 155"/>
            <p:cNvSpPr>
              <a:spLocks noChangeArrowheads="1"/>
            </p:cNvSpPr>
            <p:nvPr/>
          </p:nvSpPr>
          <p:spPr bwMode="auto">
            <a:xfrm>
              <a:off x="3210" y="3090"/>
              <a:ext cx="393" cy="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3565" name="Oval 156"/>
            <p:cNvSpPr>
              <a:spLocks noChangeArrowheads="1"/>
            </p:cNvSpPr>
            <p:nvPr/>
          </p:nvSpPr>
          <p:spPr bwMode="auto">
            <a:xfrm>
              <a:off x="3202" y="3056"/>
              <a:ext cx="400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3566" name="Line 157"/>
            <p:cNvSpPr>
              <a:spLocks noChangeShapeType="1"/>
            </p:cNvSpPr>
            <p:nvPr/>
          </p:nvSpPr>
          <p:spPr bwMode="auto">
            <a:xfrm>
              <a:off x="3603" y="3099"/>
              <a:ext cx="0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3567" name="Text Box 158"/>
            <p:cNvSpPr txBox="1">
              <a:spLocks noChangeArrowheads="1"/>
            </p:cNvSpPr>
            <p:nvPr/>
          </p:nvSpPr>
          <p:spPr bwMode="auto">
            <a:xfrm>
              <a:off x="3218" y="3137"/>
              <a:ext cx="37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dirty="0" smtClean="0">
                  <a:latin typeface="Arial" charset="0"/>
                  <a:cs typeface="+mn-cs"/>
                </a:rPr>
                <a:t>HLR</a:t>
              </a:r>
            </a:p>
          </p:txBody>
        </p:sp>
      </p:grpSp>
      <p:sp>
        <p:nvSpPr>
          <p:cNvPr id="63515" name="Text Box 159"/>
          <p:cNvSpPr txBox="1">
            <a:spLocks noChangeArrowheads="1"/>
          </p:cNvSpPr>
          <p:nvPr/>
        </p:nvSpPr>
        <p:spPr bwMode="auto">
          <a:xfrm>
            <a:off x="3614738" y="1447800"/>
            <a:ext cx="8048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home </a:t>
            </a:r>
          </a:p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network</a:t>
            </a:r>
          </a:p>
        </p:txBody>
      </p:sp>
      <p:sp>
        <p:nvSpPr>
          <p:cNvPr id="63516" name="Text Box 160"/>
          <p:cNvSpPr txBox="1">
            <a:spLocks noChangeArrowheads="1"/>
          </p:cNvSpPr>
          <p:nvPr/>
        </p:nvSpPr>
        <p:spPr bwMode="auto">
          <a:xfrm>
            <a:off x="3294063" y="5922963"/>
            <a:ext cx="8048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visited</a:t>
            </a:r>
          </a:p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network</a:t>
            </a:r>
          </a:p>
        </p:txBody>
      </p:sp>
      <p:pic>
        <p:nvPicPr>
          <p:cNvPr id="137244" name="Picture 161" descr="e2gmc3yp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213" y="2009775"/>
            <a:ext cx="512762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518" name="Line 162"/>
          <p:cNvSpPr>
            <a:spLocks noChangeShapeType="1"/>
          </p:cNvSpPr>
          <p:nvPr/>
        </p:nvSpPr>
        <p:spPr bwMode="auto">
          <a:xfrm flipV="1">
            <a:off x="6827838" y="2546350"/>
            <a:ext cx="393700" cy="40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3519" name="Text Box 163"/>
          <p:cNvSpPr txBox="1">
            <a:spLocks noChangeArrowheads="1"/>
          </p:cNvSpPr>
          <p:nvPr/>
        </p:nvSpPr>
        <p:spPr bwMode="auto">
          <a:xfrm>
            <a:off x="6253163" y="1706563"/>
            <a:ext cx="13160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correspondent</a:t>
            </a:r>
          </a:p>
        </p:txBody>
      </p:sp>
      <p:grpSp>
        <p:nvGrpSpPr>
          <p:cNvPr id="137247" name="Group 172"/>
          <p:cNvGrpSpPr>
            <a:grpSpLocks/>
          </p:cNvGrpSpPr>
          <p:nvPr/>
        </p:nvGrpSpPr>
        <p:grpSpPr bwMode="auto">
          <a:xfrm>
            <a:off x="3559175" y="3986213"/>
            <a:ext cx="987425" cy="730250"/>
            <a:chOff x="2197" y="1155"/>
            <a:chExt cx="622" cy="460"/>
          </a:xfrm>
        </p:grpSpPr>
        <p:grpSp>
          <p:nvGrpSpPr>
            <p:cNvPr id="137285" name="Group 173"/>
            <p:cNvGrpSpPr>
              <a:grpSpLocks/>
            </p:cNvGrpSpPr>
            <p:nvPr/>
          </p:nvGrpSpPr>
          <p:grpSpPr bwMode="auto">
            <a:xfrm>
              <a:off x="2198" y="1176"/>
              <a:ext cx="621" cy="426"/>
              <a:chOff x="3164" y="2556"/>
              <a:chExt cx="901" cy="338"/>
            </a:xfrm>
          </p:grpSpPr>
          <p:sp>
            <p:nvSpPr>
              <p:cNvPr id="63560" name="Rectangle 174"/>
              <p:cNvSpPr>
                <a:spLocks noChangeArrowheads="1"/>
              </p:cNvSpPr>
              <p:nvPr/>
            </p:nvSpPr>
            <p:spPr bwMode="auto">
              <a:xfrm>
                <a:off x="3164" y="2556"/>
                <a:ext cx="901" cy="33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3561" name="Text Box 175"/>
              <p:cNvSpPr txBox="1">
                <a:spLocks noChangeArrowheads="1"/>
              </p:cNvSpPr>
              <p:nvPr/>
            </p:nvSpPr>
            <p:spPr bwMode="auto">
              <a:xfrm>
                <a:off x="3212" y="2573"/>
                <a:ext cx="168" cy="18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endParaRPr lang="en-US" dirty="0" smtClean="0">
                  <a:latin typeface="Arial" charset="0"/>
                  <a:cs typeface="+mn-cs"/>
                </a:endParaRPr>
              </a:p>
            </p:txBody>
          </p:sp>
        </p:grpSp>
        <p:sp>
          <p:nvSpPr>
            <p:cNvPr id="63559" name="Text Box 176"/>
            <p:cNvSpPr txBox="1">
              <a:spLocks noChangeArrowheads="1"/>
            </p:cNvSpPr>
            <p:nvPr/>
          </p:nvSpPr>
          <p:spPr bwMode="auto">
            <a:xfrm>
              <a:off x="2197" y="1155"/>
              <a:ext cx="61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Mobile </a:t>
              </a:r>
            </a:p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Switching </a:t>
              </a:r>
            </a:p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Center</a:t>
              </a:r>
            </a:p>
          </p:txBody>
        </p:sp>
      </p:grpSp>
      <p:grpSp>
        <p:nvGrpSpPr>
          <p:cNvPr id="137248" name="Group 177"/>
          <p:cNvGrpSpPr>
            <a:grpSpLocks/>
          </p:cNvGrpSpPr>
          <p:nvPr/>
        </p:nvGrpSpPr>
        <p:grpSpPr bwMode="auto">
          <a:xfrm>
            <a:off x="3097213" y="3727450"/>
            <a:ext cx="636587" cy="493713"/>
            <a:chOff x="3202" y="3056"/>
            <a:chExt cx="401" cy="311"/>
          </a:xfrm>
        </p:grpSpPr>
        <p:sp>
          <p:nvSpPr>
            <p:cNvPr id="63552" name="Oval 178"/>
            <p:cNvSpPr>
              <a:spLocks noChangeArrowheads="1"/>
            </p:cNvSpPr>
            <p:nvPr/>
          </p:nvSpPr>
          <p:spPr bwMode="auto">
            <a:xfrm>
              <a:off x="3203" y="3295"/>
              <a:ext cx="400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3553" name="Line 179"/>
            <p:cNvSpPr>
              <a:spLocks noChangeShapeType="1"/>
            </p:cNvSpPr>
            <p:nvPr/>
          </p:nvSpPr>
          <p:spPr bwMode="auto">
            <a:xfrm>
              <a:off x="3204" y="3096"/>
              <a:ext cx="0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3554" name="Rectangle 180"/>
            <p:cNvSpPr>
              <a:spLocks noChangeArrowheads="1"/>
            </p:cNvSpPr>
            <p:nvPr/>
          </p:nvSpPr>
          <p:spPr bwMode="auto">
            <a:xfrm>
              <a:off x="3210" y="3090"/>
              <a:ext cx="393" cy="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3555" name="Oval 181"/>
            <p:cNvSpPr>
              <a:spLocks noChangeArrowheads="1"/>
            </p:cNvSpPr>
            <p:nvPr/>
          </p:nvSpPr>
          <p:spPr bwMode="auto">
            <a:xfrm>
              <a:off x="3202" y="3056"/>
              <a:ext cx="400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3556" name="Line 182"/>
            <p:cNvSpPr>
              <a:spLocks noChangeShapeType="1"/>
            </p:cNvSpPr>
            <p:nvPr/>
          </p:nvSpPr>
          <p:spPr bwMode="auto">
            <a:xfrm>
              <a:off x="3603" y="3099"/>
              <a:ext cx="0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3557" name="Text Box 183"/>
            <p:cNvSpPr txBox="1">
              <a:spLocks noChangeArrowheads="1"/>
            </p:cNvSpPr>
            <p:nvPr/>
          </p:nvSpPr>
          <p:spPr bwMode="auto">
            <a:xfrm>
              <a:off x="3218" y="3137"/>
              <a:ext cx="36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dirty="0" smtClean="0">
                  <a:latin typeface="Arial" charset="0"/>
                  <a:cs typeface="+mn-cs"/>
                </a:rPr>
                <a:t>VLR</a:t>
              </a:r>
            </a:p>
          </p:txBody>
        </p:sp>
      </p:grpSp>
      <p:sp>
        <p:nvSpPr>
          <p:cNvPr id="63522" name="Rectangle 187"/>
          <p:cNvSpPr>
            <a:spLocks noChangeArrowheads="1"/>
          </p:cNvSpPr>
          <p:nvPr/>
        </p:nvSpPr>
        <p:spPr bwMode="auto">
          <a:xfrm>
            <a:off x="320675" y="9525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n-US" sz="4400" dirty="0">
                <a:solidFill>
                  <a:srgbClr val="000099"/>
                </a:solidFill>
                <a:latin typeface="Gill Sans MT" charset="0"/>
                <a:cs typeface="+mn-cs"/>
              </a:rPr>
              <a:t>GSM: indirect routing to mobile</a:t>
            </a:r>
          </a:p>
        </p:txBody>
      </p:sp>
      <p:grpSp>
        <p:nvGrpSpPr>
          <p:cNvPr id="453822" name="Group 190"/>
          <p:cNvGrpSpPr>
            <a:grpSpLocks/>
          </p:cNvGrpSpPr>
          <p:nvPr/>
        </p:nvGrpSpPr>
        <p:grpSpPr bwMode="auto">
          <a:xfrm>
            <a:off x="4070350" y="2559050"/>
            <a:ext cx="4800600" cy="1274763"/>
            <a:chOff x="2564" y="1612"/>
            <a:chExt cx="3024" cy="803"/>
          </a:xfrm>
        </p:grpSpPr>
        <p:sp>
          <p:nvSpPr>
            <p:cNvPr id="137273" name="Freeform 164"/>
            <p:cNvSpPr>
              <a:spLocks/>
            </p:cNvSpPr>
            <p:nvPr/>
          </p:nvSpPr>
          <p:spPr bwMode="auto">
            <a:xfrm>
              <a:off x="2564" y="1612"/>
              <a:ext cx="1825" cy="571"/>
            </a:xfrm>
            <a:custGeom>
              <a:avLst/>
              <a:gdLst>
                <a:gd name="T0" fmla="*/ 1825 w 1825"/>
                <a:gd name="T1" fmla="*/ 0 h 571"/>
                <a:gd name="T2" fmla="*/ 1409 w 1825"/>
                <a:gd name="T3" fmla="*/ 480 h 571"/>
                <a:gd name="T4" fmla="*/ 905 w 1825"/>
                <a:gd name="T5" fmla="*/ 544 h 571"/>
                <a:gd name="T6" fmla="*/ 425 w 1825"/>
                <a:gd name="T7" fmla="*/ 424 h 571"/>
                <a:gd name="T8" fmla="*/ 153 w 1825"/>
                <a:gd name="T9" fmla="*/ 200 h 571"/>
                <a:gd name="T10" fmla="*/ 25 w 1825"/>
                <a:gd name="T11" fmla="*/ 208 h 571"/>
                <a:gd name="T12" fmla="*/ 1 w 1825"/>
                <a:gd name="T13" fmla="*/ 280 h 5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25" h="571">
                  <a:moveTo>
                    <a:pt x="1825" y="0"/>
                  </a:moveTo>
                  <a:cubicBezTo>
                    <a:pt x="1756" y="80"/>
                    <a:pt x="1562" y="389"/>
                    <a:pt x="1409" y="480"/>
                  </a:cubicBezTo>
                  <a:cubicBezTo>
                    <a:pt x="1256" y="571"/>
                    <a:pt x="1069" y="553"/>
                    <a:pt x="905" y="544"/>
                  </a:cubicBezTo>
                  <a:cubicBezTo>
                    <a:pt x="741" y="535"/>
                    <a:pt x="550" y="481"/>
                    <a:pt x="425" y="424"/>
                  </a:cubicBezTo>
                  <a:cubicBezTo>
                    <a:pt x="300" y="367"/>
                    <a:pt x="220" y="236"/>
                    <a:pt x="153" y="200"/>
                  </a:cubicBezTo>
                  <a:cubicBezTo>
                    <a:pt x="86" y="164"/>
                    <a:pt x="50" y="195"/>
                    <a:pt x="25" y="208"/>
                  </a:cubicBezTo>
                  <a:cubicBezTo>
                    <a:pt x="0" y="221"/>
                    <a:pt x="6" y="265"/>
                    <a:pt x="1" y="28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37274" name="Group 165"/>
            <p:cNvGrpSpPr>
              <a:grpSpLocks/>
            </p:cNvGrpSpPr>
            <p:nvPr/>
          </p:nvGrpSpPr>
          <p:grpSpPr bwMode="auto">
            <a:xfrm>
              <a:off x="3619" y="2058"/>
              <a:ext cx="202" cy="231"/>
              <a:chOff x="618" y="3500"/>
              <a:chExt cx="202" cy="231"/>
            </a:xfrm>
          </p:grpSpPr>
          <p:sp>
            <p:nvSpPr>
              <p:cNvPr id="63550" name="Oval 166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3551" name="Text Box 167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18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dirty="0" smtClean="0">
                    <a:solidFill>
                      <a:srgbClr val="FF0000"/>
                    </a:solidFill>
                    <a:cs typeface="+mn-cs"/>
                  </a:rPr>
                  <a:t>1</a:t>
                </a:r>
              </a:p>
            </p:txBody>
          </p:sp>
        </p:grpSp>
        <p:sp>
          <p:nvSpPr>
            <p:cNvPr id="63548" name="Text Box 188"/>
            <p:cNvSpPr txBox="1">
              <a:spLocks noChangeArrowheads="1"/>
            </p:cNvSpPr>
            <p:nvPr/>
          </p:nvSpPr>
          <p:spPr bwMode="auto">
            <a:xfrm>
              <a:off x="4408" y="2011"/>
              <a:ext cx="11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call routed </a:t>
              </a:r>
            </a:p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to home network</a:t>
              </a:r>
            </a:p>
          </p:txBody>
        </p:sp>
        <p:sp>
          <p:nvSpPr>
            <p:cNvPr id="63549" name="Line 189"/>
            <p:cNvSpPr>
              <a:spLocks noChangeShapeType="1"/>
            </p:cNvSpPr>
            <p:nvPr/>
          </p:nvSpPr>
          <p:spPr bwMode="auto">
            <a:xfrm flipV="1">
              <a:off x="3872" y="2127"/>
              <a:ext cx="568" cy="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453825" name="Group 193"/>
          <p:cNvGrpSpPr>
            <a:grpSpLocks/>
          </p:cNvGrpSpPr>
          <p:nvPr/>
        </p:nvGrpSpPr>
        <p:grpSpPr bwMode="auto">
          <a:xfrm>
            <a:off x="273050" y="1819275"/>
            <a:ext cx="3068638" cy="1400175"/>
            <a:chOff x="172" y="1146"/>
            <a:chExt cx="1933" cy="882"/>
          </a:xfrm>
        </p:grpSpPr>
        <p:grpSp>
          <p:nvGrpSpPr>
            <p:cNvPr id="137268" name="Group 184"/>
            <p:cNvGrpSpPr>
              <a:grpSpLocks/>
            </p:cNvGrpSpPr>
            <p:nvPr/>
          </p:nvGrpSpPr>
          <p:grpSpPr bwMode="auto">
            <a:xfrm>
              <a:off x="1891" y="1146"/>
              <a:ext cx="214" cy="231"/>
              <a:chOff x="618" y="3500"/>
              <a:chExt cx="214" cy="231"/>
            </a:xfrm>
          </p:grpSpPr>
          <p:sp>
            <p:nvSpPr>
              <p:cNvPr id="63544" name="Oval 185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3545" name="Text Box 186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20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dirty="0" smtClean="0">
                    <a:solidFill>
                      <a:srgbClr val="FF0000"/>
                    </a:solidFill>
                    <a:cs typeface="+mn-cs"/>
                  </a:rPr>
                  <a:t>2</a:t>
                </a:r>
              </a:p>
            </p:txBody>
          </p:sp>
        </p:grpSp>
        <p:sp>
          <p:nvSpPr>
            <p:cNvPr id="63542" name="Text Box 191"/>
            <p:cNvSpPr txBox="1">
              <a:spLocks noChangeArrowheads="1"/>
            </p:cNvSpPr>
            <p:nvPr/>
          </p:nvSpPr>
          <p:spPr bwMode="auto">
            <a:xfrm>
              <a:off x="172" y="1508"/>
              <a:ext cx="1588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home MSC consults HLR,</a:t>
              </a:r>
            </a:p>
            <a:p>
              <a:pPr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gets roaming number of</a:t>
              </a:r>
            </a:p>
            <a:p>
              <a:pPr>
                <a:defRPr/>
              </a:pPr>
              <a:r>
                <a:rPr lang="en-US" sz="1600" dirty="0" smtClean="0">
                  <a:latin typeface="Arial" charset="0"/>
                  <a:cs typeface="Arial" charset="0"/>
                </a:rPr>
                <a:t>mobile in visited network</a:t>
              </a:r>
            </a:p>
          </p:txBody>
        </p:sp>
        <p:sp>
          <p:nvSpPr>
            <p:cNvPr id="63543" name="Line 192"/>
            <p:cNvSpPr>
              <a:spLocks noChangeShapeType="1"/>
            </p:cNvSpPr>
            <p:nvPr/>
          </p:nvSpPr>
          <p:spPr bwMode="auto">
            <a:xfrm flipV="1">
              <a:off x="1709" y="1373"/>
              <a:ext cx="182" cy="1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453833" name="Group 201"/>
          <p:cNvGrpSpPr>
            <a:grpSpLocks/>
          </p:cNvGrpSpPr>
          <p:nvPr/>
        </p:nvGrpSpPr>
        <p:grpSpPr bwMode="auto">
          <a:xfrm>
            <a:off x="4097338" y="3016250"/>
            <a:ext cx="4338637" cy="2447925"/>
            <a:chOff x="2581" y="1900"/>
            <a:chExt cx="2733" cy="1542"/>
          </a:xfrm>
        </p:grpSpPr>
        <p:sp>
          <p:nvSpPr>
            <p:cNvPr id="137262" name="Freeform 168"/>
            <p:cNvSpPr>
              <a:spLocks/>
            </p:cNvSpPr>
            <p:nvPr/>
          </p:nvSpPr>
          <p:spPr bwMode="auto">
            <a:xfrm>
              <a:off x="2581" y="1900"/>
              <a:ext cx="666" cy="721"/>
            </a:xfrm>
            <a:custGeom>
              <a:avLst/>
              <a:gdLst>
                <a:gd name="T0" fmla="*/ 0 w 666"/>
                <a:gd name="T1" fmla="*/ 0 h 721"/>
                <a:gd name="T2" fmla="*/ 552 w 666"/>
                <a:gd name="T3" fmla="*/ 336 h 721"/>
                <a:gd name="T4" fmla="*/ 624 w 666"/>
                <a:gd name="T5" fmla="*/ 560 h 721"/>
                <a:gd name="T6" fmla="*/ 299 w 666"/>
                <a:gd name="T7" fmla="*/ 721 h 72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666" h="721">
                  <a:moveTo>
                    <a:pt x="0" y="0"/>
                  </a:moveTo>
                  <a:cubicBezTo>
                    <a:pt x="92" y="56"/>
                    <a:pt x="448" y="243"/>
                    <a:pt x="552" y="336"/>
                  </a:cubicBezTo>
                  <a:cubicBezTo>
                    <a:pt x="656" y="429"/>
                    <a:pt x="666" y="496"/>
                    <a:pt x="624" y="560"/>
                  </a:cubicBezTo>
                  <a:cubicBezTo>
                    <a:pt x="582" y="624"/>
                    <a:pt x="367" y="688"/>
                    <a:pt x="299" y="721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37263" name="Group 169"/>
            <p:cNvGrpSpPr>
              <a:grpSpLocks/>
            </p:cNvGrpSpPr>
            <p:nvPr/>
          </p:nvGrpSpPr>
          <p:grpSpPr bwMode="auto">
            <a:xfrm>
              <a:off x="3131" y="2274"/>
              <a:ext cx="214" cy="231"/>
              <a:chOff x="618" y="3500"/>
              <a:chExt cx="214" cy="231"/>
            </a:xfrm>
          </p:grpSpPr>
          <p:sp>
            <p:nvSpPr>
              <p:cNvPr id="63539" name="Oval 170"/>
              <p:cNvSpPr>
                <a:spLocks noChangeArrowheads="1"/>
              </p:cNvSpPr>
              <p:nvPr/>
            </p:nvSpPr>
            <p:spPr bwMode="auto">
              <a:xfrm>
                <a:off x="618" y="3520"/>
                <a:ext cx="202" cy="201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3540" name="Text Box 171"/>
              <p:cNvSpPr txBox="1">
                <a:spLocks noChangeArrowheads="1"/>
              </p:cNvSpPr>
              <p:nvPr/>
            </p:nvSpPr>
            <p:spPr bwMode="auto">
              <a:xfrm>
                <a:off x="628" y="3500"/>
                <a:ext cx="20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dirty="0" smtClean="0">
                    <a:solidFill>
                      <a:srgbClr val="FF0000"/>
                    </a:solidFill>
                    <a:cs typeface="+mn-cs"/>
                  </a:rPr>
                  <a:t>3</a:t>
                </a:r>
              </a:p>
            </p:txBody>
          </p:sp>
        </p:grpSp>
        <p:sp>
          <p:nvSpPr>
            <p:cNvPr id="63537" name="Text Box 194"/>
            <p:cNvSpPr txBox="1">
              <a:spLocks noChangeArrowheads="1"/>
            </p:cNvSpPr>
            <p:nvPr/>
          </p:nvSpPr>
          <p:spPr bwMode="auto">
            <a:xfrm>
              <a:off x="3100" y="3038"/>
              <a:ext cx="221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home MSC sets up 2</a:t>
              </a:r>
              <a:r>
                <a:rPr lang="en-US" baseline="30000" dirty="0" smtClean="0">
                  <a:latin typeface="Arial" charset="0"/>
                  <a:cs typeface="Arial" charset="0"/>
                </a:rPr>
                <a:t>nd</a:t>
              </a:r>
              <a:r>
                <a:rPr lang="en-US" dirty="0" smtClean="0">
                  <a:latin typeface="Arial" charset="0"/>
                  <a:cs typeface="Arial" charset="0"/>
                </a:rPr>
                <a:t> leg of call</a:t>
              </a:r>
            </a:p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to MSC in visited network</a:t>
              </a:r>
            </a:p>
          </p:txBody>
        </p:sp>
        <p:sp>
          <p:nvSpPr>
            <p:cNvPr id="63538" name="Line 200"/>
            <p:cNvSpPr>
              <a:spLocks noChangeShapeType="1"/>
            </p:cNvSpPr>
            <p:nvPr/>
          </p:nvSpPr>
          <p:spPr bwMode="auto">
            <a:xfrm>
              <a:off x="3273" y="2516"/>
              <a:ext cx="126" cy="5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453836" name="Group 204"/>
          <p:cNvGrpSpPr>
            <a:grpSpLocks/>
          </p:cNvGrpSpPr>
          <p:nvPr/>
        </p:nvGrpSpPr>
        <p:grpSpPr bwMode="auto">
          <a:xfrm>
            <a:off x="2544763" y="4664075"/>
            <a:ext cx="5710237" cy="1592263"/>
            <a:chOff x="1603" y="2938"/>
            <a:chExt cx="3597" cy="1003"/>
          </a:xfrm>
        </p:grpSpPr>
        <p:grpSp>
          <p:nvGrpSpPr>
            <p:cNvPr id="137255" name="Group 199"/>
            <p:cNvGrpSpPr>
              <a:grpSpLocks/>
            </p:cNvGrpSpPr>
            <p:nvPr/>
          </p:nvGrpSpPr>
          <p:grpSpPr bwMode="auto">
            <a:xfrm>
              <a:off x="1603" y="2938"/>
              <a:ext cx="557" cy="307"/>
              <a:chOff x="1603" y="2938"/>
              <a:chExt cx="557" cy="307"/>
            </a:xfrm>
          </p:grpSpPr>
          <p:sp>
            <p:nvSpPr>
              <p:cNvPr id="63531" name="Line 195"/>
              <p:cNvSpPr>
                <a:spLocks noChangeShapeType="1"/>
              </p:cNvSpPr>
              <p:nvPr/>
            </p:nvSpPr>
            <p:spPr bwMode="auto">
              <a:xfrm flipH="1">
                <a:off x="1603" y="2938"/>
                <a:ext cx="557" cy="30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grpSp>
            <p:nvGrpSpPr>
              <p:cNvPr id="137259" name="Group 196"/>
              <p:cNvGrpSpPr>
                <a:grpSpLocks/>
              </p:cNvGrpSpPr>
              <p:nvPr/>
            </p:nvGrpSpPr>
            <p:grpSpPr bwMode="auto">
              <a:xfrm>
                <a:off x="1844" y="2946"/>
                <a:ext cx="214" cy="231"/>
                <a:chOff x="618" y="3500"/>
                <a:chExt cx="214" cy="231"/>
              </a:xfrm>
            </p:grpSpPr>
            <p:sp>
              <p:nvSpPr>
                <p:cNvPr id="63533" name="Oval 197"/>
                <p:cNvSpPr>
                  <a:spLocks noChangeArrowheads="1"/>
                </p:cNvSpPr>
                <p:nvPr/>
              </p:nvSpPr>
              <p:spPr bwMode="auto">
                <a:xfrm>
                  <a:off x="618" y="3520"/>
                  <a:ext cx="202" cy="201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dirty="0">
                    <a:cs typeface="+mn-cs"/>
                  </a:endParaRPr>
                </a:p>
              </p:txBody>
            </p:sp>
            <p:sp>
              <p:nvSpPr>
                <p:cNvPr id="63534" name="Text Box 198"/>
                <p:cNvSpPr txBox="1">
                  <a:spLocks noChangeArrowheads="1"/>
                </p:cNvSpPr>
                <p:nvPr/>
              </p:nvSpPr>
              <p:spPr bwMode="auto">
                <a:xfrm>
                  <a:off x="628" y="3500"/>
                  <a:ext cx="204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omic Sans MS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dirty="0" smtClean="0">
                      <a:solidFill>
                        <a:srgbClr val="FF0000"/>
                      </a:solidFill>
                      <a:cs typeface="+mn-cs"/>
                    </a:rPr>
                    <a:t>4</a:t>
                  </a:r>
                </a:p>
              </p:txBody>
            </p:sp>
          </p:grpSp>
        </p:grpSp>
        <p:sp>
          <p:nvSpPr>
            <p:cNvPr id="63529" name="Text Box 202"/>
            <p:cNvSpPr txBox="1">
              <a:spLocks noChangeArrowheads="1"/>
            </p:cNvSpPr>
            <p:nvPr/>
          </p:nvSpPr>
          <p:spPr bwMode="auto">
            <a:xfrm>
              <a:off x="2900" y="3537"/>
              <a:ext cx="230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MSC in visited network completes</a:t>
              </a:r>
            </a:p>
            <a:p>
              <a:pPr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call through base station to mobile</a:t>
              </a:r>
            </a:p>
          </p:txBody>
        </p:sp>
        <p:sp>
          <p:nvSpPr>
            <p:cNvPr id="63530" name="Line 203"/>
            <p:cNvSpPr>
              <a:spLocks noChangeShapeType="1"/>
            </p:cNvSpPr>
            <p:nvPr/>
          </p:nvSpPr>
          <p:spPr bwMode="auto">
            <a:xfrm flipH="1" flipV="1">
              <a:off x="2074" y="3091"/>
              <a:ext cx="835" cy="5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pic>
        <p:nvPicPr>
          <p:cNvPr id="137254" name="Picture 16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20750"/>
            <a:ext cx="7313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67</a:t>
            </a:fld>
            <a:endParaRPr lang="en-US" sz="1200" dirty="0">
              <a:latin typeface="Tahoma" charset="0"/>
            </a:endParaRPr>
          </a:p>
        </p:txBody>
      </p:sp>
      <p:sp>
        <p:nvSpPr>
          <p:cNvPr id="20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209" name="Group 782"/>
          <p:cNvGrpSpPr>
            <a:grpSpLocks/>
          </p:cNvGrpSpPr>
          <p:nvPr/>
        </p:nvGrpSpPr>
        <p:grpSpPr bwMode="auto">
          <a:xfrm>
            <a:off x="1769471" y="4101787"/>
            <a:ext cx="372793" cy="645052"/>
            <a:chOff x="742" y="2409"/>
            <a:chExt cx="576" cy="881"/>
          </a:xfrm>
        </p:grpSpPr>
        <p:grpSp>
          <p:nvGrpSpPr>
            <p:cNvPr id="210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213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4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5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6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7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8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19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20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21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22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23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24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25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26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27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11" name="Picture 7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2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228" name="Group 782"/>
          <p:cNvGrpSpPr>
            <a:grpSpLocks/>
          </p:cNvGrpSpPr>
          <p:nvPr/>
        </p:nvGrpSpPr>
        <p:grpSpPr bwMode="auto">
          <a:xfrm>
            <a:off x="2608842" y="5482641"/>
            <a:ext cx="372793" cy="645052"/>
            <a:chOff x="742" y="2409"/>
            <a:chExt cx="576" cy="881"/>
          </a:xfrm>
        </p:grpSpPr>
        <p:grpSp>
          <p:nvGrpSpPr>
            <p:cNvPr id="229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232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3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4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5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6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7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8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39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40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41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42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43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44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45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46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30" name="Picture 7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1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247" name="Group 782"/>
          <p:cNvGrpSpPr>
            <a:grpSpLocks/>
          </p:cNvGrpSpPr>
          <p:nvPr/>
        </p:nvGrpSpPr>
        <p:grpSpPr bwMode="auto">
          <a:xfrm>
            <a:off x="3427396" y="5093689"/>
            <a:ext cx="372793" cy="645052"/>
            <a:chOff x="742" y="2409"/>
            <a:chExt cx="576" cy="881"/>
          </a:xfrm>
        </p:grpSpPr>
        <p:grpSp>
          <p:nvGrpSpPr>
            <p:cNvPr id="248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251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2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3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4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5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6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7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8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59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60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61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62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63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64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65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49" name="Picture 7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0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266" name="Group 782"/>
          <p:cNvGrpSpPr>
            <a:grpSpLocks/>
          </p:cNvGrpSpPr>
          <p:nvPr/>
        </p:nvGrpSpPr>
        <p:grpSpPr bwMode="auto">
          <a:xfrm>
            <a:off x="2580566" y="4600630"/>
            <a:ext cx="372793" cy="645052"/>
            <a:chOff x="742" y="2409"/>
            <a:chExt cx="576" cy="881"/>
          </a:xfrm>
        </p:grpSpPr>
        <p:grpSp>
          <p:nvGrpSpPr>
            <p:cNvPr id="267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270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1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2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3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4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5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6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8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9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0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1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2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3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84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68" name="Picture 7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9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65774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3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3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3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3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Line 34"/>
          <p:cNvSpPr>
            <a:spLocks noChangeShapeType="1"/>
          </p:cNvSpPr>
          <p:nvPr/>
        </p:nvSpPr>
        <p:spPr bwMode="auto">
          <a:xfrm flipV="1">
            <a:off x="598488" y="3432175"/>
            <a:ext cx="1176337" cy="776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39269" name="Group 35"/>
          <p:cNvGrpSpPr>
            <a:grpSpLocks/>
          </p:cNvGrpSpPr>
          <p:nvPr/>
        </p:nvGrpSpPr>
        <p:grpSpPr bwMode="auto">
          <a:xfrm>
            <a:off x="1157288" y="4425950"/>
            <a:ext cx="1441450" cy="346075"/>
            <a:chOff x="3072" y="739"/>
            <a:chExt cx="652" cy="146"/>
          </a:xfrm>
        </p:grpSpPr>
        <p:pic>
          <p:nvPicPr>
            <p:cNvPr id="139323" name="Picture 36" descr="lgv_fqmg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573" name="Line 37"/>
            <p:cNvSpPr>
              <a:spLocks noChangeShapeType="1"/>
            </p:cNvSpPr>
            <p:nvPr/>
          </p:nvSpPr>
          <p:spPr bwMode="auto">
            <a:xfrm flipH="1">
              <a:off x="3104" y="784"/>
              <a:ext cx="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4574" name="Line 38"/>
            <p:cNvSpPr>
              <a:spLocks noChangeShapeType="1"/>
            </p:cNvSpPr>
            <p:nvPr/>
          </p:nvSpPr>
          <p:spPr bwMode="auto">
            <a:xfrm flipH="1">
              <a:off x="3072" y="7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139270" name="Group 39"/>
          <p:cNvGrpSpPr>
            <a:grpSpLocks/>
          </p:cNvGrpSpPr>
          <p:nvPr/>
        </p:nvGrpSpPr>
        <p:grpSpPr bwMode="auto">
          <a:xfrm>
            <a:off x="1622425" y="2736850"/>
            <a:ext cx="987425" cy="730250"/>
            <a:chOff x="2197" y="1155"/>
            <a:chExt cx="622" cy="460"/>
          </a:xfrm>
        </p:grpSpPr>
        <p:grpSp>
          <p:nvGrpSpPr>
            <p:cNvPr id="139319" name="Group 40"/>
            <p:cNvGrpSpPr>
              <a:grpSpLocks/>
            </p:cNvGrpSpPr>
            <p:nvPr/>
          </p:nvGrpSpPr>
          <p:grpSpPr bwMode="auto">
            <a:xfrm>
              <a:off x="2198" y="1176"/>
              <a:ext cx="621" cy="426"/>
              <a:chOff x="3164" y="2556"/>
              <a:chExt cx="901" cy="338"/>
            </a:xfrm>
          </p:grpSpPr>
          <p:sp>
            <p:nvSpPr>
              <p:cNvPr id="64570" name="Rectangle 41"/>
              <p:cNvSpPr>
                <a:spLocks noChangeArrowheads="1"/>
              </p:cNvSpPr>
              <p:nvPr/>
            </p:nvSpPr>
            <p:spPr bwMode="auto">
              <a:xfrm>
                <a:off x="3164" y="2556"/>
                <a:ext cx="901" cy="33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4571" name="Text Box 42"/>
              <p:cNvSpPr txBox="1">
                <a:spLocks noChangeArrowheads="1"/>
              </p:cNvSpPr>
              <p:nvPr/>
            </p:nvSpPr>
            <p:spPr bwMode="auto">
              <a:xfrm>
                <a:off x="3212" y="2573"/>
                <a:ext cx="168" cy="18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endParaRPr lang="en-US" dirty="0" smtClean="0">
                  <a:latin typeface="Arial" charset="0"/>
                  <a:cs typeface="+mn-cs"/>
                </a:endParaRPr>
              </a:p>
            </p:txBody>
          </p:sp>
        </p:grpSp>
        <p:sp>
          <p:nvSpPr>
            <p:cNvPr id="64569" name="Text Box 43"/>
            <p:cNvSpPr txBox="1">
              <a:spLocks noChangeArrowheads="1"/>
            </p:cNvSpPr>
            <p:nvPr/>
          </p:nvSpPr>
          <p:spPr bwMode="auto">
            <a:xfrm>
              <a:off x="2197" y="1155"/>
              <a:ext cx="61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Mobile </a:t>
              </a:r>
            </a:p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Switching </a:t>
              </a:r>
            </a:p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Center</a:t>
              </a:r>
            </a:p>
          </p:txBody>
        </p:sp>
      </p:grpSp>
      <p:grpSp>
        <p:nvGrpSpPr>
          <p:cNvPr id="139271" name="Group 44"/>
          <p:cNvGrpSpPr>
            <a:grpSpLocks/>
          </p:cNvGrpSpPr>
          <p:nvPr/>
        </p:nvGrpSpPr>
        <p:grpSpPr bwMode="auto">
          <a:xfrm>
            <a:off x="1135063" y="2528888"/>
            <a:ext cx="636587" cy="493712"/>
            <a:chOff x="3202" y="3056"/>
            <a:chExt cx="401" cy="311"/>
          </a:xfrm>
        </p:grpSpPr>
        <p:sp>
          <p:nvSpPr>
            <p:cNvPr id="64562" name="Oval 45"/>
            <p:cNvSpPr>
              <a:spLocks noChangeArrowheads="1"/>
            </p:cNvSpPr>
            <p:nvPr/>
          </p:nvSpPr>
          <p:spPr bwMode="auto">
            <a:xfrm>
              <a:off x="3203" y="3295"/>
              <a:ext cx="400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4563" name="Line 46"/>
            <p:cNvSpPr>
              <a:spLocks noChangeShapeType="1"/>
            </p:cNvSpPr>
            <p:nvPr/>
          </p:nvSpPr>
          <p:spPr bwMode="auto">
            <a:xfrm>
              <a:off x="3204" y="3096"/>
              <a:ext cx="0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4564" name="Rectangle 47"/>
            <p:cNvSpPr>
              <a:spLocks noChangeArrowheads="1"/>
            </p:cNvSpPr>
            <p:nvPr/>
          </p:nvSpPr>
          <p:spPr bwMode="auto">
            <a:xfrm>
              <a:off x="3210" y="3090"/>
              <a:ext cx="393" cy="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4565" name="Oval 48"/>
            <p:cNvSpPr>
              <a:spLocks noChangeArrowheads="1"/>
            </p:cNvSpPr>
            <p:nvPr/>
          </p:nvSpPr>
          <p:spPr bwMode="auto">
            <a:xfrm>
              <a:off x="3202" y="3056"/>
              <a:ext cx="400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4566" name="Line 49"/>
            <p:cNvSpPr>
              <a:spLocks noChangeShapeType="1"/>
            </p:cNvSpPr>
            <p:nvPr/>
          </p:nvSpPr>
          <p:spPr bwMode="auto">
            <a:xfrm>
              <a:off x="3603" y="3099"/>
              <a:ext cx="0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4567" name="Text Box 50"/>
            <p:cNvSpPr txBox="1">
              <a:spLocks noChangeArrowheads="1"/>
            </p:cNvSpPr>
            <p:nvPr/>
          </p:nvSpPr>
          <p:spPr bwMode="auto">
            <a:xfrm>
              <a:off x="3218" y="3137"/>
              <a:ext cx="36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dirty="0" smtClean="0">
                  <a:latin typeface="Arial" charset="0"/>
                  <a:cs typeface="+mn-cs"/>
                </a:rPr>
                <a:t>VLR</a:t>
              </a:r>
            </a:p>
          </p:txBody>
        </p:sp>
      </p:grpSp>
      <p:sp>
        <p:nvSpPr>
          <p:cNvPr id="64522" name="Line 82"/>
          <p:cNvSpPr>
            <a:spLocks noChangeShapeType="1"/>
          </p:cNvSpPr>
          <p:nvPr/>
        </p:nvSpPr>
        <p:spPr bwMode="auto">
          <a:xfrm flipH="1" flipV="1">
            <a:off x="2439988" y="3444875"/>
            <a:ext cx="1176337" cy="776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139274" name="Freeform 83"/>
          <p:cNvSpPr>
            <a:spLocks/>
          </p:cNvSpPr>
          <p:nvPr/>
        </p:nvSpPr>
        <p:spPr bwMode="auto">
          <a:xfrm>
            <a:off x="788988" y="2135188"/>
            <a:ext cx="1328737" cy="2324100"/>
          </a:xfrm>
          <a:custGeom>
            <a:avLst/>
            <a:gdLst>
              <a:gd name="T0" fmla="*/ 2147483647 w 837"/>
              <a:gd name="T1" fmla="*/ 0 h 1464"/>
              <a:gd name="T2" fmla="*/ 2147483647 w 837"/>
              <a:gd name="T3" fmla="*/ 2147483647 h 1464"/>
              <a:gd name="T4" fmla="*/ 2147483647 w 837"/>
              <a:gd name="T5" fmla="*/ 2147483647 h 1464"/>
              <a:gd name="T6" fmla="*/ 2147483647 w 837"/>
              <a:gd name="T7" fmla="*/ 2147483647 h 1464"/>
              <a:gd name="T8" fmla="*/ 0 w 837"/>
              <a:gd name="T9" fmla="*/ 2147483647 h 1464"/>
              <a:gd name="T10" fmla="*/ 2147483647 w 837"/>
              <a:gd name="T11" fmla="*/ 2147483647 h 146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837" h="1464">
                <a:moveTo>
                  <a:pt x="816" y="0"/>
                </a:moveTo>
                <a:cubicBezTo>
                  <a:pt x="813" y="101"/>
                  <a:pt x="809" y="477"/>
                  <a:pt x="808" y="608"/>
                </a:cubicBezTo>
                <a:cubicBezTo>
                  <a:pt x="807" y="739"/>
                  <a:pt x="837" y="733"/>
                  <a:pt x="808" y="784"/>
                </a:cubicBezTo>
                <a:cubicBezTo>
                  <a:pt x="779" y="835"/>
                  <a:pt x="767" y="824"/>
                  <a:pt x="632" y="912"/>
                </a:cubicBezTo>
                <a:cubicBezTo>
                  <a:pt x="497" y="1000"/>
                  <a:pt x="0" y="1220"/>
                  <a:pt x="0" y="1312"/>
                </a:cubicBezTo>
                <a:cubicBezTo>
                  <a:pt x="0" y="1404"/>
                  <a:pt x="500" y="1432"/>
                  <a:pt x="632" y="1464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39275" name="Freeform 84"/>
          <p:cNvSpPr>
            <a:spLocks/>
          </p:cNvSpPr>
          <p:nvPr/>
        </p:nvSpPr>
        <p:spPr bwMode="auto">
          <a:xfrm>
            <a:off x="2093913" y="3367088"/>
            <a:ext cx="1282700" cy="1079500"/>
          </a:xfrm>
          <a:custGeom>
            <a:avLst/>
            <a:gdLst>
              <a:gd name="T0" fmla="*/ 0 w 808"/>
              <a:gd name="T1" fmla="*/ 0 h 680"/>
              <a:gd name="T2" fmla="*/ 2147483647 w 808"/>
              <a:gd name="T3" fmla="*/ 2147483647 h 680"/>
              <a:gd name="T4" fmla="*/ 2147483647 w 808"/>
              <a:gd name="T5" fmla="*/ 2147483647 h 680"/>
              <a:gd name="T6" fmla="*/ 2147483647 w 808"/>
              <a:gd name="T7" fmla="*/ 2147483647 h 6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08" h="680">
                <a:moveTo>
                  <a:pt x="0" y="0"/>
                </a:moveTo>
                <a:cubicBezTo>
                  <a:pt x="29" y="21"/>
                  <a:pt x="41" y="40"/>
                  <a:pt x="176" y="128"/>
                </a:cubicBezTo>
                <a:cubicBezTo>
                  <a:pt x="311" y="216"/>
                  <a:pt x="808" y="436"/>
                  <a:pt x="808" y="528"/>
                </a:cubicBezTo>
                <a:cubicBezTo>
                  <a:pt x="808" y="620"/>
                  <a:pt x="308" y="648"/>
                  <a:pt x="176" y="68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4525" name="Text Box 85"/>
          <p:cNvSpPr txBox="1">
            <a:spLocks noChangeArrowheads="1"/>
          </p:cNvSpPr>
          <p:nvPr/>
        </p:nvSpPr>
        <p:spPr bwMode="auto">
          <a:xfrm>
            <a:off x="331788" y="4229100"/>
            <a:ext cx="8270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old BSS</a:t>
            </a:r>
          </a:p>
        </p:txBody>
      </p:sp>
      <p:sp>
        <p:nvSpPr>
          <p:cNvPr id="64526" name="Text Box 86"/>
          <p:cNvSpPr txBox="1">
            <a:spLocks noChangeArrowheads="1"/>
          </p:cNvSpPr>
          <p:nvPr/>
        </p:nvSpPr>
        <p:spPr bwMode="auto">
          <a:xfrm>
            <a:off x="3024188" y="4360863"/>
            <a:ext cx="9159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new BSS</a:t>
            </a:r>
          </a:p>
        </p:txBody>
      </p:sp>
      <p:sp>
        <p:nvSpPr>
          <p:cNvPr id="64527" name="Text Box 87"/>
          <p:cNvSpPr txBox="1">
            <a:spLocks noChangeArrowheads="1"/>
          </p:cNvSpPr>
          <p:nvPr/>
        </p:nvSpPr>
        <p:spPr bwMode="auto">
          <a:xfrm>
            <a:off x="1217613" y="3759200"/>
            <a:ext cx="72548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old </a:t>
            </a:r>
          </a:p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routing</a:t>
            </a:r>
          </a:p>
        </p:txBody>
      </p:sp>
      <p:sp>
        <p:nvSpPr>
          <p:cNvPr id="64528" name="Text Box 88"/>
          <p:cNvSpPr txBox="1">
            <a:spLocks noChangeArrowheads="1"/>
          </p:cNvSpPr>
          <p:nvPr/>
        </p:nvSpPr>
        <p:spPr bwMode="auto">
          <a:xfrm>
            <a:off x="2208213" y="3746500"/>
            <a:ext cx="72548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new</a:t>
            </a:r>
          </a:p>
          <a:p>
            <a:pPr algn="r"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routing</a:t>
            </a:r>
          </a:p>
        </p:txBody>
      </p:sp>
      <p:sp>
        <p:nvSpPr>
          <p:cNvPr id="64529" name="Rectangle 90"/>
          <p:cNvSpPr>
            <a:spLocks noChangeArrowheads="1"/>
          </p:cNvSpPr>
          <p:nvPr/>
        </p:nvSpPr>
        <p:spPr bwMode="auto">
          <a:xfrm>
            <a:off x="411163" y="193675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n-US" sz="4000" dirty="0">
                <a:solidFill>
                  <a:srgbClr val="000099"/>
                </a:solidFill>
                <a:latin typeface="Gill Sans MT" charset="0"/>
                <a:cs typeface="+mn-cs"/>
              </a:rPr>
              <a:t>GSM: handoff with common MSC</a:t>
            </a:r>
          </a:p>
        </p:txBody>
      </p:sp>
      <p:sp>
        <p:nvSpPr>
          <p:cNvPr id="64530" name="Rectangle 93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159250" cy="4962525"/>
          </a:xfrm>
        </p:spPr>
        <p:txBody>
          <a:bodyPr/>
          <a:lstStyle/>
          <a:p>
            <a:pPr>
              <a:defRPr/>
            </a:pPr>
            <a:r>
              <a:rPr lang="en-US" sz="2400" i="1" dirty="0">
                <a:solidFill>
                  <a:srgbClr val="C00000"/>
                </a:solidFill>
                <a:latin typeface="Gill Sans MT" charset="0"/>
                <a:cs typeface="+mn-cs"/>
              </a:rPr>
              <a:t>handoff goal: </a:t>
            </a:r>
            <a:r>
              <a:rPr lang="en-US" sz="2400" dirty="0">
                <a:latin typeface="Gill Sans MT" charset="0"/>
                <a:cs typeface="+mn-cs"/>
              </a:rPr>
              <a:t>route call via new base station (without interruption)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reasons for handoff:</a:t>
            </a:r>
          </a:p>
          <a:p>
            <a:pPr lvl="1">
              <a:defRPr/>
            </a:pPr>
            <a:r>
              <a:rPr lang="en-US" sz="2200" dirty="0">
                <a:latin typeface="Gill Sans MT" charset="0"/>
              </a:rPr>
              <a:t>stronger signal to/from new BSS (continuing connectivity, less battery drain)</a:t>
            </a:r>
          </a:p>
          <a:p>
            <a:pPr lvl="1">
              <a:defRPr/>
            </a:pPr>
            <a:r>
              <a:rPr lang="en-US" sz="2200" dirty="0">
                <a:latin typeface="Gill Sans MT" charset="0"/>
              </a:rPr>
              <a:t>load balance: free up channel in current BSS</a:t>
            </a:r>
          </a:p>
          <a:p>
            <a:pPr lvl="1">
              <a:defRPr/>
            </a:pPr>
            <a:r>
              <a:rPr lang="en-US" sz="2200" dirty="0">
                <a:latin typeface="Gill Sans MT" charset="0"/>
              </a:rPr>
              <a:t>GSM </a:t>
            </a:r>
            <a:r>
              <a:rPr lang="en-US" sz="2200" dirty="0" smtClean="0">
                <a:latin typeface="Gill Sans MT" charset="0"/>
              </a:rPr>
              <a:t>doesn't </a:t>
            </a:r>
            <a:r>
              <a:rPr lang="en-US" sz="2200" dirty="0">
                <a:latin typeface="Gill Sans MT" charset="0"/>
              </a:rPr>
              <a:t>mandate why to perform handoff (policy), only how (mechanism)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handoff initiated by old BSS</a:t>
            </a:r>
          </a:p>
          <a:p>
            <a:pPr lvl="1">
              <a:defRPr/>
            </a:pPr>
            <a:endParaRPr lang="en-US" sz="1800" dirty="0">
              <a:latin typeface="Gill Sans MT" charset="0"/>
            </a:endParaRPr>
          </a:p>
        </p:txBody>
      </p:sp>
      <p:pic>
        <p:nvPicPr>
          <p:cNvPr id="139282" name="Picture 16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996950"/>
            <a:ext cx="7313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68</a:t>
            </a:fld>
            <a:endParaRPr lang="en-US" sz="1200" dirty="0">
              <a:latin typeface="Tahoma" charset="0"/>
            </a:endParaRPr>
          </a:p>
        </p:txBody>
      </p:sp>
      <p:sp>
        <p:nvSpPr>
          <p:cNvPr id="9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95" name="Group 782"/>
          <p:cNvGrpSpPr>
            <a:grpSpLocks/>
          </p:cNvGrpSpPr>
          <p:nvPr/>
        </p:nvGrpSpPr>
        <p:grpSpPr bwMode="auto">
          <a:xfrm>
            <a:off x="145722" y="3456329"/>
            <a:ext cx="749422" cy="853262"/>
            <a:chOff x="742" y="2409"/>
            <a:chExt cx="576" cy="881"/>
          </a:xfrm>
        </p:grpSpPr>
        <p:grpSp>
          <p:nvGrpSpPr>
            <p:cNvPr id="96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99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0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1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2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3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4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5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6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7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8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09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10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11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12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13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97" name="Picture 799" descr="cell_tower_radiation cop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14" name="Group 782"/>
          <p:cNvGrpSpPr>
            <a:grpSpLocks/>
          </p:cNvGrpSpPr>
          <p:nvPr/>
        </p:nvGrpSpPr>
        <p:grpSpPr bwMode="auto">
          <a:xfrm>
            <a:off x="3420717" y="3587908"/>
            <a:ext cx="749422" cy="853262"/>
            <a:chOff x="742" y="2409"/>
            <a:chExt cx="576" cy="881"/>
          </a:xfrm>
        </p:grpSpPr>
        <p:grpSp>
          <p:nvGrpSpPr>
            <p:cNvPr id="115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118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19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0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1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2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3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4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5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6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7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8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9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0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1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2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116" name="Picture 799" descr="cell_tower_radiation copy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05694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roup 782"/>
          <p:cNvGrpSpPr>
            <a:grpSpLocks/>
          </p:cNvGrpSpPr>
          <p:nvPr/>
        </p:nvGrpSpPr>
        <p:grpSpPr bwMode="auto">
          <a:xfrm>
            <a:off x="145722" y="3456329"/>
            <a:ext cx="749422" cy="853262"/>
            <a:chOff x="742" y="2409"/>
            <a:chExt cx="576" cy="881"/>
          </a:xfrm>
        </p:grpSpPr>
        <p:grpSp>
          <p:nvGrpSpPr>
            <p:cNvPr id="124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127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8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9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0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1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2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3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4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5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6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7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8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9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40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41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125" name="Picture 799" descr="cell_tower_radiation copy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6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grpSp>
        <p:nvGrpSpPr>
          <p:cNvPr id="142" name="Group 782"/>
          <p:cNvGrpSpPr>
            <a:grpSpLocks/>
          </p:cNvGrpSpPr>
          <p:nvPr/>
        </p:nvGrpSpPr>
        <p:grpSpPr bwMode="auto">
          <a:xfrm>
            <a:off x="3420717" y="3587908"/>
            <a:ext cx="749422" cy="853262"/>
            <a:chOff x="742" y="2409"/>
            <a:chExt cx="576" cy="881"/>
          </a:xfrm>
        </p:grpSpPr>
        <p:grpSp>
          <p:nvGrpSpPr>
            <p:cNvPr id="143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146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47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48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49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50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51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52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53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54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55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56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57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58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59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60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144" name="Picture 799" descr="cell_tower_radiation copy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5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65540" name="Line 3"/>
          <p:cNvSpPr>
            <a:spLocks noChangeShapeType="1"/>
          </p:cNvSpPr>
          <p:nvPr/>
        </p:nvSpPr>
        <p:spPr bwMode="auto">
          <a:xfrm flipV="1">
            <a:off x="982663" y="3452813"/>
            <a:ext cx="520700" cy="342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5542" name="Line 36"/>
          <p:cNvSpPr>
            <a:spLocks noChangeShapeType="1"/>
          </p:cNvSpPr>
          <p:nvPr/>
        </p:nvSpPr>
        <p:spPr bwMode="auto">
          <a:xfrm flipV="1">
            <a:off x="608013" y="3435350"/>
            <a:ext cx="1176337" cy="776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41318" name="Group 37"/>
          <p:cNvGrpSpPr>
            <a:grpSpLocks/>
          </p:cNvGrpSpPr>
          <p:nvPr/>
        </p:nvGrpSpPr>
        <p:grpSpPr bwMode="auto">
          <a:xfrm>
            <a:off x="1166813" y="4429125"/>
            <a:ext cx="1441450" cy="346075"/>
            <a:chOff x="3072" y="739"/>
            <a:chExt cx="652" cy="146"/>
          </a:xfrm>
        </p:grpSpPr>
        <p:pic>
          <p:nvPicPr>
            <p:cNvPr id="141399" name="Picture 38" descr="lgv_fqmg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625" name="Line 39"/>
            <p:cNvSpPr>
              <a:spLocks noChangeShapeType="1"/>
            </p:cNvSpPr>
            <p:nvPr/>
          </p:nvSpPr>
          <p:spPr bwMode="auto">
            <a:xfrm flipH="1">
              <a:off x="3104" y="784"/>
              <a:ext cx="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626" name="Line 40"/>
            <p:cNvSpPr>
              <a:spLocks noChangeShapeType="1"/>
            </p:cNvSpPr>
            <p:nvPr/>
          </p:nvSpPr>
          <p:spPr bwMode="auto">
            <a:xfrm flipH="1">
              <a:off x="3072" y="7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141319" name="Group 41"/>
          <p:cNvGrpSpPr>
            <a:grpSpLocks/>
          </p:cNvGrpSpPr>
          <p:nvPr/>
        </p:nvGrpSpPr>
        <p:grpSpPr bwMode="auto">
          <a:xfrm>
            <a:off x="1631950" y="2740025"/>
            <a:ext cx="987425" cy="730250"/>
            <a:chOff x="2197" y="1155"/>
            <a:chExt cx="622" cy="460"/>
          </a:xfrm>
        </p:grpSpPr>
        <p:grpSp>
          <p:nvGrpSpPr>
            <p:cNvPr id="141395" name="Group 42"/>
            <p:cNvGrpSpPr>
              <a:grpSpLocks/>
            </p:cNvGrpSpPr>
            <p:nvPr/>
          </p:nvGrpSpPr>
          <p:grpSpPr bwMode="auto">
            <a:xfrm>
              <a:off x="2198" y="1176"/>
              <a:ext cx="621" cy="426"/>
              <a:chOff x="3164" y="2556"/>
              <a:chExt cx="901" cy="338"/>
            </a:xfrm>
          </p:grpSpPr>
          <p:sp>
            <p:nvSpPr>
              <p:cNvPr id="65622" name="Rectangle 43"/>
              <p:cNvSpPr>
                <a:spLocks noChangeArrowheads="1"/>
              </p:cNvSpPr>
              <p:nvPr/>
            </p:nvSpPr>
            <p:spPr bwMode="auto">
              <a:xfrm>
                <a:off x="3164" y="2556"/>
                <a:ext cx="901" cy="33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5623" name="Text Box 44"/>
              <p:cNvSpPr txBox="1">
                <a:spLocks noChangeArrowheads="1"/>
              </p:cNvSpPr>
              <p:nvPr/>
            </p:nvSpPr>
            <p:spPr bwMode="auto">
              <a:xfrm>
                <a:off x="3212" y="2573"/>
                <a:ext cx="168" cy="18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endParaRPr lang="en-US" dirty="0" smtClean="0">
                  <a:latin typeface="Arial" charset="0"/>
                  <a:cs typeface="+mn-cs"/>
                </a:endParaRPr>
              </a:p>
            </p:txBody>
          </p:sp>
        </p:grpSp>
        <p:sp>
          <p:nvSpPr>
            <p:cNvPr id="65621" name="Text Box 45"/>
            <p:cNvSpPr txBox="1">
              <a:spLocks noChangeArrowheads="1"/>
            </p:cNvSpPr>
            <p:nvPr/>
          </p:nvSpPr>
          <p:spPr bwMode="auto">
            <a:xfrm>
              <a:off x="2197" y="1155"/>
              <a:ext cx="61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Mobile </a:t>
              </a:r>
            </a:p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Switching </a:t>
              </a:r>
            </a:p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Center</a:t>
              </a:r>
            </a:p>
          </p:txBody>
        </p:sp>
      </p:grpSp>
      <p:grpSp>
        <p:nvGrpSpPr>
          <p:cNvPr id="141320" name="Group 46"/>
          <p:cNvGrpSpPr>
            <a:grpSpLocks/>
          </p:cNvGrpSpPr>
          <p:nvPr/>
        </p:nvGrpSpPr>
        <p:grpSpPr bwMode="auto">
          <a:xfrm>
            <a:off x="1144588" y="2532063"/>
            <a:ext cx="636587" cy="493712"/>
            <a:chOff x="3202" y="3056"/>
            <a:chExt cx="401" cy="311"/>
          </a:xfrm>
        </p:grpSpPr>
        <p:sp>
          <p:nvSpPr>
            <p:cNvPr id="65614" name="Oval 47"/>
            <p:cNvSpPr>
              <a:spLocks noChangeArrowheads="1"/>
            </p:cNvSpPr>
            <p:nvPr/>
          </p:nvSpPr>
          <p:spPr bwMode="auto">
            <a:xfrm>
              <a:off x="3203" y="3295"/>
              <a:ext cx="400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615" name="Line 48"/>
            <p:cNvSpPr>
              <a:spLocks noChangeShapeType="1"/>
            </p:cNvSpPr>
            <p:nvPr/>
          </p:nvSpPr>
          <p:spPr bwMode="auto">
            <a:xfrm>
              <a:off x="3204" y="3096"/>
              <a:ext cx="0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616" name="Rectangle 49"/>
            <p:cNvSpPr>
              <a:spLocks noChangeArrowheads="1"/>
            </p:cNvSpPr>
            <p:nvPr/>
          </p:nvSpPr>
          <p:spPr bwMode="auto">
            <a:xfrm>
              <a:off x="3210" y="3090"/>
              <a:ext cx="393" cy="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617" name="Oval 50"/>
            <p:cNvSpPr>
              <a:spLocks noChangeArrowheads="1"/>
            </p:cNvSpPr>
            <p:nvPr/>
          </p:nvSpPr>
          <p:spPr bwMode="auto">
            <a:xfrm>
              <a:off x="3202" y="3056"/>
              <a:ext cx="400" cy="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618" name="Line 51"/>
            <p:cNvSpPr>
              <a:spLocks noChangeShapeType="1"/>
            </p:cNvSpPr>
            <p:nvPr/>
          </p:nvSpPr>
          <p:spPr bwMode="auto">
            <a:xfrm>
              <a:off x="3603" y="3099"/>
              <a:ext cx="0" cy="2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619" name="Text Box 52"/>
            <p:cNvSpPr txBox="1">
              <a:spLocks noChangeArrowheads="1"/>
            </p:cNvSpPr>
            <p:nvPr/>
          </p:nvSpPr>
          <p:spPr bwMode="auto">
            <a:xfrm>
              <a:off x="3218" y="3137"/>
              <a:ext cx="36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600" dirty="0" smtClean="0">
                  <a:latin typeface="Arial" charset="0"/>
                  <a:cs typeface="+mn-cs"/>
                </a:rPr>
                <a:t>VLR</a:t>
              </a:r>
            </a:p>
          </p:txBody>
        </p:sp>
      </p:grpSp>
      <p:sp>
        <p:nvSpPr>
          <p:cNvPr id="65547" name="Line 84"/>
          <p:cNvSpPr>
            <a:spLocks noChangeShapeType="1"/>
          </p:cNvSpPr>
          <p:nvPr/>
        </p:nvSpPr>
        <p:spPr bwMode="auto">
          <a:xfrm flipH="1" flipV="1">
            <a:off x="2449513" y="3448050"/>
            <a:ext cx="1176337" cy="776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5548" name="Text Box 85"/>
          <p:cNvSpPr txBox="1">
            <a:spLocks noChangeArrowheads="1"/>
          </p:cNvSpPr>
          <p:nvPr/>
        </p:nvSpPr>
        <p:spPr bwMode="auto">
          <a:xfrm>
            <a:off x="198438" y="4232275"/>
            <a:ext cx="8270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old BSS</a:t>
            </a:r>
          </a:p>
        </p:txBody>
      </p:sp>
      <p:grpSp>
        <p:nvGrpSpPr>
          <p:cNvPr id="141324" name="Group 87"/>
          <p:cNvGrpSpPr>
            <a:grpSpLocks/>
          </p:cNvGrpSpPr>
          <p:nvPr/>
        </p:nvGrpSpPr>
        <p:grpSpPr bwMode="auto">
          <a:xfrm>
            <a:off x="1039813" y="3487738"/>
            <a:ext cx="296862" cy="336550"/>
            <a:chOff x="3312" y="2598"/>
            <a:chExt cx="187" cy="212"/>
          </a:xfrm>
        </p:grpSpPr>
        <p:sp>
          <p:nvSpPr>
            <p:cNvPr id="65582" name="Oval 88"/>
            <p:cNvSpPr>
              <a:spLocks noChangeArrowheads="1"/>
            </p:cNvSpPr>
            <p:nvPr/>
          </p:nvSpPr>
          <p:spPr bwMode="auto">
            <a:xfrm>
              <a:off x="3334" y="2622"/>
              <a:ext cx="150" cy="15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83" name="Text Box 89"/>
            <p:cNvSpPr txBox="1">
              <a:spLocks noChangeArrowheads="1"/>
            </p:cNvSpPr>
            <p:nvPr/>
          </p:nvSpPr>
          <p:spPr bwMode="auto">
            <a:xfrm>
              <a:off x="3312" y="2598"/>
              <a:ext cx="1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dirty="0" smtClean="0">
                  <a:solidFill>
                    <a:srgbClr val="FF0000"/>
                  </a:solidFill>
                  <a:latin typeface="Arial" charset="0"/>
                  <a:cs typeface="+mn-cs"/>
                </a:rPr>
                <a:t>1</a:t>
              </a:r>
            </a:p>
          </p:txBody>
        </p:sp>
      </p:grpSp>
      <p:grpSp>
        <p:nvGrpSpPr>
          <p:cNvPr id="141325" name="Group 90"/>
          <p:cNvGrpSpPr>
            <a:grpSpLocks/>
          </p:cNvGrpSpPr>
          <p:nvPr/>
        </p:nvGrpSpPr>
        <p:grpSpPr bwMode="auto">
          <a:xfrm>
            <a:off x="3319463" y="3919538"/>
            <a:ext cx="296862" cy="336550"/>
            <a:chOff x="3312" y="2598"/>
            <a:chExt cx="187" cy="212"/>
          </a:xfrm>
        </p:grpSpPr>
        <p:sp>
          <p:nvSpPr>
            <p:cNvPr id="65580" name="Oval 91"/>
            <p:cNvSpPr>
              <a:spLocks noChangeArrowheads="1"/>
            </p:cNvSpPr>
            <p:nvPr/>
          </p:nvSpPr>
          <p:spPr bwMode="auto">
            <a:xfrm>
              <a:off x="3334" y="2622"/>
              <a:ext cx="150" cy="15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81" name="Text Box 92"/>
            <p:cNvSpPr txBox="1">
              <a:spLocks noChangeArrowheads="1"/>
            </p:cNvSpPr>
            <p:nvPr/>
          </p:nvSpPr>
          <p:spPr bwMode="auto">
            <a:xfrm>
              <a:off x="3312" y="2598"/>
              <a:ext cx="1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dirty="0" smtClean="0">
                  <a:solidFill>
                    <a:srgbClr val="FF0000"/>
                  </a:solidFill>
                  <a:latin typeface="Arial" charset="0"/>
                  <a:cs typeface="+mn-cs"/>
                </a:rPr>
                <a:t>3</a:t>
              </a:r>
            </a:p>
          </p:txBody>
        </p:sp>
      </p:grpSp>
      <p:sp>
        <p:nvSpPr>
          <p:cNvPr id="65551" name="Line 93"/>
          <p:cNvSpPr>
            <a:spLocks noChangeShapeType="1"/>
          </p:cNvSpPr>
          <p:nvPr/>
        </p:nvSpPr>
        <p:spPr bwMode="auto">
          <a:xfrm>
            <a:off x="2500313" y="3357563"/>
            <a:ext cx="920750" cy="584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41327" name="Group 94"/>
          <p:cNvGrpSpPr>
            <a:grpSpLocks/>
          </p:cNvGrpSpPr>
          <p:nvPr/>
        </p:nvGrpSpPr>
        <p:grpSpPr bwMode="auto">
          <a:xfrm>
            <a:off x="2379663" y="3208338"/>
            <a:ext cx="296862" cy="336550"/>
            <a:chOff x="3312" y="2598"/>
            <a:chExt cx="187" cy="212"/>
          </a:xfrm>
        </p:grpSpPr>
        <p:sp>
          <p:nvSpPr>
            <p:cNvPr id="65578" name="Oval 95"/>
            <p:cNvSpPr>
              <a:spLocks noChangeArrowheads="1"/>
            </p:cNvSpPr>
            <p:nvPr/>
          </p:nvSpPr>
          <p:spPr bwMode="auto">
            <a:xfrm>
              <a:off x="3334" y="2622"/>
              <a:ext cx="150" cy="15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79" name="Text Box 96"/>
            <p:cNvSpPr txBox="1">
              <a:spLocks noChangeArrowheads="1"/>
            </p:cNvSpPr>
            <p:nvPr/>
          </p:nvSpPr>
          <p:spPr bwMode="auto">
            <a:xfrm>
              <a:off x="3312" y="2598"/>
              <a:ext cx="1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dirty="0" smtClean="0">
                  <a:solidFill>
                    <a:srgbClr val="FF0000"/>
                  </a:solidFill>
                  <a:latin typeface="Arial" charset="0"/>
                  <a:cs typeface="+mn-cs"/>
                </a:rPr>
                <a:t>2</a:t>
              </a:r>
            </a:p>
          </p:txBody>
        </p:sp>
      </p:grpSp>
      <p:sp>
        <p:nvSpPr>
          <p:cNvPr id="141328" name="Freeform 97"/>
          <p:cNvSpPr>
            <a:spLocks/>
          </p:cNvSpPr>
          <p:nvPr/>
        </p:nvSpPr>
        <p:spPr bwMode="auto">
          <a:xfrm>
            <a:off x="823913" y="3406775"/>
            <a:ext cx="2425700" cy="738188"/>
          </a:xfrm>
          <a:custGeom>
            <a:avLst/>
            <a:gdLst>
              <a:gd name="T0" fmla="*/ 2147483647 w 1528"/>
              <a:gd name="T1" fmla="*/ 2147483647 h 465"/>
              <a:gd name="T2" fmla="*/ 2147483647 w 1528"/>
              <a:gd name="T3" fmla="*/ 2147483647 h 465"/>
              <a:gd name="T4" fmla="*/ 2147483647 w 1528"/>
              <a:gd name="T5" fmla="*/ 2147483647 h 465"/>
              <a:gd name="T6" fmla="*/ 0 w 1528"/>
              <a:gd name="T7" fmla="*/ 2147483647 h 46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28" h="465">
                <a:moveTo>
                  <a:pt x="1528" y="425"/>
                </a:moveTo>
                <a:cubicBezTo>
                  <a:pt x="1340" y="279"/>
                  <a:pt x="1153" y="133"/>
                  <a:pt x="1004" y="73"/>
                </a:cubicBezTo>
                <a:cubicBezTo>
                  <a:pt x="855" y="13"/>
                  <a:pt x="799" y="0"/>
                  <a:pt x="632" y="65"/>
                </a:cubicBezTo>
                <a:cubicBezTo>
                  <a:pt x="465" y="130"/>
                  <a:pt x="232" y="297"/>
                  <a:pt x="0" y="465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41329" name="Group 98"/>
          <p:cNvGrpSpPr>
            <a:grpSpLocks/>
          </p:cNvGrpSpPr>
          <p:nvPr/>
        </p:nvGrpSpPr>
        <p:grpSpPr bwMode="auto">
          <a:xfrm>
            <a:off x="1947863" y="3341688"/>
            <a:ext cx="296862" cy="336550"/>
            <a:chOff x="3312" y="2598"/>
            <a:chExt cx="187" cy="212"/>
          </a:xfrm>
        </p:grpSpPr>
        <p:sp>
          <p:nvSpPr>
            <p:cNvPr id="65576" name="Oval 99"/>
            <p:cNvSpPr>
              <a:spLocks noChangeArrowheads="1"/>
            </p:cNvSpPr>
            <p:nvPr/>
          </p:nvSpPr>
          <p:spPr bwMode="auto">
            <a:xfrm>
              <a:off x="3334" y="2622"/>
              <a:ext cx="150" cy="15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77" name="Text Box 100"/>
            <p:cNvSpPr txBox="1">
              <a:spLocks noChangeArrowheads="1"/>
            </p:cNvSpPr>
            <p:nvPr/>
          </p:nvSpPr>
          <p:spPr bwMode="auto">
            <a:xfrm>
              <a:off x="3312" y="2598"/>
              <a:ext cx="1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dirty="0" smtClean="0">
                  <a:solidFill>
                    <a:srgbClr val="FF0000"/>
                  </a:solidFill>
                  <a:latin typeface="Arial" charset="0"/>
                  <a:cs typeface="+mn-cs"/>
                </a:rPr>
                <a:t>4</a:t>
              </a:r>
            </a:p>
          </p:txBody>
        </p:sp>
      </p:grpSp>
      <p:sp>
        <p:nvSpPr>
          <p:cNvPr id="65555" name="Line 101"/>
          <p:cNvSpPr>
            <a:spLocks noChangeShapeType="1"/>
          </p:cNvSpPr>
          <p:nvPr/>
        </p:nvSpPr>
        <p:spPr bwMode="auto">
          <a:xfrm>
            <a:off x="957263" y="4259263"/>
            <a:ext cx="596900" cy="254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41331" name="Group 102"/>
          <p:cNvGrpSpPr>
            <a:grpSpLocks/>
          </p:cNvGrpSpPr>
          <p:nvPr/>
        </p:nvGrpSpPr>
        <p:grpSpPr bwMode="auto">
          <a:xfrm>
            <a:off x="1071563" y="4192588"/>
            <a:ext cx="296862" cy="336550"/>
            <a:chOff x="3312" y="2598"/>
            <a:chExt cx="187" cy="212"/>
          </a:xfrm>
        </p:grpSpPr>
        <p:sp>
          <p:nvSpPr>
            <p:cNvPr id="65574" name="Oval 103"/>
            <p:cNvSpPr>
              <a:spLocks noChangeArrowheads="1"/>
            </p:cNvSpPr>
            <p:nvPr/>
          </p:nvSpPr>
          <p:spPr bwMode="auto">
            <a:xfrm>
              <a:off x="3334" y="2622"/>
              <a:ext cx="150" cy="15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75" name="Text Box 104"/>
            <p:cNvSpPr txBox="1">
              <a:spLocks noChangeArrowheads="1"/>
            </p:cNvSpPr>
            <p:nvPr/>
          </p:nvSpPr>
          <p:spPr bwMode="auto">
            <a:xfrm>
              <a:off x="3312" y="2598"/>
              <a:ext cx="1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dirty="0" smtClean="0">
                  <a:solidFill>
                    <a:srgbClr val="FF0000"/>
                  </a:solidFill>
                  <a:latin typeface="Arial" charset="0"/>
                  <a:cs typeface="+mn-cs"/>
                </a:rPr>
                <a:t>5</a:t>
              </a:r>
            </a:p>
          </p:txBody>
        </p:sp>
      </p:grpSp>
      <p:sp>
        <p:nvSpPr>
          <p:cNvPr id="141332" name="Freeform 105"/>
          <p:cNvSpPr>
            <a:spLocks/>
          </p:cNvSpPr>
          <p:nvPr/>
        </p:nvSpPr>
        <p:spPr bwMode="auto">
          <a:xfrm>
            <a:off x="2525713" y="4100513"/>
            <a:ext cx="844550" cy="520700"/>
          </a:xfrm>
          <a:custGeom>
            <a:avLst/>
            <a:gdLst>
              <a:gd name="T0" fmla="*/ 0 w 532"/>
              <a:gd name="T1" fmla="*/ 2147483647 h 328"/>
              <a:gd name="T2" fmla="*/ 2147483647 w 532"/>
              <a:gd name="T3" fmla="*/ 2147483647 h 328"/>
              <a:gd name="T4" fmla="*/ 2147483647 w 532"/>
              <a:gd name="T5" fmla="*/ 2147483647 h 32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32" h="328">
                <a:moveTo>
                  <a:pt x="0" y="272"/>
                </a:moveTo>
                <a:cubicBezTo>
                  <a:pt x="82" y="235"/>
                  <a:pt x="452" y="0"/>
                  <a:pt x="492" y="52"/>
                </a:cubicBezTo>
                <a:cubicBezTo>
                  <a:pt x="532" y="104"/>
                  <a:pt x="156" y="270"/>
                  <a:pt x="68" y="328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41333" name="Group 106"/>
          <p:cNvGrpSpPr>
            <a:grpSpLocks/>
          </p:cNvGrpSpPr>
          <p:nvPr/>
        </p:nvGrpSpPr>
        <p:grpSpPr bwMode="auto">
          <a:xfrm>
            <a:off x="2811463" y="4211638"/>
            <a:ext cx="296862" cy="336550"/>
            <a:chOff x="3312" y="2598"/>
            <a:chExt cx="187" cy="212"/>
          </a:xfrm>
        </p:grpSpPr>
        <p:sp>
          <p:nvSpPr>
            <p:cNvPr id="65572" name="Oval 107"/>
            <p:cNvSpPr>
              <a:spLocks noChangeArrowheads="1"/>
            </p:cNvSpPr>
            <p:nvPr/>
          </p:nvSpPr>
          <p:spPr bwMode="auto">
            <a:xfrm>
              <a:off x="3334" y="2622"/>
              <a:ext cx="150" cy="15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73" name="Text Box 108"/>
            <p:cNvSpPr txBox="1">
              <a:spLocks noChangeArrowheads="1"/>
            </p:cNvSpPr>
            <p:nvPr/>
          </p:nvSpPr>
          <p:spPr bwMode="auto">
            <a:xfrm>
              <a:off x="3312" y="2598"/>
              <a:ext cx="1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dirty="0" smtClean="0">
                  <a:solidFill>
                    <a:srgbClr val="FF0000"/>
                  </a:solidFill>
                  <a:latin typeface="Arial" charset="0"/>
                  <a:cs typeface="+mn-cs"/>
                </a:rPr>
                <a:t>6</a:t>
              </a:r>
            </a:p>
          </p:txBody>
        </p:sp>
      </p:grpSp>
      <p:sp>
        <p:nvSpPr>
          <p:cNvPr id="141334" name="Freeform 109"/>
          <p:cNvSpPr>
            <a:spLocks/>
          </p:cNvSpPr>
          <p:nvPr/>
        </p:nvSpPr>
        <p:spPr bwMode="auto">
          <a:xfrm>
            <a:off x="2303463" y="3567113"/>
            <a:ext cx="755650" cy="920750"/>
          </a:xfrm>
          <a:custGeom>
            <a:avLst/>
            <a:gdLst>
              <a:gd name="T0" fmla="*/ 2147483647 w 476"/>
              <a:gd name="T1" fmla="*/ 2147483647 h 580"/>
              <a:gd name="T2" fmla="*/ 2147483647 w 476"/>
              <a:gd name="T3" fmla="*/ 2147483647 h 580"/>
              <a:gd name="T4" fmla="*/ 0 w 476"/>
              <a:gd name="T5" fmla="*/ 0 h 5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76" h="580">
                <a:moveTo>
                  <a:pt x="68" y="580"/>
                </a:moveTo>
                <a:cubicBezTo>
                  <a:pt x="135" y="537"/>
                  <a:pt x="468" y="380"/>
                  <a:pt x="472" y="324"/>
                </a:cubicBezTo>
                <a:cubicBezTo>
                  <a:pt x="476" y="268"/>
                  <a:pt x="98" y="67"/>
                  <a:pt x="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41335" name="Group 110"/>
          <p:cNvGrpSpPr>
            <a:grpSpLocks/>
          </p:cNvGrpSpPr>
          <p:nvPr/>
        </p:nvGrpSpPr>
        <p:grpSpPr bwMode="auto">
          <a:xfrm>
            <a:off x="2411413" y="3627438"/>
            <a:ext cx="296862" cy="336550"/>
            <a:chOff x="3312" y="2598"/>
            <a:chExt cx="187" cy="212"/>
          </a:xfrm>
        </p:grpSpPr>
        <p:sp>
          <p:nvSpPr>
            <p:cNvPr id="65570" name="Oval 111"/>
            <p:cNvSpPr>
              <a:spLocks noChangeArrowheads="1"/>
            </p:cNvSpPr>
            <p:nvPr/>
          </p:nvSpPr>
          <p:spPr bwMode="auto">
            <a:xfrm>
              <a:off x="3334" y="2622"/>
              <a:ext cx="150" cy="15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71" name="Text Box 112"/>
            <p:cNvSpPr txBox="1">
              <a:spLocks noChangeArrowheads="1"/>
            </p:cNvSpPr>
            <p:nvPr/>
          </p:nvSpPr>
          <p:spPr bwMode="auto">
            <a:xfrm>
              <a:off x="3312" y="2598"/>
              <a:ext cx="1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dirty="0" smtClean="0">
                  <a:solidFill>
                    <a:srgbClr val="FF0000"/>
                  </a:solidFill>
                  <a:latin typeface="Arial" charset="0"/>
                  <a:cs typeface="+mn-cs"/>
                </a:rPr>
                <a:t>7</a:t>
              </a:r>
            </a:p>
          </p:txBody>
        </p:sp>
      </p:grpSp>
      <p:sp>
        <p:nvSpPr>
          <p:cNvPr id="65561" name="Line 113"/>
          <p:cNvSpPr>
            <a:spLocks noChangeShapeType="1"/>
          </p:cNvSpPr>
          <p:nvPr/>
        </p:nvSpPr>
        <p:spPr bwMode="auto">
          <a:xfrm flipH="1">
            <a:off x="1058863" y="3598863"/>
            <a:ext cx="812800" cy="5397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141337" name="Group 114"/>
          <p:cNvGrpSpPr>
            <a:grpSpLocks/>
          </p:cNvGrpSpPr>
          <p:nvPr/>
        </p:nvGrpSpPr>
        <p:grpSpPr bwMode="auto">
          <a:xfrm>
            <a:off x="1370013" y="3741738"/>
            <a:ext cx="296862" cy="336550"/>
            <a:chOff x="3312" y="2598"/>
            <a:chExt cx="187" cy="212"/>
          </a:xfrm>
        </p:grpSpPr>
        <p:sp>
          <p:nvSpPr>
            <p:cNvPr id="65568" name="Oval 115"/>
            <p:cNvSpPr>
              <a:spLocks noChangeArrowheads="1"/>
            </p:cNvSpPr>
            <p:nvPr/>
          </p:nvSpPr>
          <p:spPr bwMode="auto">
            <a:xfrm>
              <a:off x="3334" y="2622"/>
              <a:ext cx="150" cy="15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5569" name="Text Box 116"/>
            <p:cNvSpPr txBox="1">
              <a:spLocks noChangeArrowheads="1"/>
            </p:cNvSpPr>
            <p:nvPr/>
          </p:nvSpPr>
          <p:spPr bwMode="auto">
            <a:xfrm>
              <a:off x="3312" y="2598"/>
              <a:ext cx="1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600" dirty="0" smtClean="0">
                  <a:solidFill>
                    <a:srgbClr val="FF0000"/>
                  </a:solidFill>
                  <a:latin typeface="Arial" charset="0"/>
                  <a:cs typeface="+mn-cs"/>
                </a:rPr>
                <a:t>8</a:t>
              </a:r>
            </a:p>
          </p:txBody>
        </p:sp>
      </p:grpSp>
      <p:sp>
        <p:nvSpPr>
          <p:cNvPr id="65563" name="Text Box 119"/>
          <p:cNvSpPr txBox="1">
            <a:spLocks noChangeArrowheads="1"/>
          </p:cNvSpPr>
          <p:nvPr/>
        </p:nvSpPr>
        <p:spPr bwMode="auto">
          <a:xfrm>
            <a:off x="3024188" y="4360863"/>
            <a:ext cx="9159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new BSS</a:t>
            </a:r>
          </a:p>
        </p:txBody>
      </p:sp>
      <p:sp>
        <p:nvSpPr>
          <p:cNvPr id="65564" name="Rectangle 120"/>
          <p:cNvSpPr>
            <a:spLocks noChangeArrowheads="1"/>
          </p:cNvSpPr>
          <p:nvPr/>
        </p:nvSpPr>
        <p:spPr bwMode="auto">
          <a:xfrm>
            <a:off x="4140200" y="1360488"/>
            <a:ext cx="50038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80988" indent="-280988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000" dirty="0">
                <a:latin typeface="Arial" charset="0"/>
                <a:cs typeface="Arial" charset="0"/>
              </a:rPr>
              <a:t>1. old BSS informs MSC of impending handoff, provides list of 1</a:t>
            </a:r>
            <a:r>
              <a:rPr lang="en-US" sz="2000" baseline="30000" dirty="0">
                <a:latin typeface="Arial" charset="0"/>
                <a:cs typeface="Arial" charset="0"/>
              </a:rPr>
              <a:t>+</a:t>
            </a:r>
            <a:r>
              <a:rPr lang="en-US" sz="2000" dirty="0">
                <a:latin typeface="Arial" charset="0"/>
                <a:cs typeface="Arial" charset="0"/>
              </a:rPr>
              <a:t> new BSSs </a:t>
            </a:r>
          </a:p>
          <a:p>
            <a:pPr marL="280988" indent="-280988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000" dirty="0">
                <a:latin typeface="Arial" charset="0"/>
                <a:cs typeface="Arial" charset="0"/>
              </a:rPr>
              <a:t>2. MSC sets up path (allocates resources) to new BSS</a:t>
            </a:r>
          </a:p>
          <a:p>
            <a:pPr marL="280988" indent="-280988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000" dirty="0">
                <a:latin typeface="Arial" charset="0"/>
                <a:cs typeface="Arial" charset="0"/>
              </a:rPr>
              <a:t>3. new BSS allocates radio channel for use by mobile</a:t>
            </a:r>
          </a:p>
          <a:p>
            <a:pPr marL="280988" indent="-280988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000" dirty="0">
                <a:latin typeface="Arial" charset="0"/>
                <a:cs typeface="Arial" charset="0"/>
              </a:rPr>
              <a:t>4. new BSS signals MSC, old BSS: ready </a:t>
            </a:r>
          </a:p>
          <a:p>
            <a:pPr marL="280988" indent="-280988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000" dirty="0">
                <a:latin typeface="Arial" charset="0"/>
                <a:cs typeface="Arial" charset="0"/>
              </a:rPr>
              <a:t>5. old BSS tells mobile: perform handoff to new BSS</a:t>
            </a:r>
          </a:p>
          <a:p>
            <a:pPr marL="280988" indent="-280988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000" dirty="0">
                <a:latin typeface="Arial" charset="0"/>
                <a:cs typeface="Arial" charset="0"/>
              </a:rPr>
              <a:t>6. mobile, new BSS signal to activate new channel</a:t>
            </a:r>
          </a:p>
          <a:p>
            <a:pPr marL="280988" indent="-280988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000" dirty="0">
                <a:latin typeface="Arial" charset="0"/>
                <a:cs typeface="Arial" charset="0"/>
              </a:rPr>
              <a:t>7. mobile signals via new BSS to MSC: handoff complete.  MSC reroutes call</a:t>
            </a:r>
          </a:p>
          <a:p>
            <a:pPr marL="280988" indent="-280988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000" dirty="0">
                <a:latin typeface="Arial" charset="0"/>
                <a:cs typeface="Arial" charset="0"/>
              </a:rPr>
              <a:t>8 MSC-old-BSS resources released</a:t>
            </a:r>
          </a:p>
          <a:p>
            <a:pPr marL="280988" indent="-280988"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endParaRPr lang="en-US" sz="2400" dirty="0">
              <a:latin typeface="Arial" charset="0"/>
              <a:cs typeface="Arial" charset="0"/>
            </a:endParaRPr>
          </a:p>
          <a:p>
            <a:pPr marL="889000" lvl="1" indent="-381000">
              <a:spcBef>
                <a:spcPct val="20000"/>
              </a:spcBef>
              <a:buClr>
                <a:srgbClr val="000099"/>
              </a:buClr>
              <a:buFont typeface="Wingdings" charset="0"/>
              <a:buNone/>
              <a:defRPr/>
            </a:pPr>
            <a:endParaRPr lang="en-US" sz="2000" dirty="0">
              <a:cs typeface="+mn-cs"/>
            </a:endParaRPr>
          </a:p>
        </p:txBody>
      </p:sp>
      <p:sp>
        <p:nvSpPr>
          <p:cNvPr id="65565" name="Line 121"/>
          <p:cNvSpPr>
            <a:spLocks noChangeShapeType="1"/>
          </p:cNvSpPr>
          <p:nvPr/>
        </p:nvSpPr>
        <p:spPr bwMode="auto">
          <a:xfrm>
            <a:off x="2101850" y="2019300"/>
            <a:ext cx="0" cy="750888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5566" name="Rectangle 90"/>
          <p:cNvSpPr>
            <a:spLocks noChangeArrowheads="1"/>
          </p:cNvSpPr>
          <p:nvPr/>
        </p:nvSpPr>
        <p:spPr bwMode="auto">
          <a:xfrm>
            <a:off x="411163" y="193675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n-US" sz="4000" dirty="0">
                <a:solidFill>
                  <a:srgbClr val="000099"/>
                </a:solidFill>
                <a:latin typeface="Gill Sans MT" charset="0"/>
                <a:cs typeface="+mn-cs"/>
              </a:rPr>
              <a:t>GSM: handoff with common MSC</a:t>
            </a:r>
          </a:p>
        </p:txBody>
      </p:sp>
      <p:pic>
        <p:nvPicPr>
          <p:cNvPr id="141342" name="Picture 16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996950"/>
            <a:ext cx="7313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69</a:t>
            </a:fld>
            <a:endParaRPr lang="en-US" sz="1200" dirty="0">
              <a:latin typeface="Tahoma" charset="0"/>
            </a:endParaRPr>
          </a:p>
        </p:txBody>
      </p:sp>
      <p:sp>
        <p:nvSpPr>
          <p:cNvPr id="12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383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5"/>
          <p:cNvSpPr>
            <a:spLocks noChangeArrowheads="1"/>
          </p:cNvSpPr>
          <p:nvPr/>
        </p:nvSpPr>
        <p:spPr bwMode="auto">
          <a:xfrm>
            <a:off x="4816475" y="4378325"/>
            <a:ext cx="2152650" cy="2093913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172" name="Oval 11"/>
          <p:cNvSpPr>
            <a:spLocks noChangeArrowheads="1"/>
          </p:cNvSpPr>
          <p:nvPr/>
        </p:nvSpPr>
        <p:spPr bwMode="auto">
          <a:xfrm>
            <a:off x="650875" y="1290638"/>
            <a:ext cx="2252663" cy="2286000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173" name="Line 22"/>
          <p:cNvSpPr>
            <a:spLocks noChangeShapeType="1"/>
          </p:cNvSpPr>
          <p:nvPr/>
        </p:nvSpPr>
        <p:spPr bwMode="auto">
          <a:xfrm>
            <a:off x="1798638" y="2447925"/>
            <a:ext cx="1277937" cy="655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174" name="Oval 23"/>
          <p:cNvSpPr>
            <a:spLocks noChangeArrowheads="1"/>
          </p:cNvSpPr>
          <p:nvPr/>
        </p:nvSpPr>
        <p:spPr bwMode="auto">
          <a:xfrm>
            <a:off x="1524000" y="4033838"/>
            <a:ext cx="1038225" cy="1004887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175" name="Line 34"/>
          <p:cNvSpPr>
            <a:spLocks noChangeShapeType="1"/>
          </p:cNvSpPr>
          <p:nvPr/>
        </p:nvSpPr>
        <p:spPr bwMode="auto">
          <a:xfrm flipV="1">
            <a:off x="2197100" y="3636963"/>
            <a:ext cx="1257300" cy="809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176" name="Oval 38"/>
          <p:cNvSpPr>
            <a:spLocks noChangeArrowheads="1"/>
          </p:cNvSpPr>
          <p:nvPr/>
        </p:nvSpPr>
        <p:spPr bwMode="auto">
          <a:xfrm>
            <a:off x="3108325" y="4440238"/>
            <a:ext cx="2278063" cy="2052637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177" name="Line 59"/>
          <p:cNvSpPr>
            <a:spLocks noChangeShapeType="1"/>
          </p:cNvSpPr>
          <p:nvPr/>
        </p:nvSpPr>
        <p:spPr bwMode="auto">
          <a:xfrm>
            <a:off x="5360988" y="542448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178" name="Line 60"/>
          <p:cNvSpPr>
            <a:spLocks noChangeShapeType="1"/>
          </p:cNvSpPr>
          <p:nvPr/>
        </p:nvSpPr>
        <p:spPr bwMode="auto">
          <a:xfrm flipH="1">
            <a:off x="4873625" y="53276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179" name="Line 61"/>
          <p:cNvSpPr>
            <a:spLocks noChangeShapeType="1"/>
          </p:cNvSpPr>
          <p:nvPr/>
        </p:nvSpPr>
        <p:spPr bwMode="auto">
          <a:xfrm flipH="1">
            <a:off x="4887913" y="54038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180" name="Line 62"/>
          <p:cNvSpPr>
            <a:spLocks noChangeShapeType="1"/>
          </p:cNvSpPr>
          <p:nvPr/>
        </p:nvSpPr>
        <p:spPr bwMode="auto">
          <a:xfrm flipH="1">
            <a:off x="4830763" y="5470525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181" name="Line 63"/>
          <p:cNvSpPr>
            <a:spLocks noChangeShapeType="1"/>
          </p:cNvSpPr>
          <p:nvPr/>
        </p:nvSpPr>
        <p:spPr bwMode="auto">
          <a:xfrm flipH="1" flipV="1">
            <a:off x="4867275" y="4105275"/>
            <a:ext cx="949325" cy="1293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182" name="Line 64"/>
          <p:cNvSpPr>
            <a:spLocks noChangeShapeType="1"/>
          </p:cNvSpPr>
          <p:nvPr/>
        </p:nvSpPr>
        <p:spPr bwMode="auto">
          <a:xfrm flipV="1">
            <a:off x="4308475" y="4144963"/>
            <a:ext cx="50800" cy="111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27661" name="Group 356"/>
          <p:cNvGrpSpPr>
            <a:grpSpLocks/>
          </p:cNvGrpSpPr>
          <p:nvPr/>
        </p:nvGrpSpPr>
        <p:grpSpPr bwMode="auto">
          <a:xfrm>
            <a:off x="6442075" y="4867275"/>
            <a:ext cx="331788" cy="368300"/>
            <a:chOff x="313" y="1497"/>
            <a:chExt cx="1152" cy="1014"/>
          </a:xfrm>
        </p:grpSpPr>
        <p:pic>
          <p:nvPicPr>
            <p:cNvPr id="27792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93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62" name="Group 361"/>
          <p:cNvGrpSpPr>
            <a:grpSpLocks/>
          </p:cNvGrpSpPr>
          <p:nvPr/>
        </p:nvGrpSpPr>
        <p:grpSpPr bwMode="auto">
          <a:xfrm>
            <a:off x="2071688" y="4195763"/>
            <a:ext cx="396875" cy="388937"/>
            <a:chOff x="2967" y="478"/>
            <a:chExt cx="788" cy="625"/>
          </a:xfrm>
        </p:grpSpPr>
        <p:pic>
          <p:nvPicPr>
            <p:cNvPr id="27790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91" name="Picture 360" descr="antenna_radiation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63" name="Group 108"/>
          <p:cNvGrpSpPr>
            <a:grpSpLocks/>
          </p:cNvGrpSpPr>
          <p:nvPr/>
        </p:nvGrpSpPr>
        <p:grpSpPr bwMode="auto">
          <a:xfrm>
            <a:off x="5668963" y="4957763"/>
            <a:ext cx="458787" cy="620712"/>
            <a:chOff x="5955030" y="3031808"/>
            <a:chExt cx="914400" cy="1398587"/>
          </a:xfrm>
        </p:grpSpPr>
        <p:grpSp>
          <p:nvGrpSpPr>
            <p:cNvPr id="27773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27775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76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77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78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79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80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81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82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83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84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85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86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87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88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89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7774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64" name="Group 403"/>
          <p:cNvGrpSpPr>
            <a:grpSpLocks/>
          </p:cNvGrpSpPr>
          <p:nvPr/>
        </p:nvGrpSpPr>
        <p:grpSpPr bwMode="auto">
          <a:xfrm>
            <a:off x="3403600" y="5354638"/>
            <a:ext cx="527050" cy="392112"/>
            <a:chOff x="2751" y="1851"/>
            <a:chExt cx="462" cy="478"/>
          </a:xfrm>
        </p:grpSpPr>
        <p:pic>
          <p:nvPicPr>
            <p:cNvPr id="27771" name="Picture 364" descr="iphone_stylized_small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72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65" name="Group 129"/>
          <p:cNvGrpSpPr>
            <a:grpSpLocks/>
          </p:cNvGrpSpPr>
          <p:nvPr/>
        </p:nvGrpSpPr>
        <p:grpSpPr bwMode="auto">
          <a:xfrm>
            <a:off x="4094163" y="4987925"/>
            <a:ext cx="458787" cy="620713"/>
            <a:chOff x="5955030" y="3031808"/>
            <a:chExt cx="914400" cy="1398587"/>
          </a:xfrm>
        </p:grpSpPr>
        <p:grpSp>
          <p:nvGrpSpPr>
            <p:cNvPr id="27754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27756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57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58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59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60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61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62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63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64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65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66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67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68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69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70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7755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66" name="Group 356"/>
          <p:cNvGrpSpPr>
            <a:grpSpLocks/>
          </p:cNvGrpSpPr>
          <p:nvPr/>
        </p:nvGrpSpPr>
        <p:grpSpPr bwMode="auto">
          <a:xfrm>
            <a:off x="5781675" y="5791200"/>
            <a:ext cx="361950" cy="338138"/>
            <a:chOff x="313" y="1497"/>
            <a:chExt cx="1152" cy="1014"/>
          </a:xfrm>
        </p:grpSpPr>
        <p:pic>
          <p:nvPicPr>
            <p:cNvPr id="27752" name="Picture 354" descr="laptop_stylized_small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53" name="Picture 355" descr="antenna_stylized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67" name="Group 356"/>
          <p:cNvGrpSpPr>
            <a:grpSpLocks/>
          </p:cNvGrpSpPr>
          <p:nvPr/>
        </p:nvGrpSpPr>
        <p:grpSpPr bwMode="auto">
          <a:xfrm>
            <a:off x="4551363" y="5811838"/>
            <a:ext cx="376237" cy="347662"/>
            <a:chOff x="313" y="1497"/>
            <a:chExt cx="1152" cy="1014"/>
          </a:xfrm>
        </p:grpSpPr>
        <p:pic>
          <p:nvPicPr>
            <p:cNvPr id="27750" name="Picture 354" descr="laptop_stylized_small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51" name="Picture 355" descr="antenna_stylized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68" name="Group 356"/>
          <p:cNvGrpSpPr>
            <a:grpSpLocks/>
          </p:cNvGrpSpPr>
          <p:nvPr/>
        </p:nvGrpSpPr>
        <p:grpSpPr bwMode="auto">
          <a:xfrm>
            <a:off x="3830638" y="5832475"/>
            <a:ext cx="382587" cy="436563"/>
            <a:chOff x="313" y="1497"/>
            <a:chExt cx="1152" cy="1014"/>
          </a:xfrm>
        </p:grpSpPr>
        <p:pic>
          <p:nvPicPr>
            <p:cNvPr id="27748" name="Picture 354" descr="laptop_stylized_small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49" name="Picture 355" descr="antenna_stylized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69" name="Group 403"/>
          <p:cNvGrpSpPr>
            <a:grpSpLocks/>
          </p:cNvGrpSpPr>
          <p:nvPr/>
        </p:nvGrpSpPr>
        <p:grpSpPr bwMode="auto">
          <a:xfrm>
            <a:off x="3729038" y="4673600"/>
            <a:ext cx="485775" cy="403225"/>
            <a:chOff x="2751" y="1851"/>
            <a:chExt cx="462" cy="478"/>
          </a:xfrm>
        </p:grpSpPr>
        <p:pic>
          <p:nvPicPr>
            <p:cNvPr id="27746" name="Picture 364" descr="iphone_stylized_small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47" name="Picture 402" descr="antenna_radiation_stylized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70" name="Group 403"/>
          <p:cNvGrpSpPr>
            <a:grpSpLocks/>
          </p:cNvGrpSpPr>
          <p:nvPr/>
        </p:nvGrpSpPr>
        <p:grpSpPr bwMode="auto">
          <a:xfrm>
            <a:off x="6289675" y="5334000"/>
            <a:ext cx="525463" cy="392113"/>
            <a:chOff x="2751" y="1851"/>
            <a:chExt cx="462" cy="478"/>
          </a:xfrm>
        </p:grpSpPr>
        <p:pic>
          <p:nvPicPr>
            <p:cNvPr id="27744" name="Picture 364" descr="iphone_stylized_small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45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71" name="Group 356"/>
          <p:cNvGrpSpPr>
            <a:grpSpLocks/>
          </p:cNvGrpSpPr>
          <p:nvPr/>
        </p:nvGrpSpPr>
        <p:grpSpPr bwMode="auto">
          <a:xfrm>
            <a:off x="4987925" y="5191125"/>
            <a:ext cx="376238" cy="349250"/>
            <a:chOff x="313" y="1497"/>
            <a:chExt cx="1152" cy="1014"/>
          </a:xfrm>
        </p:grpSpPr>
        <p:pic>
          <p:nvPicPr>
            <p:cNvPr id="27742" name="Picture 354" descr="laptop_stylized_small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43" name="Picture 355" descr="antenna_stylized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72" name="Group 356"/>
          <p:cNvGrpSpPr>
            <a:grpSpLocks/>
          </p:cNvGrpSpPr>
          <p:nvPr/>
        </p:nvGrpSpPr>
        <p:grpSpPr bwMode="auto">
          <a:xfrm>
            <a:off x="1909763" y="4643438"/>
            <a:ext cx="282575" cy="344487"/>
            <a:chOff x="313" y="1497"/>
            <a:chExt cx="1152" cy="1014"/>
          </a:xfrm>
        </p:grpSpPr>
        <p:pic>
          <p:nvPicPr>
            <p:cNvPr id="27740" name="Picture 354" descr="laptop_stylized_small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41" name="Picture 355" descr="antenna_stylized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73" name="Group 403"/>
          <p:cNvGrpSpPr>
            <a:grpSpLocks/>
          </p:cNvGrpSpPr>
          <p:nvPr/>
        </p:nvGrpSpPr>
        <p:grpSpPr bwMode="auto">
          <a:xfrm>
            <a:off x="1616075" y="4308475"/>
            <a:ext cx="444500" cy="381000"/>
            <a:chOff x="2751" y="1851"/>
            <a:chExt cx="462" cy="478"/>
          </a:xfrm>
        </p:grpSpPr>
        <p:pic>
          <p:nvPicPr>
            <p:cNvPr id="27738" name="Picture 364" descr="iphone_stylized_small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39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74" name="Group 171"/>
          <p:cNvGrpSpPr>
            <a:grpSpLocks/>
          </p:cNvGrpSpPr>
          <p:nvPr/>
        </p:nvGrpSpPr>
        <p:grpSpPr bwMode="auto">
          <a:xfrm>
            <a:off x="1574800" y="1971675"/>
            <a:ext cx="458788" cy="619125"/>
            <a:chOff x="5955030" y="3031808"/>
            <a:chExt cx="914400" cy="1398587"/>
          </a:xfrm>
        </p:grpSpPr>
        <p:grpSp>
          <p:nvGrpSpPr>
            <p:cNvPr id="27721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27723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24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25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26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27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28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29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30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31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32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33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34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35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36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27737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27722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75" name="Group 356"/>
          <p:cNvGrpSpPr>
            <a:grpSpLocks/>
          </p:cNvGrpSpPr>
          <p:nvPr/>
        </p:nvGrpSpPr>
        <p:grpSpPr bwMode="auto">
          <a:xfrm>
            <a:off x="2112963" y="2103438"/>
            <a:ext cx="465137" cy="481012"/>
            <a:chOff x="313" y="1497"/>
            <a:chExt cx="1152" cy="1014"/>
          </a:xfrm>
        </p:grpSpPr>
        <p:pic>
          <p:nvPicPr>
            <p:cNvPr id="27719" name="Picture 354" descr="laptop_stylized_small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20" name="Picture 355" descr="antenna_stylized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76" name="Group 356"/>
          <p:cNvGrpSpPr>
            <a:grpSpLocks/>
          </p:cNvGrpSpPr>
          <p:nvPr/>
        </p:nvGrpSpPr>
        <p:grpSpPr bwMode="auto">
          <a:xfrm>
            <a:off x="2005013" y="2901950"/>
            <a:ext cx="333375" cy="368300"/>
            <a:chOff x="313" y="1497"/>
            <a:chExt cx="1152" cy="1014"/>
          </a:xfrm>
        </p:grpSpPr>
        <p:pic>
          <p:nvPicPr>
            <p:cNvPr id="27717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18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77" name="Group 356"/>
          <p:cNvGrpSpPr>
            <a:grpSpLocks/>
          </p:cNvGrpSpPr>
          <p:nvPr/>
        </p:nvGrpSpPr>
        <p:grpSpPr bwMode="auto">
          <a:xfrm>
            <a:off x="1482725" y="2987675"/>
            <a:ext cx="282575" cy="344488"/>
            <a:chOff x="313" y="1497"/>
            <a:chExt cx="1152" cy="1014"/>
          </a:xfrm>
        </p:grpSpPr>
        <p:pic>
          <p:nvPicPr>
            <p:cNvPr id="27715" name="Picture 354" descr="laptop_stylized_small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16" name="Picture 355" descr="antenna_stylized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78" name="Group 403"/>
          <p:cNvGrpSpPr>
            <a:grpSpLocks/>
          </p:cNvGrpSpPr>
          <p:nvPr/>
        </p:nvGrpSpPr>
        <p:grpSpPr bwMode="auto">
          <a:xfrm>
            <a:off x="1189038" y="2651125"/>
            <a:ext cx="444500" cy="382588"/>
            <a:chOff x="2751" y="1851"/>
            <a:chExt cx="462" cy="478"/>
          </a:xfrm>
        </p:grpSpPr>
        <p:pic>
          <p:nvPicPr>
            <p:cNvPr id="27713" name="Picture 364" descr="iphone_stylized_small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14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79" name="Group 356"/>
          <p:cNvGrpSpPr>
            <a:grpSpLocks/>
          </p:cNvGrpSpPr>
          <p:nvPr/>
        </p:nvGrpSpPr>
        <p:grpSpPr bwMode="auto">
          <a:xfrm>
            <a:off x="1565275" y="1401763"/>
            <a:ext cx="446088" cy="385762"/>
            <a:chOff x="313" y="1497"/>
            <a:chExt cx="1152" cy="1014"/>
          </a:xfrm>
        </p:grpSpPr>
        <p:pic>
          <p:nvPicPr>
            <p:cNvPr id="27711" name="Picture 354" descr="laptop_stylized_small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12" name="Picture 355" descr="antenna_stylized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80" name="Group 403"/>
          <p:cNvGrpSpPr>
            <a:grpSpLocks/>
          </p:cNvGrpSpPr>
          <p:nvPr/>
        </p:nvGrpSpPr>
        <p:grpSpPr bwMode="auto">
          <a:xfrm>
            <a:off x="762000" y="2530475"/>
            <a:ext cx="446088" cy="381000"/>
            <a:chOff x="2751" y="1851"/>
            <a:chExt cx="462" cy="478"/>
          </a:xfrm>
        </p:grpSpPr>
        <p:pic>
          <p:nvPicPr>
            <p:cNvPr id="27709" name="Picture 364" descr="iphone_stylized_small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710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205" name="Rectangle 64"/>
          <p:cNvSpPr>
            <a:spLocks noChangeArrowheads="1"/>
          </p:cNvSpPr>
          <p:nvPr/>
        </p:nvSpPr>
        <p:spPr bwMode="auto">
          <a:xfrm>
            <a:off x="5484813" y="1557338"/>
            <a:ext cx="3346450" cy="2820987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06" name="Rectangle 65"/>
          <p:cNvSpPr>
            <a:spLocks noChangeArrowheads="1"/>
          </p:cNvSpPr>
          <p:nvPr/>
        </p:nvSpPr>
        <p:spPr bwMode="auto">
          <a:xfrm>
            <a:off x="5538788" y="1403350"/>
            <a:ext cx="1912937" cy="2809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207" name="Rectangle 66"/>
          <p:cNvSpPr>
            <a:spLocks noChangeArrowheads="1"/>
          </p:cNvSpPr>
          <p:nvPr/>
        </p:nvSpPr>
        <p:spPr bwMode="auto">
          <a:xfrm>
            <a:off x="5537200" y="1362075"/>
            <a:ext cx="3149600" cy="257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75000"/>
              <a:buFont typeface="Wingdings" charset="0"/>
              <a:buNone/>
              <a:defRPr/>
            </a:pPr>
            <a:r>
              <a:rPr lang="en-US" sz="2000" dirty="0"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wireless link</a:t>
            </a:r>
          </a:p>
          <a:p>
            <a:pPr marL="238125" indent="-23812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dirty="0">
                <a:latin typeface="Gill Sans MT" charset="0"/>
                <a:cs typeface="+mn-cs"/>
              </a:rPr>
              <a:t>typically used to connect mobile(s) to base station</a:t>
            </a:r>
          </a:p>
          <a:p>
            <a:pPr marL="238125" indent="-23812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dirty="0">
                <a:latin typeface="Gill Sans MT" charset="0"/>
                <a:cs typeface="+mn-cs"/>
              </a:rPr>
              <a:t>also used as backbone link </a:t>
            </a:r>
          </a:p>
          <a:p>
            <a:pPr marL="238125" indent="-23812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dirty="0">
                <a:latin typeface="Gill Sans MT" charset="0"/>
                <a:cs typeface="+mn-cs"/>
              </a:rPr>
              <a:t>multiple access protocol coordinates link access </a:t>
            </a:r>
          </a:p>
          <a:p>
            <a:pPr marL="238125" indent="-238125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000" dirty="0">
                <a:latin typeface="Gill Sans MT" charset="0"/>
                <a:cs typeface="+mn-cs"/>
              </a:rPr>
              <a:t>various data rates, transmission distance</a:t>
            </a:r>
          </a:p>
        </p:txBody>
      </p:sp>
      <p:sp>
        <p:nvSpPr>
          <p:cNvPr id="7208" name="Line 68"/>
          <p:cNvSpPr>
            <a:spLocks noChangeShapeType="1"/>
          </p:cNvSpPr>
          <p:nvPr/>
        </p:nvSpPr>
        <p:spPr bwMode="auto">
          <a:xfrm flipH="1">
            <a:off x="6207125" y="4378325"/>
            <a:ext cx="106363" cy="5492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27687" name="AutoShape 72"/>
          <p:cNvSpPr>
            <a:spLocks noChangeAspect="1" noChangeArrowheads="1" noTextEdit="1"/>
          </p:cNvSpPr>
          <p:nvPr/>
        </p:nvSpPr>
        <p:spPr bwMode="auto">
          <a:xfrm>
            <a:off x="7800975" y="1430338"/>
            <a:ext cx="735013" cy="2206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27688" name="Group 137"/>
          <p:cNvGrpSpPr>
            <a:grpSpLocks/>
          </p:cNvGrpSpPr>
          <p:nvPr/>
        </p:nvGrpSpPr>
        <p:grpSpPr bwMode="auto">
          <a:xfrm>
            <a:off x="7815263" y="1347788"/>
            <a:ext cx="722312" cy="303212"/>
            <a:chOff x="4750" y="264"/>
            <a:chExt cx="455" cy="191"/>
          </a:xfrm>
        </p:grpSpPr>
        <p:sp>
          <p:nvSpPr>
            <p:cNvPr id="27694" name="Freeform 89"/>
            <p:cNvSpPr>
              <a:spLocks/>
            </p:cNvSpPr>
            <p:nvPr/>
          </p:nvSpPr>
          <p:spPr bwMode="auto">
            <a:xfrm>
              <a:off x="4872" y="298"/>
              <a:ext cx="82" cy="104"/>
            </a:xfrm>
            <a:custGeom>
              <a:avLst/>
              <a:gdLst>
                <a:gd name="T0" fmla="*/ 0 w 247"/>
                <a:gd name="T1" fmla="*/ 0 h 209"/>
                <a:gd name="T2" fmla="*/ 0 w 247"/>
                <a:gd name="T3" fmla="*/ 0 h 209"/>
                <a:gd name="T4" fmla="*/ 0 w 247"/>
                <a:gd name="T5" fmla="*/ 0 h 209"/>
                <a:gd name="T6" fmla="*/ 0 w 247"/>
                <a:gd name="T7" fmla="*/ 0 h 209"/>
                <a:gd name="T8" fmla="*/ 0 w 247"/>
                <a:gd name="T9" fmla="*/ 1 h 209"/>
                <a:gd name="T10" fmla="*/ 0 w 247"/>
                <a:gd name="T11" fmla="*/ 1 h 209"/>
                <a:gd name="T12" fmla="*/ 0 w 247"/>
                <a:gd name="T13" fmla="*/ 1 h 209"/>
                <a:gd name="T14" fmla="*/ 0 w 247"/>
                <a:gd name="T15" fmla="*/ 1 h 209"/>
                <a:gd name="T16" fmla="*/ 0 w 247"/>
                <a:gd name="T17" fmla="*/ 2 h 209"/>
                <a:gd name="T18" fmla="*/ 0 w 247"/>
                <a:gd name="T19" fmla="*/ 2 h 209"/>
                <a:gd name="T20" fmla="*/ 0 w 247"/>
                <a:gd name="T21" fmla="*/ 2 h 209"/>
                <a:gd name="T22" fmla="*/ 0 w 247"/>
                <a:gd name="T23" fmla="*/ 2 h 209"/>
                <a:gd name="T24" fmla="*/ 0 w 247"/>
                <a:gd name="T25" fmla="*/ 3 h 209"/>
                <a:gd name="T26" fmla="*/ 0 w 247"/>
                <a:gd name="T27" fmla="*/ 3 h 209"/>
                <a:gd name="T28" fmla="*/ 0 w 247"/>
                <a:gd name="T29" fmla="*/ 3 h 209"/>
                <a:gd name="T30" fmla="*/ 0 w 247"/>
                <a:gd name="T31" fmla="*/ 3 h 209"/>
                <a:gd name="T32" fmla="*/ 0 w 247"/>
                <a:gd name="T33" fmla="*/ 3 h 209"/>
                <a:gd name="T34" fmla="*/ 0 w 247"/>
                <a:gd name="T35" fmla="*/ 3 h 209"/>
                <a:gd name="T36" fmla="*/ 0 w 247"/>
                <a:gd name="T37" fmla="*/ 3 h 209"/>
                <a:gd name="T38" fmla="*/ 0 w 247"/>
                <a:gd name="T39" fmla="*/ 3 h 209"/>
                <a:gd name="T40" fmla="*/ 0 w 247"/>
                <a:gd name="T41" fmla="*/ 3 h 209"/>
                <a:gd name="T42" fmla="*/ 0 w 247"/>
                <a:gd name="T43" fmla="*/ 2 h 209"/>
                <a:gd name="T44" fmla="*/ 0 w 247"/>
                <a:gd name="T45" fmla="*/ 2 h 209"/>
                <a:gd name="T46" fmla="*/ 0 w 247"/>
                <a:gd name="T47" fmla="*/ 2 h 209"/>
                <a:gd name="T48" fmla="*/ 0 w 247"/>
                <a:gd name="T49" fmla="*/ 2 h 209"/>
                <a:gd name="T50" fmla="*/ 0 w 247"/>
                <a:gd name="T51" fmla="*/ 2 h 209"/>
                <a:gd name="T52" fmla="*/ 0 w 247"/>
                <a:gd name="T53" fmla="*/ 2 h 209"/>
                <a:gd name="T54" fmla="*/ 0 w 247"/>
                <a:gd name="T55" fmla="*/ 2 h 209"/>
                <a:gd name="T56" fmla="*/ 0 w 247"/>
                <a:gd name="T57" fmla="*/ 2 h 209"/>
                <a:gd name="T58" fmla="*/ 0 w 247"/>
                <a:gd name="T59" fmla="*/ 2 h 209"/>
                <a:gd name="T60" fmla="*/ 0 w 247"/>
                <a:gd name="T61" fmla="*/ 2 h 209"/>
                <a:gd name="T62" fmla="*/ 0 w 247"/>
                <a:gd name="T63" fmla="*/ 2 h 209"/>
                <a:gd name="T64" fmla="*/ 0 w 247"/>
                <a:gd name="T65" fmla="*/ 2 h 209"/>
                <a:gd name="T66" fmla="*/ 0 w 247"/>
                <a:gd name="T67" fmla="*/ 1 h 209"/>
                <a:gd name="T68" fmla="*/ 0 w 247"/>
                <a:gd name="T69" fmla="*/ 1 h 209"/>
                <a:gd name="T70" fmla="*/ 0 w 247"/>
                <a:gd name="T71" fmla="*/ 1 h 209"/>
                <a:gd name="T72" fmla="*/ 0 w 247"/>
                <a:gd name="T73" fmla="*/ 0 h 209"/>
                <a:gd name="T74" fmla="*/ 0 w 247"/>
                <a:gd name="T75" fmla="*/ 0 h 209"/>
                <a:gd name="T76" fmla="*/ 0 w 247"/>
                <a:gd name="T77" fmla="*/ 0 h 209"/>
                <a:gd name="T78" fmla="*/ 0 w 247"/>
                <a:gd name="T79" fmla="*/ 0 h 209"/>
                <a:gd name="T80" fmla="*/ 0 w 247"/>
                <a:gd name="T81" fmla="*/ 0 h 209"/>
                <a:gd name="T82" fmla="*/ 0 w 247"/>
                <a:gd name="T83" fmla="*/ 0 h 209"/>
                <a:gd name="T84" fmla="*/ 0 w 247"/>
                <a:gd name="T85" fmla="*/ 0 h 209"/>
                <a:gd name="T86" fmla="*/ 0 w 247"/>
                <a:gd name="T87" fmla="*/ 0 h 209"/>
                <a:gd name="T88" fmla="*/ 0 w 247"/>
                <a:gd name="T89" fmla="*/ 0 h 209"/>
                <a:gd name="T90" fmla="*/ 0 w 247"/>
                <a:gd name="T91" fmla="*/ 0 h 209"/>
                <a:gd name="T92" fmla="*/ 0 w 247"/>
                <a:gd name="T93" fmla="*/ 0 h 209"/>
                <a:gd name="T94" fmla="*/ 0 w 247"/>
                <a:gd name="T95" fmla="*/ 0 h 209"/>
                <a:gd name="T96" fmla="*/ 0 w 247"/>
                <a:gd name="T97" fmla="*/ 0 h 20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47" h="209">
                  <a:moveTo>
                    <a:pt x="87" y="27"/>
                  </a:moveTo>
                  <a:lnTo>
                    <a:pt x="68" y="35"/>
                  </a:lnTo>
                  <a:lnTo>
                    <a:pt x="52" y="46"/>
                  </a:lnTo>
                  <a:lnTo>
                    <a:pt x="37" y="57"/>
                  </a:lnTo>
                  <a:lnTo>
                    <a:pt x="24" y="69"/>
                  </a:lnTo>
                  <a:lnTo>
                    <a:pt x="14" y="83"/>
                  </a:lnTo>
                  <a:lnTo>
                    <a:pt x="7" y="97"/>
                  </a:lnTo>
                  <a:lnTo>
                    <a:pt x="2" y="113"/>
                  </a:lnTo>
                  <a:lnTo>
                    <a:pt x="0" y="128"/>
                  </a:lnTo>
                  <a:lnTo>
                    <a:pt x="2" y="150"/>
                  </a:lnTo>
                  <a:lnTo>
                    <a:pt x="14" y="167"/>
                  </a:lnTo>
                  <a:lnTo>
                    <a:pt x="32" y="183"/>
                  </a:lnTo>
                  <a:lnTo>
                    <a:pt x="55" y="194"/>
                  </a:lnTo>
                  <a:lnTo>
                    <a:pt x="81" y="203"/>
                  </a:lnTo>
                  <a:lnTo>
                    <a:pt x="109" y="208"/>
                  </a:lnTo>
                  <a:lnTo>
                    <a:pt x="138" y="209"/>
                  </a:lnTo>
                  <a:lnTo>
                    <a:pt x="165" y="206"/>
                  </a:lnTo>
                  <a:lnTo>
                    <a:pt x="171" y="206"/>
                  </a:lnTo>
                  <a:lnTo>
                    <a:pt x="177" y="203"/>
                  </a:lnTo>
                  <a:lnTo>
                    <a:pt x="181" y="200"/>
                  </a:lnTo>
                  <a:lnTo>
                    <a:pt x="183" y="196"/>
                  </a:lnTo>
                  <a:lnTo>
                    <a:pt x="180" y="191"/>
                  </a:lnTo>
                  <a:lnTo>
                    <a:pt x="174" y="187"/>
                  </a:lnTo>
                  <a:lnTo>
                    <a:pt x="167" y="183"/>
                  </a:lnTo>
                  <a:lnTo>
                    <a:pt x="159" y="181"/>
                  </a:lnTo>
                  <a:lnTo>
                    <a:pt x="145" y="178"/>
                  </a:lnTo>
                  <a:lnTo>
                    <a:pt x="130" y="176"/>
                  </a:lnTo>
                  <a:lnTo>
                    <a:pt x="116" y="174"/>
                  </a:lnTo>
                  <a:lnTo>
                    <a:pt x="103" y="171"/>
                  </a:lnTo>
                  <a:lnTo>
                    <a:pt x="90" y="168"/>
                  </a:lnTo>
                  <a:lnTo>
                    <a:pt x="77" y="164"/>
                  </a:lnTo>
                  <a:lnTo>
                    <a:pt x="65" y="159"/>
                  </a:lnTo>
                  <a:lnTo>
                    <a:pt x="53" y="151"/>
                  </a:lnTo>
                  <a:lnTo>
                    <a:pt x="49" y="116"/>
                  </a:lnTo>
                  <a:lnTo>
                    <a:pt x="61" y="87"/>
                  </a:lnTo>
                  <a:lnTo>
                    <a:pt x="84" y="64"/>
                  </a:lnTo>
                  <a:lnTo>
                    <a:pt x="116" y="46"/>
                  </a:lnTo>
                  <a:lnTo>
                    <a:pt x="151" y="31"/>
                  </a:lnTo>
                  <a:lnTo>
                    <a:pt x="187" y="20"/>
                  </a:lnTo>
                  <a:lnTo>
                    <a:pt x="220" y="12"/>
                  </a:lnTo>
                  <a:lnTo>
                    <a:pt x="247" y="5"/>
                  </a:lnTo>
                  <a:lnTo>
                    <a:pt x="231" y="1"/>
                  </a:lnTo>
                  <a:lnTo>
                    <a:pt x="213" y="0"/>
                  </a:lnTo>
                  <a:lnTo>
                    <a:pt x="193" y="2"/>
                  </a:lnTo>
                  <a:lnTo>
                    <a:pt x="171" y="5"/>
                  </a:lnTo>
                  <a:lnTo>
                    <a:pt x="149" y="10"/>
                  </a:lnTo>
                  <a:lnTo>
                    <a:pt x="127" y="15"/>
                  </a:lnTo>
                  <a:lnTo>
                    <a:pt x="106" y="21"/>
                  </a:lnTo>
                  <a:lnTo>
                    <a:pt x="87" y="27"/>
                  </a:lnTo>
                  <a:close/>
                </a:path>
              </a:pathLst>
            </a:custGeom>
            <a:solidFill>
              <a:srgbClr val="C9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695" name="Freeform 90"/>
            <p:cNvSpPr>
              <a:spLocks/>
            </p:cNvSpPr>
            <p:nvPr/>
          </p:nvSpPr>
          <p:spPr bwMode="auto">
            <a:xfrm>
              <a:off x="5012" y="297"/>
              <a:ext cx="53" cy="81"/>
            </a:xfrm>
            <a:custGeom>
              <a:avLst/>
              <a:gdLst>
                <a:gd name="T0" fmla="*/ 0 w 158"/>
                <a:gd name="T1" fmla="*/ 1 h 162"/>
                <a:gd name="T2" fmla="*/ 0 w 158"/>
                <a:gd name="T3" fmla="*/ 2 h 162"/>
                <a:gd name="T4" fmla="*/ 0 w 158"/>
                <a:gd name="T5" fmla="*/ 2 h 162"/>
                <a:gd name="T6" fmla="*/ 0 w 158"/>
                <a:gd name="T7" fmla="*/ 2 h 162"/>
                <a:gd name="T8" fmla="*/ 0 w 158"/>
                <a:gd name="T9" fmla="*/ 2 h 162"/>
                <a:gd name="T10" fmla="*/ 0 w 158"/>
                <a:gd name="T11" fmla="*/ 2 h 162"/>
                <a:gd name="T12" fmla="*/ 0 w 158"/>
                <a:gd name="T13" fmla="*/ 3 h 162"/>
                <a:gd name="T14" fmla="*/ 0 w 158"/>
                <a:gd name="T15" fmla="*/ 3 h 162"/>
                <a:gd name="T16" fmla="*/ 0 w 158"/>
                <a:gd name="T17" fmla="*/ 3 h 162"/>
                <a:gd name="T18" fmla="*/ 0 w 158"/>
                <a:gd name="T19" fmla="*/ 3 h 162"/>
                <a:gd name="T20" fmla="*/ 0 w 158"/>
                <a:gd name="T21" fmla="*/ 3 h 162"/>
                <a:gd name="T22" fmla="*/ 0 w 158"/>
                <a:gd name="T23" fmla="*/ 3 h 162"/>
                <a:gd name="T24" fmla="*/ 0 w 158"/>
                <a:gd name="T25" fmla="*/ 3 h 162"/>
                <a:gd name="T26" fmla="*/ 0 w 158"/>
                <a:gd name="T27" fmla="*/ 3 h 162"/>
                <a:gd name="T28" fmla="*/ 0 w 158"/>
                <a:gd name="T29" fmla="*/ 3 h 162"/>
                <a:gd name="T30" fmla="*/ 0 w 158"/>
                <a:gd name="T31" fmla="*/ 3 h 162"/>
                <a:gd name="T32" fmla="*/ 0 w 158"/>
                <a:gd name="T33" fmla="*/ 3 h 162"/>
                <a:gd name="T34" fmla="*/ 0 w 158"/>
                <a:gd name="T35" fmla="*/ 3 h 162"/>
                <a:gd name="T36" fmla="*/ 0 w 158"/>
                <a:gd name="T37" fmla="*/ 3 h 162"/>
                <a:gd name="T38" fmla="*/ 0 w 158"/>
                <a:gd name="T39" fmla="*/ 3 h 162"/>
                <a:gd name="T40" fmla="*/ 0 w 158"/>
                <a:gd name="T41" fmla="*/ 2 h 162"/>
                <a:gd name="T42" fmla="*/ 0 w 158"/>
                <a:gd name="T43" fmla="*/ 2 h 162"/>
                <a:gd name="T44" fmla="*/ 0 w 158"/>
                <a:gd name="T45" fmla="*/ 2 h 162"/>
                <a:gd name="T46" fmla="*/ 0 w 158"/>
                <a:gd name="T47" fmla="*/ 2 h 162"/>
                <a:gd name="T48" fmla="*/ 0 w 158"/>
                <a:gd name="T49" fmla="*/ 1 h 162"/>
                <a:gd name="T50" fmla="*/ 0 w 158"/>
                <a:gd name="T51" fmla="*/ 1 h 162"/>
                <a:gd name="T52" fmla="*/ 0 w 158"/>
                <a:gd name="T53" fmla="*/ 1 h 162"/>
                <a:gd name="T54" fmla="*/ 0 w 158"/>
                <a:gd name="T55" fmla="*/ 1 h 162"/>
                <a:gd name="T56" fmla="*/ 0 w 158"/>
                <a:gd name="T57" fmla="*/ 1 h 162"/>
                <a:gd name="T58" fmla="*/ 0 w 158"/>
                <a:gd name="T59" fmla="*/ 1 h 162"/>
                <a:gd name="T60" fmla="*/ 0 w 158"/>
                <a:gd name="T61" fmla="*/ 0 h 162"/>
                <a:gd name="T62" fmla="*/ 0 w 158"/>
                <a:gd name="T63" fmla="*/ 0 h 162"/>
                <a:gd name="T64" fmla="*/ 0 w 158"/>
                <a:gd name="T65" fmla="*/ 1 h 162"/>
                <a:gd name="T66" fmla="*/ 0 w 158"/>
                <a:gd name="T67" fmla="*/ 1 h 162"/>
                <a:gd name="T68" fmla="*/ 0 w 158"/>
                <a:gd name="T69" fmla="*/ 1 h 162"/>
                <a:gd name="T70" fmla="*/ 0 w 158"/>
                <a:gd name="T71" fmla="*/ 1 h 162"/>
                <a:gd name="T72" fmla="*/ 0 w 158"/>
                <a:gd name="T73" fmla="*/ 1 h 162"/>
                <a:gd name="T74" fmla="*/ 0 w 158"/>
                <a:gd name="T75" fmla="*/ 1 h 162"/>
                <a:gd name="T76" fmla="*/ 0 w 158"/>
                <a:gd name="T77" fmla="*/ 1 h 162"/>
                <a:gd name="T78" fmla="*/ 0 w 158"/>
                <a:gd name="T79" fmla="*/ 1 h 162"/>
                <a:gd name="T80" fmla="*/ 0 w 158"/>
                <a:gd name="T81" fmla="*/ 1 h 16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58" h="162">
                  <a:moveTo>
                    <a:pt x="134" y="53"/>
                  </a:moveTo>
                  <a:lnTo>
                    <a:pt x="140" y="69"/>
                  </a:lnTo>
                  <a:lnTo>
                    <a:pt x="138" y="85"/>
                  </a:lnTo>
                  <a:lnTo>
                    <a:pt x="128" y="97"/>
                  </a:lnTo>
                  <a:lnTo>
                    <a:pt x="113" y="109"/>
                  </a:lnTo>
                  <a:lnTo>
                    <a:pt x="96" y="119"/>
                  </a:lnTo>
                  <a:lnTo>
                    <a:pt x="76" y="129"/>
                  </a:lnTo>
                  <a:lnTo>
                    <a:pt x="55" y="138"/>
                  </a:lnTo>
                  <a:lnTo>
                    <a:pt x="38" y="148"/>
                  </a:lnTo>
                  <a:lnTo>
                    <a:pt x="35" y="151"/>
                  </a:lnTo>
                  <a:lnTo>
                    <a:pt x="33" y="153"/>
                  </a:lnTo>
                  <a:lnTo>
                    <a:pt x="33" y="156"/>
                  </a:lnTo>
                  <a:lnTo>
                    <a:pt x="35" y="159"/>
                  </a:lnTo>
                  <a:lnTo>
                    <a:pt x="39" y="161"/>
                  </a:lnTo>
                  <a:lnTo>
                    <a:pt x="44" y="162"/>
                  </a:lnTo>
                  <a:lnTo>
                    <a:pt x="46" y="162"/>
                  </a:lnTo>
                  <a:lnTo>
                    <a:pt x="51" y="161"/>
                  </a:lnTo>
                  <a:lnTo>
                    <a:pt x="74" y="152"/>
                  </a:lnTo>
                  <a:lnTo>
                    <a:pt x="96" y="142"/>
                  </a:lnTo>
                  <a:lnTo>
                    <a:pt x="116" y="130"/>
                  </a:lnTo>
                  <a:lnTo>
                    <a:pt x="135" y="117"/>
                  </a:lnTo>
                  <a:lnTo>
                    <a:pt x="148" y="102"/>
                  </a:lnTo>
                  <a:lnTo>
                    <a:pt x="157" y="86"/>
                  </a:lnTo>
                  <a:lnTo>
                    <a:pt x="158" y="68"/>
                  </a:lnTo>
                  <a:lnTo>
                    <a:pt x="153" y="50"/>
                  </a:lnTo>
                  <a:lnTo>
                    <a:pt x="140" y="35"/>
                  </a:lnTo>
                  <a:lnTo>
                    <a:pt x="121" y="23"/>
                  </a:lnTo>
                  <a:lnTo>
                    <a:pt x="97" y="14"/>
                  </a:lnTo>
                  <a:lnTo>
                    <a:pt x="71" y="6"/>
                  </a:lnTo>
                  <a:lnTo>
                    <a:pt x="45" y="2"/>
                  </a:lnTo>
                  <a:lnTo>
                    <a:pt x="23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17" y="9"/>
                  </a:lnTo>
                  <a:lnTo>
                    <a:pt x="36" y="13"/>
                  </a:lnTo>
                  <a:lnTo>
                    <a:pt x="57" y="17"/>
                  </a:lnTo>
                  <a:lnTo>
                    <a:pt x="76" y="21"/>
                  </a:lnTo>
                  <a:lnTo>
                    <a:pt x="94" y="26"/>
                  </a:lnTo>
                  <a:lnTo>
                    <a:pt x="110" y="33"/>
                  </a:lnTo>
                  <a:lnTo>
                    <a:pt x="124" y="42"/>
                  </a:lnTo>
                  <a:lnTo>
                    <a:pt x="134" y="53"/>
                  </a:lnTo>
                  <a:close/>
                </a:path>
              </a:pathLst>
            </a:custGeom>
            <a:solidFill>
              <a:srgbClr val="C9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696" name="Freeform 91"/>
            <p:cNvSpPr>
              <a:spLocks/>
            </p:cNvSpPr>
            <p:nvPr/>
          </p:nvSpPr>
          <p:spPr bwMode="auto">
            <a:xfrm>
              <a:off x="4820" y="278"/>
              <a:ext cx="133" cy="169"/>
            </a:xfrm>
            <a:custGeom>
              <a:avLst/>
              <a:gdLst>
                <a:gd name="T0" fmla="*/ 0 w 400"/>
                <a:gd name="T1" fmla="*/ 0 h 339"/>
                <a:gd name="T2" fmla="*/ 0 w 400"/>
                <a:gd name="T3" fmla="*/ 1 h 339"/>
                <a:gd name="T4" fmla="*/ 0 w 400"/>
                <a:gd name="T5" fmla="*/ 2 h 339"/>
                <a:gd name="T6" fmla="*/ 0 w 400"/>
                <a:gd name="T7" fmla="*/ 3 h 339"/>
                <a:gd name="T8" fmla="*/ 0 w 400"/>
                <a:gd name="T9" fmla="*/ 3 h 339"/>
                <a:gd name="T10" fmla="*/ 0 w 400"/>
                <a:gd name="T11" fmla="*/ 3 h 339"/>
                <a:gd name="T12" fmla="*/ 0 w 400"/>
                <a:gd name="T13" fmla="*/ 4 h 339"/>
                <a:gd name="T14" fmla="*/ 0 w 400"/>
                <a:gd name="T15" fmla="*/ 4 h 339"/>
                <a:gd name="T16" fmla="*/ 0 w 400"/>
                <a:gd name="T17" fmla="*/ 4 h 339"/>
                <a:gd name="T18" fmla="*/ 0 w 400"/>
                <a:gd name="T19" fmla="*/ 4 h 339"/>
                <a:gd name="T20" fmla="*/ 0 w 400"/>
                <a:gd name="T21" fmla="*/ 4 h 339"/>
                <a:gd name="T22" fmla="*/ 0 w 400"/>
                <a:gd name="T23" fmla="*/ 5 h 339"/>
                <a:gd name="T24" fmla="*/ 0 w 400"/>
                <a:gd name="T25" fmla="*/ 5 h 339"/>
                <a:gd name="T26" fmla="*/ 0 w 400"/>
                <a:gd name="T27" fmla="*/ 5 h 339"/>
                <a:gd name="T28" fmla="*/ 0 w 400"/>
                <a:gd name="T29" fmla="*/ 5 h 339"/>
                <a:gd name="T30" fmla="*/ 0 w 400"/>
                <a:gd name="T31" fmla="*/ 5 h 339"/>
                <a:gd name="T32" fmla="*/ 1 w 400"/>
                <a:gd name="T33" fmla="*/ 5 h 339"/>
                <a:gd name="T34" fmla="*/ 1 w 400"/>
                <a:gd name="T35" fmla="*/ 5 h 339"/>
                <a:gd name="T36" fmla="*/ 1 w 400"/>
                <a:gd name="T37" fmla="*/ 5 h 339"/>
                <a:gd name="T38" fmla="*/ 1 w 400"/>
                <a:gd name="T39" fmla="*/ 4 h 339"/>
                <a:gd name="T40" fmla="*/ 0 w 400"/>
                <a:gd name="T41" fmla="*/ 4 h 339"/>
                <a:gd name="T42" fmla="*/ 0 w 400"/>
                <a:gd name="T43" fmla="*/ 4 h 339"/>
                <a:gd name="T44" fmla="*/ 0 w 400"/>
                <a:gd name="T45" fmla="*/ 4 h 339"/>
                <a:gd name="T46" fmla="*/ 0 w 400"/>
                <a:gd name="T47" fmla="*/ 4 h 339"/>
                <a:gd name="T48" fmla="*/ 0 w 400"/>
                <a:gd name="T49" fmla="*/ 4 h 339"/>
                <a:gd name="T50" fmla="*/ 0 w 400"/>
                <a:gd name="T51" fmla="*/ 4 h 339"/>
                <a:gd name="T52" fmla="*/ 0 w 400"/>
                <a:gd name="T53" fmla="*/ 4 h 339"/>
                <a:gd name="T54" fmla="*/ 0 w 400"/>
                <a:gd name="T55" fmla="*/ 4 h 339"/>
                <a:gd name="T56" fmla="*/ 0 w 400"/>
                <a:gd name="T57" fmla="*/ 3 h 339"/>
                <a:gd name="T58" fmla="*/ 0 w 400"/>
                <a:gd name="T59" fmla="*/ 3 h 339"/>
                <a:gd name="T60" fmla="*/ 0 w 400"/>
                <a:gd name="T61" fmla="*/ 3 h 339"/>
                <a:gd name="T62" fmla="*/ 0 w 400"/>
                <a:gd name="T63" fmla="*/ 2 h 339"/>
                <a:gd name="T64" fmla="*/ 0 w 400"/>
                <a:gd name="T65" fmla="*/ 2 h 339"/>
                <a:gd name="T66" fmla="*/ 0 w 400"/>
                <a:gd name="T67" fmla="*/ 1 h 339"/>
                <a:gd name="T68" fmla="*/ 0 w 400"/>
                <a:gd name="T69" fmla="*/ 1 h 339"/>
                <a:gd name="T70" fmla="*/ 0 w 400"/>
                <a:gd name="T71" fmla="*/ 1 h 339"/>
                <a:gd name="T72" fmla="*/ 0 w 400"/>
                <a:gd name="T73" fmla="*/ 0 h 339"/>
                <a:gd name="T74" fmla="*/ 0 w 400"/>
                <a:gd name="T75" fmla="*/ 0 h 339"/>
                <a:gd name="T76" fmla="*/ 0 w 400"/>
                <a:gd name="T77" fmla="*/ 0 h 339"/>
                <a:gd name="T78" fmla="*/ 0 w 400"/>
                <a:gd name="T79" fmla="*/ 0 h 339"/>
                <a:gd name="T80" fmla="*/ 0 w 400"/>
                <a:gd name="T81" fmla="*/ 0 h 339"/>
                <a:gd name="T82" fmla="*/ 0 w 400"/>
                <a:gd name="T83" fmla="*/ 0 h 339"/>
                <a:gd name="T84" fmla="*/ 0 w 400"/>
                <a:gd name="T85" fmla="*/ 0 h 339"/>
                <a:gd name="T86" fmla="*/ 0 w 400"/>
                <a:gd name="T87" fmla="*/ 0 h 33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400" h="339">
                  <a:moveTo>
                    <a:pt x="156" y="44"/>
                  </a:moveTo>
                  <a:lnTo>
                    <a:pt x="125" y="63"/>
                  </a:lnTo>
                  <a:lnTo>
                    <a:pt x="95" y="82"/>
                  </a:lnTo>
                  <a:lnTo>
                    <a:pt x="67" y="103"/>
                  </a:lnTo>
                  <a:lnTo>
                    <a:pt x="42" y="126"/>
                  </a:lnTo>
                  <a:lnTo>
                    <a:pt x="22" y="150"/>
                  </a:lnTo>
                  <a:lnTo>
                    <a:pt x="7" y="175"/>
                  </a:lnTo>
                  <a:lnTo>
                    <a:pt x="0" y="203"/>
                  </a:lnTo>
                  <a:lnTo>
                    <a:pt x="2" y="232"/>
                  </a:lnTo>
                  <a:lnTo>
                    <a:pt x="4" y="239"/>
                  </a:lnTo>
                  <a:lnTo>
                    <a:pt x="7" y="248"/>
                  </a:lnTo>
                  <a:lnTo>
                    <a:pt x="12" y="254"/>
                  </a:lnTo>
                  <a:lnTo>
                    <a:pt x="18" y="261"/>
                  </a:lnTo>
                  <a:lnTo>
                    <a:pt x="25" y="267"/>
                  </a:lnTo>
                  <a:lnTo>
                    <a:pt x="33" y="273"/>
                  </a:lnTo>
                  <a:lnTo>
                    <a:pt x="41" y="278"/>
                  </a:lnTo>
                  <a:lnTo>
                    <a:pt x="51" y="283"/>
                  </a:lnTo>
                  <a:lnTo>
                    <a:pt x="70" y="291"/>
                  </a:lnTo>
                  <a:lnTo>
                    <a:pt x="89" y="298"/>
                  </a:lnTo>
                  <a:lnTo>
                    <a:pt x="108" y="304"/>
                  </a:lnTo>
                  <a:lnTo>
                    <a:pt x="128" y="309"/>
                  </a:lnTo>
                  <a:lnTo>
                    <a:pt x="148" y="315"/>
                  </a:lnTo>
                  <a:lnTo>
                    <a:pt x="169" y="319"/>
                  </a:lnTo>
                  <a:lnTo>
                    <a:pt x="189" y="323"/>
                  </a:lnTo>
                  <a:lnTo>
                    <a:pt x="209" y="326"/>
                  </a:lnTo>
                  <a:lnTo>
                    <a:pt x="231" y="329"/>
                  </a:lnTo>
                  <a:lnTo>
                    <a:pt x="251" y="331"/>
                  </a:lnTo>
                  <a:lnTo>
                    <a:pt x="273" y="333"/>
                  </a:lnTo>
                  <a:lnTo>
                    <a:pt x="295" y="335"/>
                  </a:lnTo>
                  <a:lnTo>
                    <a:pt x="315" y="336"/>
                  </a:lnTo>
                  <a:lnTo>
                    <a:pt x="337" y="337"/>
                  </a:lnTo>
                  <a:lnTo>
                    <a:pt x="359" y="338"/>
                  </a:lnTo>
                  <a:lnTo>
                    <a:pt x="379" y="339"/>
                  </a:lnTo>
                  <a:lnTo>
                    <a:pt x="387" y="339"/>
                  </a:lnTo>
                  <a:lnTo>
                    <a:pt x="392" y="337"/>
                  </a:lnTo>
                  <a:lnTo>
                    <a:pt x="397" y="333"/>
                  </a:lnTo>
                  <a:lnTo>
                    <a:pt x="400" y="329"/>
                  </a:lnTo>
                  <a:lnTo>
                    <a:pt x="400" y="324"/>
                  </a:lnTo>
                  <a:lnTo>
                    <a:pt x="397" y="320"/>
                  </a:lnTo>
                  <a:lnTo>
                    <a:pt x="391" y="317"/>
                  </a:lnTo>
                  <a:lnTo>
                    <a:pt x="384" y="315"/>
                  </a:lnTo>
                  <a:lnTo>
                    <a:pt x="365" y="311"/>
                  </a:lnTo>
                  <a:lnTo>
                    <a:pt x="346" y="309"/>
                  </a:lnTo>
                  <a:lnTo>
                    <a:pt x="327" y="306"/>
                  </a:lnTo>
                  <a:lnTo>
                    <a:pt x="307" y="304"/>
                  </a:lnTo>
                  <a:lnTo>
                    <a:pt x="288" y="302"/>
                  </a:lnTo>
                  <a:lnTo>
                    <a:pt x="269" y="300"/>
                  </a:lnTo>
                  <a:lnTo>
                    <a:pt x="249" y="298"/>
                  </a:lnTo>
                  <a:lnTo>
                    <a:pt x="230" y="295"/>
                  </a:lnTo>
                  <a:lnTo>
                    <a:pt x="211" y="293"/>
                  </a:lnTo>
                  <a:lnTo>
                    <a:pt x="192" y="290"/>
                  </a:lnTo>
                  <a:lnTo>
                    <a:pt x="173" y="286"/>
                  </a:lnTo>
                  <a:lnTo>
                    <a:pt x="154" y="283"/>
                  </a:lnTo>
                  <a:lnTo>
                    <a:pt x="137" y="277"/>
                  </a:lnTo>
                  <a:lnTo>
                    <a:pt x="118" y="272"/>
                  </a:lnTo>
                  <a:lnTo>
                    <a:pt x="100" y="267"/>
                  </a:lnTo>
                  <a:lnTo>
                    <a:pt x="83" y="260"/>
                  </a:lnTo>
                  <a:lnTo>
                    <a:pt x="68" y="253"/>
                  </a:lnTo>
                  <a:lnTo>
                    <a:pt x="57" y="243"/>
                  </a:lnTo>
                  <a:lnTo>
                    <a:pt x="48" y="233"/>
                  </a:lnTo>
                  <a:lnTo>
                    <a:pt x="44" y="221"/>
                  </a:lnTo>
                  <a:lnTo>
                    <a:pt x="42" y="208"/>
                  </a:lnTo>
                  <a:lnTo>
                    <a:pt x="44" y="194"/>
                  </a:lnTo>
                  <a:lnTo>
                    <a:pt x="48" y="180"/>
                  </a:lnTo>
                  <a:lnTo>
                    <a:pt x="54" y="168"/>
                  </a:lnTo>
                  <a:lnTo>
                    <a:pt x="64" y="153"/>
                  </a:lnTo>
                  <a:lnTo>
                    <a:pt x="76" y="137"/>
                  </a:lnTo>
                  <a:lnTo>
                    <a:pt x="89" y="124"/>
                  </a:lnTo>
                  <a:lnTo>
                    <a:pt x="103" y="111"/>
                  </a:lnTo>
                  <a:lnTo>
                    <a:pt x="118" y="99"/>
                  </a:lnTo>
                  <a:lnTo>
                    <a:pt x="134" y="87"/>
                  </a:lnTo>
                  <a:lnTo>
                    <a:pt x="153" y="74"/>
                  </a:lnTo>
                  <a:lnTo>
                    <a:pt x="172" y="62"/>
                  </a:lnTo>
                  <a:lnTo>
                    <a:pt x="190" y="52"/>
                  </a:lnTo>
                  <a:lnTo>
                    <a:pt x="215" y="42"/>
                  </a:lnTo>
                  <a:lnTo>
                    <a:pt x="243" y="34"/>
                  </a:lnTo>
                  <a:lnTo>
                    <a:pt x="270" y="26"/>
                  </a:lnTo>
                  <a:lnTo>
                    <a:pt x="295" y="19"/>
                  </a:lnTo>
                  <a:lnTo>
                    <a:pt x="315" y="13"/>
                  </a:lnTo>
                  <a:lnTo>
                    <a:pt x="328" y="6"/>
                  </a:lnTo>
                  <a:lnTo>
                    <a:pt x="333" y="2"/>
                  </a:lnTo>
                  <a:lnTo>
                    <a:pt x="318" y="0"/>
                  </a:lnTo>
                  <a:lnTo>
                    <a:pt x="298" y="1"/>
                  </a:lnTo>
                  <a:lnTo>
                    <a:pt x="275" y="4"/>
                  </a:lnTo>
                  <a:lnTo>
                    <a:pt x="250" y="9"/>
                  </a:lnTo>
                  <a:lnTo>
                    <a:pt x="224" y="17"/>
                  </a:lnTo>
                  <a:lnTo>
                    <a:pt x="199" y="25"/>
                  </a:lnTo>
                  <a:lnTo>
                    <a:pt x="176" y="34"/>
                  </a:lnTo>
                  <a:lnTo>
                    <a:pt x="156" y="44"/>
                  </a:lnTo>
                  <a:close/>
                </a:path>
              </a:pathLst>
            </a:custGeom>
            <a:solidFill>
              <a:srgbClr val="C9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697" name="Freeform 92"/>
            <p:cNvSpPr>
              <a:spLocks/>
            </p:cNvSpPr>
            <p:nvPr/>
          </p:nvSpPr>
          <p:spPr bwMode="auto">
            <a:xfrm>
              <a:off x="5007" y="272"/>
              <a:ext cx="117" cy="113"/>
            </a:xfrm>
            <a:custGeom>
              <a:avLst/>
              <a:gdLst>
                <a:gd name="T0" fmla="*/ 0 w 351"/>
                <a:gd name="T1" fmla="*/ 2 h 226"/>
                <a:gd name="T2" fmla="*/ 0 w 351"/>
                <a:gd name="T3" fmla="*/ 2 h 226"/>
                <a:gd name="T4" fmla="*/ 0 w 351"/>
                <a:gd name="T5" fmla="*/ 2 h 226"/>
                <a:gd name="T6" fmla="*/ 0 w 351"/>
                <a:gd name="T7" fmla="*/ 2 h 226"/>
                <a:gd name="T8" fmla="*/ 0 w 351"/>
                <a:gd name="T9" fmla="*/ 2 h 226"/>
                <a:gd name="T10" fmla="*/ 0 w 351"/>
                <a:gd name="T11" fmla="*/ 3 h 226"/>
                <a:gd name="T12" fmla="*/ 0 w 351"/>
                <a:gd name="T13" fmla="*/ 3 h 226"/>
                <a:gd name="T14" fmla="*/ 0 w 351"/>
                <a:gd name="T15" fmla="*/ 3 h 226"/>
                <a:gd name="T16" fmla="*/ 0 w 351"/>
                <a:gd name="T17" fmla="*/ 3 h 226"/>
                <a:gd name="T18" fmla="*/ 0 w 351"/>
                <a:gd name="T19" fmla="*/ 3 h 226"/>
                <a:gd name="T20" fmla="*/ 0 w 351"/>
                <a:gd name="T21" fmla="*/ 3 h 226"/>
                <a:gd name="T22" fmla="*/ 0 w 351"/>
                <a:gd name="T23" fmla="*/ 4 h 226"/>
                <a:gd name="T24" fmla="*/ 0 w 351"/>
                <a:gd name="T25" fmla="*/ 4 h 226"/>
                <a:gd name="T26" fmla="*/ 0 w 351"/>
                <a:gd name="T27" fmla="*/ 4 h 226"/>
                <a:gd name="T28" fmla="*/ 0 w 351"/>
                <a:gd name="T29" fmla="*/ 4 h 226"/>
                <a:gd name="T30" fmla="*/ 0 w 351"/>
                <a:gd name="T31" fmla="*/ 4 h 226"/>
                <a:gd name="T32" fmla="*/ 0 w 351"/>
                <a:gd name="T33" fmla="*/ 4 h 226"/>
                <a:gd name="T34" fmla="*/ 0 w 351"/>
                <a:gd name="T35" fmla="*/ 4 h 226"/>
                <a:gd name="T36" fmla="*/ 0 w 351"/>
                <a:gd name="T37" fmla="*/ 4 h 226"/>
                <a:gd name="T38" fmla="*/ 0 w 351"/>
                <a:gd name="T39" fmla="*/ 4 h 226"/>
                <a:gd name="T40" fmla="*/ 0 w 351"/>
                <a:gd name="T41" fmla="*/ 4 h 226"/>
                <a:gd name="T42" fmla="*/ 0 w 351"/>
                <a:gd name="T43" fmla="*/ 4 h 226"/>
                <a:gd name="T44" fmla="*/ 0 w 351"/>
                <a:gd name="T45" fmla="*/ 3 h 226"/>
                <a:gd name="T46" fmla="*/ 0 w 351"/>
                <a:gd name="T47" fmla="*/ 3 h 226"/>
                <a:gd name="T48" fmla="*/ 0 w 351"/>
                <a:gd name="T49" fmla="*/ 3 h 226"/>
                <a:gd name="T50" fmla="*/ 0 w 351"/>
                <a:gd name="T51" fmla="*/ 2 h 226"/>
                <a:gd name="T52" fmla="*/ 0 w 351"/>
                <a:gd name="T53" fmla="*/ 2 h 226"/>
                <a:gd name="T54" fmla="*/ 0 w 351"/>
                <a:gd name="T55" fmla="*/ 2 h 226"/>
                <a:gd name="T56" fmla="*/ 0 w 351"/>
                <a:gd name="T57" fmla="*/ 1 h 226"/>
                <a:gd name="T58" fmla="*/ 0 w 351"/>
                <a:gd name="T59" fmla="*/ 1 h 226"/>
                <a:gd name="T60" fmla="*/ 0 w 351"/>
                <a:gd name="T61" fmla="*/ 1 h 226"/>
                <a:gd name="T62" fmla="*/ 0 w 351"/>
                <a:gd name="T63" fmla="*/ 1 h 226"/>
                <a:gd name="T64" fmla="*/ 0 w 351"/>
                <a:gd name="T65" fmla="*/ 1 h 226"/>
                <a:gd name="T66" fmla="*/ 0 w 351"/>
                <a:gd name="T67" fmla="*/ 1 h 226"/>
                <a:gd name="T68" fmla="*/ 0 w 351"/>
                <a:gd name="T69" fmla="*/ 1 h 226"/>
                <a:gd name="T70" fmla="*/ 0 w 351"/>
                <a:gd name="T71" fmla="*/ 1 h 226"/>
                <a:gd name="T72" fmla="*/ 0 w 351"/>
                <a:gd name="T73" fmla="*/ 1 h 226"/>
                <a:gd name="T74" fmla="*/ 0 w 351"/>
                <a:gd name="T75" fmla="*/ 1 h 226"/>
                <a:gd name="T76" fmla="*/ 0 w 351"/>
                <a:gd name="T77" fmla="*/ 1 h 226"/>
                <a:gd name="T78" fmla="*/ 0 w 351"/>
                <a:gd name="T79" fmla="*/ 0 h 226"/>
                <a:gd name="T80" fmla="*/ 0 w 351"/>
                <a:gd name="T81" fmla="*/ 0 h 226"/>
                <a:gd name="T82" fmla="*/ 0 w 351"/>
                <a:gd name="T83" fmla="*/ 0 h 226"/>
                <a:gd name="T84" fmla="*/ 0 w 351"/>
                <a:gd name="T85" fmla="*/ 0 h 226"/>
                <a:gd name="T86" fmla="*/ 0 w 351"/>
                <a:gd name="T87" fmla="*/ 1 h 226"/>
                <a:gd name="T88" fmla="*/ 0 w 351"/>
                <a:gd name="T89" fmla="*/ 1 h 226"/>
                <a:gd name="T90" fmla="*/ 0 w 351"/>
                <a:gd name="T91" fmla="*/ 1 h 226"/>
                <a:gd name="T92" fmla="*/ 0 w 351"/>
                <a:gd name="T93" fmla="*/ 1 h 226"/>
                <a:gd name="T94" fmla="*/ 0 w 351"/>
                <a:gd name="T95" fmla="*/ 1 h 226"/>
                <a:gd name="T96" fmla="*/ 0 w 351"/>
                <a:gd name="T97" fmla="*/ 1 h 226"/>
                <a:gd name="T98" fmla="*/ 0 w 351"/>
                <a:gd name="T99" fmla="*/ 1 h 226"/>
                <a:gd name="T100" fmla="*/ 0 w 351"/>
                <a:gd name="T101" fmla="*/ 1 h 226"/>
                <a:gd name="T102" fmla="*/ 0 w 351"/>
                <a:gd name="T103" fmla="*/ 1 h 226"/>
                <a:gd name="T104" fmla="*/ 0 w 351"/>
                <a:gd name="T105" fmla="*/ 1 h 226"/>
                <a:gd name="T106" fmla="*/ 0 w 351"/>
                <a:gd name="T107" fmla="*/ 1 h 226"/>
                <a:gd name="T108" fmla="*/ 0 w 351"/>
                <a:gd name="T109" fmla="*/ 1 h 226"/>
                <a:gd name="T110" fmla="*/ 0 w 351"/>
                <a:gd name="T111" fmla="*/ 1 h 226"/>
                <a:gd name="T112" fmla="*/ 0 w 351"/>
                <a:gd name="T113" fmla="*/ 1 h 226"/>
                <a:gd name="T114" fmla="*/ 0 w 351"/>
                <a:gd name="T115" fmla="*/ 1 h 226"/>
                <a:gd name="T116" fmla="*/ 0 w 351"/>
                <a:gd name="T117" fmla="*/ 1 h 226"/>
                <a:gd name="T118" fmla="*/ 0 w 351"/>
                <a:gd name="T119" fmla="*/ 1 h 226"/>
                <a:gd name="T120" fmla="*/ 0 w 351"/>
                <a:gd name="T121" fmla="*/ 2 h 22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51" h="226">
                  <a:moveTo>
                    <a:pt x="291" y="69"/>
                  </a:moveTo>
                  <a:lnTo>
                    <a:pt x="307" y="81"/>
                  </a:lnTo>
                  <a:lnTo>
                    <a:pt x="317" y="96"/>
                  </a:lnTo>
                  <a:lnTo>
                    <a:pt x="322" y="111"/>
                  </a:lnTo>
                  <a:lnTo>
                    <a:pt x="322" y="128"/>
                  </a:lnTo>
                  <a:lnTo>
                    <a:pt x="319" y="141"/>
                  </a:lnTo>
                  <a:lnTo>
                    <a:pt x="313" y="152"/>
                  </a:lnTo>
                  <a:lnTo>
                    <a:pt x="303" y="164"/>
                  </a:lnTo>
                  <a:lnTo>
                    <a:pt x="293" y="173"/>
                  </a:lnTo>
                  <a:lnTo>
                    <a:pt x="279" y="183"/>
                  </a:lnTo>
                  <a:lnTo>
                    <a:pt x="266" y="192"/>
                  </a:lnTo>
                  <a:lnTo>
                    <a:pt x="253" y="201"/>
                  </a:lnTo>
                  <a:lnTo>
                    <a:pt x="240" y="210"/>
                  </a:lnTo>
                  <a:lnTo>
                    <a:pt x="237" y="213"/>
                  </a:lnTo>
                  <a:lnTo>
                    <a:pt x="237" y="216"/>
                  </a:lnTo>
                  <a:lnTo>
                    <a:pt x="237" y="219"/>
                  </a:lnTo>
                  <a:lnTo>
                    <a:pt x="240" y="222"/>
                  </a:lnTo>
                  <a:lnTo>
                    <a:pt x="245" y="225"/>
                  </a:lnTo>
                  <a:lnTo>
                    <a:pt x="250" y="226"/>
                  </a:lnTo>
                  <a:lnTo>
                    <a:pt x="255" y="225"/>
                  </a:lnTo>
                  <a:lnTo>
                    <a:pt x="259" y="222"/>
                  </a:lnTo>
                  <a:lnTo>
                    <a:pt x="288" y="209"/>
                  </a:lnTo>
                  <a:lnTo>
                    <a:pt x="313" y="192"/>
                  </a:lnTo>
                  <a:lnTo>
                    <a:pt x="332" y="172"/>
                  </a:lnTo>
                  <a:lnTo>
                    <a:pt x="345" y="149"/>
                  </a:lnTo>
                  <a:lnTo>
                    <a:pt x="351" y="127"/>
                  </a:lnTo>
                  <a:lnTo>
                    <a:pt x="348" y="103"/>
                  </a:lnTo>
                  <a:lnTo>
                    <a:pt x="336" y="81"/>
                  </a:lnTo>
                  <a:lnTo>
                    <a:pt x="313" y="62"/>
                  </a:lnTo>
                  <a:lnTo>
                    <a:pt x="295" y="51"/>
                  </a:lnTo>
                  <a:lnTo>
                    <a:pt x="275" y="43"/>
                  </a:lnTo>
                  <a:lnTo>
                    <a:pt x="253" y="35"/>
                  </a:lnTo>
                  <a:lnTo>
                    <a:pt x="229" y="28"/>
                  </a:lnTo>
                  <a:lnTo>
                    <a:pt x="204" y="20"/>
                  </a:lnTo>
                  <a:lnTo>
                    <a:pt x="179" y="15"/>
                  </a:lnTo>
                  <a:lnTo>
                    <a:pt x="153" y="11"/>
                  </a:lnTo>
                  <a:lnTo>
                    <a:pt x="128" y="7"/>
                  </a:lnTo>
                  <a:lnTo>
                    <a:pt x="104" y="4"/>
                  </a:lnTo>
                  <a:lnTo>
                    <a:pt x="82" y="2"/>
                  </a:lnTo>
                  <a:lnTo>
                    <a:pt x="60" y="0"/>
                  </a:lnTo>
                  <a:lnTo>
                    <a:pt x="43" y="0"/>
                  </a:lnTo>
                  <a:lnTo>
                    <a:pt x="27" y="0"/>
                  </a:lnTo>
                  <a:lnTo>
                    <a:pt x="14" y="0"/>
                  </a:lnTo>
                  <a:lnTo>
                    <a:pt x="5" y="2"/>
                  </a:lnTo>
                  <a:lnTo>
                    <a:pt x="0" y="4"/>
                  </a:lnTo>
                  <a:lnTo>
                    <a:pt x="15" y="6"/>
                  </a:lnTo>
                  <a:lnTo>
                    <a:pt x="30" y="7"/>
                  </a:lnTo>
                  <a:lnTo>
                    <a:pt x="47" y="9"/>
                  </a:lnTo>
                  <a:lnTo>
                    <a:pt x="64" y="11"/>
                  </a:lnTo>
                  <a:lnTo>
                    <a:pt x="82" y="14"/>
                  </a:lnTo>
                  <a:lnTo>
                    <a:pt x="102" y="16"/>
                  </a:lnTo>
                  <a:lnTo>
                    <a:pt x="121" y="19"/>
                  </a:lnTo>
                  <a:lnTo>
                    <a:pt x="141" y="23"/>
                  </a:lnTo>
                  <a:lnTo>
                    <a:pt x="160" y="27"/>
                  </a:lnTo>
                  <a:lnTo>
                    <a:pt x="181" y="31"/>
                  </a:lnTo>
                  <a:lnTo>
                    <a:pt x="201" y="35"/>
                  </a:lnTo>
                  <a:lnTo>
                    <a:pt x="220" y="40"/>
                  </a:lnTo>
                  <a:lnTo>
                    <a:pt x="239" y="46"/>
                  </a:lnTo>
                  <a:lnTo>
                    <a:pt x="258" y="53"/>
                  </a:lnTo>
                  <a:lnTo>
                    <a:pt x="275" y="61"/>
                  </a:lnTo>
                  <a:lnTo>
                    <a:pt x="291" y="69"/>
                  </a:lnTo>
                  <a:close/>
                </a:path>
              </a:pathLst>
            </a:custGeom>
            <a:solidFill>
              <a:srgbClr val="C9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698" name="Freeform 93"/>
            <p:cNvSpPr>
              <a:spLocks/>
            </p:cNvSpPr>
            <p:nvPr/>
          </p:nvSpPr>
          <p:spPr bwMode="auto">
            <a:xfrm>
              <a:off x="4769" y="324"/>
              <a:ext cx="48" cy="107"/>
            </a:xfrm>
            <a:custGeom>
              <a:avLst/>
              <a:gdLst>
                <a:gd name="T0" fmla="*/ 0 w 142"/>
                <a:gd name="T1" fmla="*/ 2 h 213"/>
                <a:gd name="T2" fmla="*/ 0 w 142"/>
                <a:gd name="T3" fmla="*/ 3 h 213"/>
                <a:gd name="T4" fmla="*/ 0 w 142"/>
                <a:gd name="T5" fmla="*/ 3 h 213"/>
                <a:gd name="T6" fmla="*/ 0 w 142"/>
                <a:gd name="T7" fmla="*/ 3 h 213"/>
                <a:gd name="T8" fmla="*/ 0 w 142"/>
                <a:gd name="T9" fmla="*/ 3 h 213"/>
                <a:gd name="T10" fmla="*/ 0 w 142"/>
                <a:gd name="T11" fmla="*/ 3 h 213"/>
                <a:gd name="T12" fmla="*/ 0 w 142"/>
                <a:gd name="T13" fmla="*/ 4 h 213"/>
                <a:gd name="T14" fmla="*/ 0 w 142"/>
                <a:gd name="T15" fmla="*/ 4 h 213"/>
                <a:gd name="T16" fmla="*/ 0 w 142"/>
                <a:gd name="T17" fmla="*/ 4 h 213"/>
                <a:gd name="T18" fmla="*/ 0 w 142"/>
                <a:gd name="T19" fmla="*/ 4 h 213"/>
                <a:gd name="T20" fmla="*/ 0 w 142"/>
                <a:gd name="T21" fmla="*/ 4 h 213"/>
                <a:gd name="T22" fmla="*/ 0 w 142"/>
                <a:gd name="T23" fmla="*/ 4 h 213"/>
                <a:gd name="T24" fmla="*/ 0 w 142"/>
                <a:gd name="T25" fmla="*/ 4 h 213"/>
                <a:gd name="T26" fmla="*/ 0 w 142"/>
                <a:gd name="T27" fmla="*/ 4 h 213"/>
                <a:gd name="T28" fmla="*/ 0 w 142"/>
                <a:gd name="T29" fmla="*/ 4 h 213"/>
                <a:gd name="T30" fmla="*/ 0 w 142"/>
                <a:gd name="T31" fmla="*/ 3 h 213"/>
                <a:gd name="T32" fmla="*/ 0 w 142"/>
                <a:gd name="T33" fmla="*/ 3 h 213"/>
                <a:gd name="T34" fmla="*/ 0 w 142"/>
                <a:gd name="T35" fmla="*/ 3 h 213"/>
                <a:gd name="T36" fmla="*/ 0 w 142"/>
                <a:gd name="T37" fmla="*/ 3 h 213"/>
                <a:gd name="T38" fmla="*/ 0 w 142"/>
                <a:gd name="T39" fmla="*/ 3 h 213"/>
                <a:gd name="T40" fmla="*/ 0 w 142"/>
                <a:gd name="T41" fmla="*/ 3 h 213"/>
                <a:gd name="T42" fmla="*/ 0 w 142"/>
                <a:gd name="T43" fmla="*/ 3 h 213"/>
                <a:gd name="T44" fmla="*/ 0 w 142"/>
                <a:gd name="T45" fmla="*/ 2 h 213"/>
                <a:gd name="T46" fmla="*/ 0 w 142"/>
                <a:gd name="T47" fmla="*/ 2 h 213"/>
                <a:gd name="T48" fmla="*/ 0 w 142"/>
                <a:gd name="T49" fmla="*/ 2 h 213"/>
                <a:gd name="T50" fmla="*/ 0 w 142"/>
                <a:gd name="T51" fmla="*/ 2 h 213"/>
                <a:gd name="T52" fmla="*/ 0 w 142"/>
                <a:gd name="T53" fmla="*/ 1 h 213"/>
                <a:gd name="T54" fmla="*/ 0 w 142"/>
                <a:gd name="T55" fmla="*/ 1 h 213"/>
                <a:gd name="T56" fmla="*/ 0 w 142"/>
                <a:gd name="T57" fmla="*/ 1 h 213"/>
                <a:gd name="T58" fmla="*/ 0 w 142"/>
                <a:gd name="T59" fmla="*/ 1 h 213"/>
                <a:gd name="T60" fmla="*/ 0 w 142"/>
                <a:gd name="T61" fmla="*/ 1 h 213"/>
                <a:gd name="T62" fmla="*/ 0 w 142"/>
                <a:gd name="T63" fmla="*/ 1 h 213"/>
                <a:gd name="T64" fmla="*/ 0 w 142"/>
                <a:gd name="T65" fmla="*/ 1 h 213"/>
                <a:gd name="T66" fmla="*/ 0 w 142"/>
                <a:gd name="T67" fmla="*/ 0 h 213"/>
                <a:gd name="T68" fmla="*/ 0 w 142"/>
                <a:gd name="T69" fmla="*/ 1 h 213"/>
                <a:gd name="T70" fmla="*/ 0 w 142"/>
                <a:gd name="T71" fmla="*/ 1 h 213"/>
                <a:gd name="T72" fmla="*/ 0 w 142"/>
                <a:gd name="T73" fmla="*/ 1 h 213"/>
                <a:gd name="T74" fmla="*/ 0 w 142"/>
                <a:gd name="T75" fmla="*/ 1 h 213"/>
                <a:gd name="T76" fmla="*/ 0 w 142"/>
                <a:gd name="T77" fmla="*/ 2 h 213"/>
                <a:gd name="T78" fmla="*/ 0 w 142"/>
                <a:gd name="T79" fmla="*/ 2 h 213"/>
                <a:gd name="T80" fmla="*/ 0 w 142"/>
                <a:gd name="T81" fmla="*/ 2 h 21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42" h="213">
                  <a:moveTo>
                    <a:pt x="0" y="116"/>
                  </a:moveTo>
                  <a:lnTo>
                    <a:pt x="0" y="134"/>
                  </a:lnTo>
                  <a:lnTo>
                    <a:pt x="6" y="150"/>
                  </a:lnTo>
                  <a:lnTo>
                    <a:pt x="16" y="166"/>
                  </a:lnTo>
                  <a:lnTo>
                    <a:pt x="30" y="179"/>
                  </a:lnTo>
                  <a:lnTo>
                    <a:pt x="48" y="191"/>
                  </a:lnTo>
                  <a:lnTo>
                    <a:pt x="68" y="201"/>
                  </a:lnTo>
                  <a:lnTo>
                    <a:pt x="91" y="208"/>
                  </a:lnTo>
                  <a:lnTo>
                    <a:pt x="115" y="212"/>
                  </a:lnTo>
                  <a:lnTo>
                    <a:pt x="122" y="213"/>
                  </a:lnTo>
                  <a:lnTo>
                    <a:pt x="129" y="211"/>
                  </a:lnTo>
                  <a:lnTo>
                    <a:pt x="135" y="208"/>
                  </a:lnTo>
                  <a:lnTo>
                    <a:pt x="138" y="204"/>
                  </a:lnTo>
                  <a:lnTo>
                    <a:pt x="138" y="199"/>
                  </a:lnTo>
                  <a:lnTo>
                    <a:pt x="137" y="194"/>
                  </a:lnTo>
                  <a:lnTo>
                    <a:pt x="132" y="190"/>
                  </a:lnTo>
                  <a:lnTo>
                    <a:pt x="125" y="188"/>
                  </a:lnTo>
                  <a:lnTo>
                    <a:pt x="102" y="181"/>
                  </a:lnTo>
                  <a:lnTo>
                    <a:pt x="80" y="173"/>
                  </a:lnTo>
                  <a:lnTo>
                    <a:pt x="62" y="162"/>
                  </a:lnTo>
                  <a:lnTo>
                    <a:pt x="49" y="149"/>
                  </a:lnTo>
                  <a:lnTo>
                    <a:pt x="41" y="134"/>
                  </a:lnTo>
                  <a:lnTo>
                    <a:pt x="36" y="117"/>
                  </a:lnTo>
                  <a:lnTo>
                    <a:pt x="36" y="100"/>
                  </a:lnTo>
                  <a:lnTo>
                    <a:pt x="44" y="81"/>
                  </a:lnTo>
                  <a:lnTo>
                    <a:pt x="52" y="68"/>
                  </a:lnTo>
                  <a:lnTo>
                    <a:pt x="64" y="56"/>
                  </a:lnTo>
                  <a:lnTo>
                    <a:pt x="77" y="44"/>
                  </a:lnTo>
                  <a:lnTo>
                    <a:pt x="91" y="34"/>
                  </a:lnTo>
                  <a:lnTo>
                    <a:pt x="105" y="25"/>
                  </a:lnTo>
                  <a:lnTo>
                    <a:pt x="119" y="16"/>
                  </a:lnTo>
                  <a:lnTo>
                    <a:pt x="132" y="8"/>
                  </a:lnTo>
                  <a:lnTo>
                    <a:pt x="142" y="1"/>
                  </a:lnTo>
                  <a:lnTo>
                    <a:pt x="132" y="0"/>
                  </a:lnTo>
                  <a:lnTo>
                    <a:pt x="116" y="5"/>
                  </a:lnTo>
                  <a:lnTo>
                    <a:pt x="94" y="16"/>
                  </a:lnTo>
                  <a:lnTo>
                    <a:pt x="70" y="32"/>
                  </a:lnTo>
                  <a:lnTo>
                    <a:pt x="46" y="51"/>
                  </a:lnTo>
                  <a:lnTo>
                    <a:pt x="25" y="72"/>
                  </a:lnTo>
                  <a:lnTo>
                    <a:pt x="9" y="95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C9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699" name="Freeform 94"/>
            <p:cNvSpPr>
              <a:spLocks/>
            </p:cNvSpPr>
            <p:nvPr/>
          </p:nvSpPr>
          <p:spPr bwMode="auto">
            <a:xfrm>
              <a:off x="5104" y="264"/>
              <a:ext cx="101" cy="139"/>
            </a:xfrm>
            <a:custGeom>
              <a:avLst/>
              <a:gdLst>
                <a:gd name="T0" fmla="*/ 0 w 305"/>
                <a:gd name="T1" fmla="*/ 1 h 279"/>
                <a:gd name="T2" fmla="*/ 0 w 305"/>
                <a:gd name="T3" fmla="*/ 2 h 279"/>
                <a:gd name="T4" fmla="*/ 0 w 305"/>
                <a:gd name="T5" fmla="*/ 2 h 279"/>
                <a:gd name="T6" fmla="*/ 0 w 305"/>
                <a:gd name="T7" fmla="*/ 2 h 279"/>
                <a:gd name="T8" fmla="*/ 0 w 305"/>
                <a:gd name="T9" fmla="*/ 2 h 279"/>
                <a:gd name="T10" fmla="*/ 0 w 305"/>
                <a:gd name="T11" fmla="*/ 3 h 279"/>
                <a:gd name="T12" fmla="*/ 0 w 305"/>
                <a:gd name="T13" fmla="*/ 3 h 279"/>
                <a:gd name="T14" fmla="*/ 0 w 305"/>
                <a:gd name="T15" fmla="*/ 3 h 279"/>
                <a:gd name="T16" fmla="*/ 0 w 305"/>
                <a:gd name="T17" fmla="*/ 3 h 279"/>
                <a:gd name="T18" fmla="*/ 0 w 305"/>
                <a:gd name="T19" fmla="*/ 4 h 279"/>
                <a:gd name="T20" fmla="*/ 0 w 305"/>
                <a:gd name="T21" fmla="*/ 4 h 279"/>
                <a:gd name="T22" fmla="*/ 0 w 305"/>
                <a:gd name="T23" fmla="*/ 4 h 279"/>
                <a:gd name="T24" fmla="*/ 0 w 305"/>
                <a:gd name="T25" fmla="*/ 4 h 279"/>
                <a:gd name="T26" fmla="*/ 0 w 305"/>
                <a:gd name="T27" fmla="*/ 4 h 279"/>
                <a:gd name="T28" fmla="*/ 0 w 305"/>
                <a:gd name="T29" fmla="*/ 4 h 279"/>
                <a:gd name="T30" fmla="*/ 0 w 305"/>
                <a:gd name="T31" fmla="*/ 3 h 279"/>
                <a:gd name="T32" fmla="*/ 0 w 305"/>
                <a:gd name="T33" fmla="*/ 3 h 279"/>
                <a:gd name="T34" fmla="*/ 0 w 305"/>
                <a:gd name="T35" fmla="*/ 3 h 279"/>
                <a:gd name="T36" fmla="*/ 0 w 305"/>
                <a:gd name="T37" fmla="*/ 2 h 279"/>
                <a:gd name="T38" fmla="*/ 0 w 305"/>
                <a:gd name="T39" fmla="*/ 2 h 279"/>
                <a:gd name="T40" fmla="*/ 0 w 305"/>
                <a:gd name="T41" fmla="*/ 1 h 279"/>
                <a:gd name="T42" fmla="*/ 0 w 305"/>
                <a:gd name="T43" fmla="*/ 1 h 279"/>
                <a:gd name="T44" fmla="*/ 0 w 305"/>
                <a:gd name="T45" fmla="*/ 1 h 279"/>
                <a:gd name="T46" fmla="*/ 0 w 305"/>
                <a:gd name="T47" fmla="*/ 0 h 279"/>
                <a:gd name="T48" fmla="*/ 0 w 305"/>
                <a:gd name="T49" fmla="*/ 0 h 279"/>
                <a:gd name="T50" fmla="*/ 0 w 305"/>
                <a:gd name="T51" fmla="*/ 0 h 279"/>
                <a:gd name="T52" fmla="*/ 0 w 305"/>
                <a:gd name="T53" fmla="*/ 0 h 279"/>
                <a:gd name="T54" fmla="*/ 0 w 305"/>
                <a:gd name="T55" fmla="*/ 0 h 279"/>
                <a:gd name="T56" fmla="*/ 0 w 305"/>
                <a:gd name="T57" fmla="*/ 0 h 279"/>
                <a:gd name="T58" fmla="*/ 0 w 305"/>
                <a:gd name="T59" fmla="*/ 0 h 279"/>
                <a:gd name="T60" fmla="*/ 0 w 305"/>
                <a:gd name="T61" fmla="*/ 0 h 279"/>
                <a:gd name="T62" fmla="*/ 0 w 305"/>
                <a:gd name="T63" fmla="*/ 0 h 279"/>
                <a:gd name="T64" fmla="*/ 0 w 305"/>
                <a:gd name="T65" fmla="*/ 0 h 279"/>
                <a:gd name="T66" fmla="*/ 0 w 305"/>
                <a:gd name="T67" fmla="*/ 0 h 279"/>
                <a:gd name="T68" fmla="*/ 0 w 305"/>
                <a:gd name="T69" fmla="*/ 0 h 279"/>
                <a:gd name="T70" fmla="*/ 0 w 305"/>
                <a:gd name="T71" fmla="*/ 0 h 279"/>
                <a:gd name="T72" fmla="*/ 0 w 305"/>
                <a:gd name="T73" fmla="*/ 1 h 279"/>
                <a:gd name="T74" fmla="*/ 0 w 305"/>
                <a:gd name="T75" fmla="*/ 1 h 27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05" h="279">
                  <a:moveTo>
                    <a:pt x="247" y="104"/>
                  </a:moveTo>
                  <a:lnTo>
                    <a:pt x="257" y="112"/>
                  </a:lnTo>
                  <a:lnTo>
                    <a:pt x="266" y="120"/>
                  </a:lnTo>
                  <a:lnTo>
                    <a:pt x="271" y="129"/>
                  </a:lnTo>
                  <a:lnTo>
                    <a:pt x="277" y="138"/>
                  </a:lnTo>
                  <a:lnTo>
                    <a:pt x="279" y="148"/>
                  </a:lnTo>
                  <a:lnTo>
                    <a:pt x="279" y="158"/>
                  </a:lnTo>
                  <a:lnTo>
                    <a:pt x="274" y="168"/>
                  </a:lnTo>
                  <a:lnTo>
                    <a:pt x="268" y="178"/>
                  </a:lnTo>
                  <a:lnTo>
                    <a:pt x="258" y="188"/>
                  </a:lnTo>
                  <a:lnTo>
                    <a:pt x="247" y="197"/>
                  </a:lnTo>
                  <a:lnTo>
                    <a:pt x="234" y="205"/>
                  </a:lnTo>
                  <a:lnTo>
                    <a:pt x="219" y="214"/>
                  </a:lnTo>
                  <a:lnTo>
                    <a:pt x="206" y="221"/>
                  </a:lnTo>
                  <a:lnTo>
                    <a:pt x="191" y="229"/>
                  </a:lnTo>
                  <a:lnTo>
                    <a:pt x="177" y="237"/>
                  </a:lnTo>
                  <a:lnTo>
                    <a:pt x="164" y="247"/>
                  </a:lnTo>
                  <a:lnTo>
                    <a:pt x="160" y="250"/>
                  </a:lnTo>
                  <a:lnTo>
                    <a:pt x="157" y="254"/>
                  </a:lnTo>
                  <a:lnTo>
                    <a:pt x="154" y="258"/>
                  </a:lnTo>
                  <a:lnTo>
                    <a:pt x="151" y="262"/>
                  </a:lnTo>
                  <a:lnTo>
                    <a:pt x="149" y="266"/>
                  </a:lnTo>
                  <a:lnTo>
                    <a:pt x="149" y="270"/>
                  </a:lnTo>
                  <a:lnTo>
                    <a:pt x="151" y="275"/>
                  </a:lnTo>
                  <a:lnTo>
                    <a:pt x="155" y="278"/>
                  </a:lnTo>
                  <a:lnTo>
                    <a:pt x="161" y="279"/>
                  </a:lnTo>
                  <a:lnTo>
                    <a:pt x="167" y="279"/>
                  </a:lnTo>
                  <a:lnTo>
                    <a:pt x="173" y="278"/>
                  </a:lnTo>
                  <a:lnTo>
                    <a:pt x="177" y="275"/>
                  </a:lnTo>
                  <a:lnTo>
                    <a:pt x="191" y="263"/>
                  </a:lnTo>
                  <a:lnTo>
                    <a:pt x="207" y="252"/>
                  </a:lnTo>
                  <a:lnTo>
                    <a:pt x="223" y="242"/>
                  </a:lnTo>
                  <a:lnTo>
                    <a:pt x="241" y="231"/>
                  </a:lnTo>
                  <a:lnTo>
                    <a:pt x="257" y="221"/>
                  </a:lnTo>
                  <a:lnTo>
                    <a:pt x="271" y="210"/>
                  </a:lnTo>
                  <a:lnTo>
                    <a:pt x="286" y="197"/>
                  </a:lnTo>
                  <a:lnTo>
                    <a:pt x="296" y="184"/>
                  </a:lnTo>
                  <a:lnTo>
                    <a:pt x="303" y="168"/>
                  </a:lnTo>
                  <a:lnTo>
                    <a:pt x="305" y="153"/>
                  </a:lnTo>
                  <a:lnTo>
                    <a:pt x="300" y="137"/>
                  </a:lnTo>
                  <a:lnTo>
                    <a:pt x="293" y="123"/>
                  </a:lnTo>
                  <a:lnTo>
                    <a:pt x="282" y="109"/>
                  </a:lnTo>
                  <a:lnTo>
                    <a:pt x="267" y="96"/>
                  </a:lnTo>
                  <a:lnTo>
                    <a:pt x="250" y="85"/>
                  </a:lnTo>
                  <a:lnTo>
                    <a:pt x="232" y="75"/>
                  </a:lnTo>
                  <a:lnTo>
                    <a:pt x="219" y="67"/>
                  </a:lnTo>
                  <a:lnTo>
                    <a:pt x="205" y="61"/>
                  </a:lnTo>
                  <a:lnTo>
                    <a:pt x="189" y="54"/>
                  </a:lnTo>
                  <a:lnTo>
                    <a:pt x="173" y="47"/>
                  </a:lnTo>
                  <a:lnTo>
                    <a:pt x="157" y="40"/>
                  </a:lnTo>
                  <a:lnTo>
                    <a:pt x="139" y="32"/>
                  </a:lnTo>
                  <a:lnTo>
                    <a:pt x="122" y="26"/>
                  </a:lnTo>
                  <a:lnTo>
                    <a:pt x="106" y="20"/>
                  </a:lnTo>
                  <a:lnTo>
                    <a:pt x="90" y="15"/>
                  </a:lnTo>
                  <a:lnTo>
                    <a:pt x="74" y="10"/>
                  </a:lnTo>
                  <a:lnTo>
                    <a:pt x="58" y="7"/>
                  </a:lnTo>
                  <a:lnTo>
                    <a:pt x="43" y="3"/>
                  </a:lnTo>
                  <a:lnTo>
                    <a:pt x="30" y="1"/>
                  </a:lnTo>
                  <a:lnTo>
                    <a:pt x="19" y="0"/>
                  </a:lnTo>
                  <a:lnTo>
                    <a:pt x="8" y="1"/>
                  </a:lnTo>
                  <a:lnTo>
                    <a:pt x="0" y="3"/>
                  </a:lnTo>
                  <a:lnTo>
                    <a:pt x="10" y="6"/>
                  </a:lnTo>
                  <a:lnTo>
                    <a:pt x="21" y="9"/>
                  </a:lnTo>
                  <a:lnTo>
                    <a:pt x="35" y="13"/>
                  </a:lnTo>
                  <a:lnTo>
                    <a:pt x="48" y="17"/>
                  </a:lnTo>
                  <a:lnTo>
                    <a:pt x="64" y="22"/>
                  </a:lnTo>
                  <a:lnTo>
                    <a:pt x="80" y="27"/>
                  </a:lnTo>
                  <a:lnTo>
                    <a:pt x="97" y="33"/>
                  </a:lnTo>
                  <a:lnTo>
                    <a:pt x="114" y="40"/>
                  </a:lnTo>
                  <a:lnTo>
                    <a:pt x="132" y="47"/>
                  </a:lnTo>
                  <a:lnTo>
                    <a:pt x="149" y="54"/>
                  </a:lnTo>
                  <a:lnTo>
                    <a:pt x="167" y="62"/>
                  </a:lnTo>
                  <a:lnTo>
                    <a:pt x="184" y="70"/>
                  </a:lnTo>
                  <a:lnTo>
                    <a:pt x="202" y="79"/>
                  </a:lnTo>
                  <a:lnTo>
                    <a:pt x="218" y="87"/>
                  </a:lnTo>
                  <a:lnTo>
                    <a:pt x="232" y="95"/>
                  </a:lnTo>
                  <a:lnTo>
                    <a:pt x="247" y="104"/>
                  </a:lnTo>
                  <a:close/>
                </a:path>
              </a:pathLst>
            </a:custGeom>
            <a:solidFill>
              <a:srgbClr val="C9E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700" name="Freeform 99"/>
            <p:cNvSpPr>
              <a:spLocks/>
            </p:cNvSpPr>
            <p:nvPr/>
          </p:nvSpPr>
          <p:spPr bwMode="auto">
            <a:xfrm>
              <a:off x="4976" y="382"/>
              <a:ext cx="18" cy="42"/>
            </a:xfrm>
            <a:custGeom>
              <a:avLst/>
              <a:gdLst>
                <a:gd name="T0" fmla="*/ 0 w 54"/>
                <a:gd name="T1" fmla="*/ 0 h 85"/>
                <a:gd name="T2" fmla="*/ 0 w 54"/>
                <a:gd name="T3" fmla="*/ 0 h 85"/>
                <a:gd name="T4" fmla="*/ 0 w 54"/>
                <a:gd name="T5" fmla="*/ 0 h 85"/>
                <a:gd name="T6" fmla="*/ 0 w 54"/>
                <a:gd name="T7" fmla="*/ 0 h 85"/>
                <a:gd name="T8" fmla="*/ 0 w 54"/>
                <a:gd name="T9" fmla="*/ 0 h 85"/>
                <a:gd name="T10" fmla="*/ 0 w 54"/>
                <a:gd name="T11" fmla="*/ 0 h 85"/>
                <a:gd name="T12" fmla="*/ 0 w 54"/>
                <a:gd name="T13" fmla="*/ 0 h 85"/>
                <a:gd name="T14" fmla="*/ 0 w 54"/>
                <a:gd name="T15" fmla="*/ 0 h 85"/>
                <a:gd name="T16" fmla="*/ 0 w 54"/>
                <a:gd name="T17" fmla="*/ 0 h 85"/>
                <a:gd name="T18" fmla="*/ 0 w 54"/>
                <a:gd name="T19" fmla="*/ 0 h 85"/>
                <a:gd name="T20" fmla="*/ 0 w 54"/>
                <a:gd name="T21" fmla="*/ 0 h 85"/>
                <a:gd name="T22" fmla="*/ 0 w 54"/>
                <a:gd name="T23" fmla="*/ 0 h 85"/>
                <a:gd name="T24" fmla="*/ 0 w 54"/>
                <a:gd name="T25" fmla="*/ 0 h 85"/>
                <a:gd name="T26" fmla="*/ 0 w 54"/>
                <a:gd name="T27" fmla="*/ 1 h 85"/>
                <a:gd name="T28" fmla="*/ 0 w 54"/>
                <a:gd name="T29" fmla="*/ 1 h 85"/>
                <a:gd name="T30" fmla="*/ 0 w 54"/>
                <a:gd name="T31" fmla="*/ 1 h 85"/>
                <a:gd name="T32" fmla="*/ 0 w 54"/>
                <a:gd name="T33" fmla="*/ 1 h 85"/>
                <a:gd name="T34" fmla="*/ 0 w 54"/>
                <a:gd name="T35" fmla="*/ 1 h 85"/>
                <a:gd name="T36" fmla="*/ 0 w 54"/>
                <a:gd name="T37" fmla="*/ 0 h 85"/>
                <a:gd name="T38" fmla="*/ 0 w 54"/>
                <a:gd name="T39" fmla="*/ 0 h 85"/>
                <a:gd name="T40" fmla="*/ 0 w 54"/>
                <a:gd name="T41" fmla="*/ 0 h 8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4" h="85">
                  <a:moveTo>
                    <a:pt x="28" y="10"/>
                  </a:moveTo>
                  <a:lnTo>
                    <a:pt x="27" y="6"/>
                  </a:lnTo>
                  <a:lnTo>
                    <a:pt x="22" y="2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5" y="34"/>
                  </a:lnTo>
                  <a:lnTo>
                    <a:pt x="11" y="47"/>
                  </a:lnTo>
                  <a:lnTo>
                    <a:pt x="18" y="59"/>
                  </a:lnTo>
                  <a:lnTo>
                    <a:pt x="27" y="70"/>
                  </a:lnTo>
                  <a:lnTo>
                    <a:pt x="35" y="79"/>
                  </a:lnTo>
                  <a:lnTo>
                    <a:pt x="46" y="84"/>
                  </a:lnTo>
                  <a:lnTo>
                    <a:pt x="53" y="85"/>
                  </a:lnTo>
                  <a:lnTo>
                    <a:pt x="54" y="68"/>
                  </a:lnTo>
                  <a:lnTo>
                    <a:pt x="47" y="49"/>
                  </a:lnTo>
                  <a:lnTo>
                    <a:pt x="38" y="29"/>
                  </a:lnTo>
                  <a:lnTo>
                    <a:pt x="28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701" name="Freeform 100"/>
            <p:cNvSpPr>
              <a:spLocks/>
            </p:cNvSpPr>
            <p:nvPr/>
          </p:nvSpPr>
          <p:spPr bwMode="auto">
            <a:xfrm>
              <a:off x="4962" y="351"/>
              <a:ext cx="15" cy="24"/>
            </a:xfrm>
            <a:custGeom>
              <a:avLst/>
              <a:gdLst>
                <a:gd name="T0" fmla="*/ 0 w 46"/>
                <a:gd name="T1" fmla="*/ 1 h 48"/>
                <a:gd name="T2" fmla="*/ 0 w 46"/>
                <a:gd name="T3" fmla="*/ 1 h 48"/>
                <a:gd name="T4" fmla="*/ 0 w 46"/>
                <a:gd name="T5" fmla="*/ 1 h 48"/>
                <a:gd name="T6" fmla="*/ 0 w 46"/>
                <a:gd name="T7" fmla="*/ 1 h 48"/>
                <a:gd name="T8" fmla="*/ 0 w 46"/>
                <a:gd name="T9" fmla="*/ 1 h 48"/>
                <a:gd name="T10" fmla="*/ 0 w 46"/>
                <a:gd name="T11" fmla="*/ 1 h 48"/>
                <a:gd name="T12" fmla="*/ 0 w 46"/>
                <a:gd name="T13" fmla="*/ 1 h 48"/>
                <a:gd name="T14" fmla="*/ 0 w 46"/>
                <a:gd name="T15" fmla="*/ 0 h 48"/>
                <a:gd name="T16" fmla="*/ 0 w 46"/>
                <a:gd name="T17" fmla="*/ 0 h 48"/>
                <a:gd name="T18" fmla="*/ 0 w 46"/>
                <a:gd name="T19" fmla="*/ 1 h 48"/>
                <a:gd name="T20" fmla="*/ 0 w 46"/>
                <a:gd name="T21" fmla="*/ 1 h 48"/>
                <a:gd name="T22" fmla="*/ 0 w 46"/>
                <a:gd name="T23" fmla="*/ 1 h 48"/>
                <a:gd name="T24" fmla="*/ 0 w 46"/>
                <a:gd name="T25" fmla="*/ 1 h 48"/>
                <a:gd name="T26" fmla="*/ 0 w 46"/>
                <a:gd name="T27" fmla="*/ 1 h 48"/>
                <a:gd name="T28" fmla="*/ 0 w 46"/>
                <a:gd name="T29" fmla="*/ 1 h 48"/>
                <a:gd name="T30" fmla="*/ 0 w 46"/>
                <a:gd name="T31" fmla="*/ 1 h 48"/>
                <a:gd name="T32" fmla="*/ 0 w 46"/>
                <a:gd name="T33" fmla="*/ 1 h 48"/>
                <a:gd name="T34" fmla="*/ 0 w 46"/>
                <a:gd name="T35" fmla="*/ 1 h 48"/>
                <a:gd name="T36" fmla="*/ 0 w 46"/>
                <a:gd name="T37" fmla="*/ 1 h 48"/>
                <a:gd name="T38" fmla="*/ 0 w 46"/>
                <a:gd name="T39" fmla="*/ 1 h 48"/>
                <a:gd name="T40" fmla="*/ 0 w 46"/>
                <a:gd name="T41" fmla="*/ 1 h 48"/>
                <a:gd name="T42" fmla="*/ 0 w 46"/>
                <a:gd name="T43" fmla="*/ 1 h 48"/>
                <a:gd name="T44" fmla="*/ 0 w 46"/>
                <a:gd name="T45" fmla="*/ 1 h 48"/>
                <a:gd name="T46" fmla="*/ 0 w 46"/>
                <a:gd name="T47" fmla="*/ 1 h 48"/>
                <a:gd name="T48" fmla="*/ 0 w 46"/>
                <a:gd name="T49" fmla="*/ 1 h 4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6" h="48">
                  <a:moveTo>
                    <a:pt x="25" y="6"/>
                  </a:moveTo>
                  <a:lnTo>
                    <a:pt x="25" y="7"/>
                  </a:lnTo>
                  <a:lnTo>
                    <a:pt x="23" y="4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9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10"/>
                  </a:lnTo>
                  <a:lnTo>
                    <a:pt x="1" y="15"/>
                  </a:lnTo>
                  <a:lnTo>
                    <a:pt x="4" y="21"/>
                  </a:lnTo>
                  <a:lnTo>
                    <a:pt x="10" y="28"/>
                  </a:lnTo>
                  <a:lnTo>
                    <a:pt x="17" y="35"/>
                  </a:lnTo>
                  <a:lnTo>
                    <a:pt x="25" y="41"/>
                  </a:lnTo>
                  <a:lnTo>
                    <a:pt x="33" y="45"/>
                  </a:lnTo>
                  <a:lnTo>
                    <a:pt x="41" y="48"/>
                  </a:lnTo>
                  <a:lnTo>
                    <a:pt x="46" y="48"/>
                  </a:lnTo>
                  <a:lnTo>
                    <a:pt x="45" y="38"/>
                  </a:lnTo>
                  <a:lnTo>
                    <a:pt x="39" y="25"/>
                  </a:lnTo>
                  <a:lnTo>
                    <a:pt x="30" y="14"/>
                  </a:lnTo>
                  <a:lnTo>
                    <a:pt x="25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702" name="Freeform 101"/>
            <p:cNvSpPr>
              <a:spLocks/>
            </p:cNvSpPr>
            <p:nvPr/>
          </p:nvSpPr>
          <p:spPr bwMode="auto">
            <a:xfrm>
              <a:off x="4949" y="331"/>
              <a:ext cx="21" cy="16"/>
            </a:xfrm>
            <a:custGeom>
              <a:avLst/>
              <a:gdLst>
                <a:gd name="T0" fmla="*/ 0 w 64"/>
                <a:gd name="T1" fmla="*/ 1 h 32"/>
                <a:gd name="T2" fmla="*/ 0 w 64"/>
                <a:gd name="T3" fmla="*/ 1 h 32"/>
                <a:gd name="T4" fmla="*/ 0 w 64"/>
                <a:gd name="T5" fmla="*/ 1 h 32"/>
                <a:gd name="T6" fmla="*/ 0 w 64"/>
                <a:gd name="T7" fmla="*/ 1 h 32"/>
                <a:gd name="T8" fmla="*/ 0 w 64"/>
                <a:gd name="T9" fmla="*/ 1 h 32"/>
                <a:gd name="T10" fmla="*/ 0 w 64"/>
                <a:gd name="T11" fmla="*/ 1 h 32"/>
                <a:gd name="T12" fmla="*/ 0 w 64"/>
                <a:gd name="T13" fmla="*/ 1 h 32"/>
                <a:gd name="T14" fmla="*/ 0 w 64"/>
                <a:gd name="T15" fmla="*/ 0 h 32"/>
                <a:gd name="T16" fmla="*/ 0 w 64"/>
                <a:gd name="T17" fmla="*/ 0 h 32"/>
                <a:gd name="T18" fmla="*/ 0 w 64"/>
                <a:gd name="T19" fmla="*/ 0 h 32"/>
                <a:gd name="T20" fmla="*/ 0 w 64"/>
                <a:gd name="T21" fmla="*/ 1 h 32"/>
                <a:gd name="T22" fmla="*/ 0 w 64"/>
                <a:gd name="T23" fmla="*/ 1 h 32"/>
                <a:gd name="T24" fmla="*/ 0 w 64"/>
                <a:gd name="T25" fmla="*/ 1 h 32"/>
                <a:gd name="T26" fmla="*/ 0 w 64"/>
                <a:gd name="T27" fmla="*/ 1 h 32"/>
                <a:gd name="T28" fmla="*/ 0 w 64"/>
                <a:gd name="T29" fmla="*/ 1 h 32"/>
                <a:gd name="T30" fmla="*/ 0 w 64"/>
                <a:gd name="T31" fmla="*/ 1 h 32"/>
                <a:gd name="T32" fmla="*/ 0 w 64"/>
                <a:gd name="T33" fmla="*/ 1 h 32"/>
                <a:gd name="T34" fmla="*/ 0 w 64"/>
                <a:gd name="T35" fmla="*/ 1 h 32"/>
                <a:gd name="T36" fmla="*/ 0 w 64"/>
                <a:gd name="T37" fmla="*/ 1 h 32"/>
                <a:gd name="T38" fmla="*/ 0 w 64"/>
                <a:gd name="T39" fmla="*/ 1 h 32"/>
                <a:gd name="T40" fmla="*/ 0 w 64"/>
                <a:gd name="T41" fmla="*/ 1 h 32"/>
                <a:gd name="T42" fmla="*/ 0 w 64"/>
                <a:gd name="T43" fmla="*/ 1 h 32"/>
                <a:gd name="T44" fmla="*/ 0 w 64"/>
                <a:gd name="T45" fmla="*/ 1 h 32"/>
                <a:gd name="T46" fmla="*/ 0 w 64"/>
                <a:gd name="T47" fmla="*/ 1 h 32"/>
                <a:gd name="T48" fmla="*/ 0 w 64"/>
                <a:gd name="T49" fmla="*/ 1 h 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4" h="32">
                  <a:moveTo>
                    <a:pt x="50" y="24"/>
                  </a:moveTo>
                  <a:lnTo>
                    <a:pt x="56" y="22"/>
                  </a:lnTo>
                  <a:lnTo>
                    <a:pt x="62" y="19"/>
                  </a:lnTo>
                  <a:lnTo>
                    <a:pt x="64" y="15"/>
                  </a:lnTo>
                  <a:lnTo>
                    <a:pt x="64" y="11"/>
                  </a:lnTo>
                  <a:lnTo>
                    <a:pt x="61" y="6"/>
                  </a:lnTo>
                  <a:lnTo>
                    <a:pt x="56" y="2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5" y="1"/>
                  </a:lnTo>
                  <a:lnTo>
                    <a:pt x="26" y="3"/>
                  </a:lnTo>
                  <a:lnTo>
                    <a:pt x="16" y="8"/>
                  </a:lnTo>
                  <a:lnTo>
                    <a:pt x="7" y="14"/>
                  </a:lnTo>
                  <a:lnTo>
                    <a:pt x="3" y="20"/>
                  </a:lnTo>
                  <a:lnTo>
                    <a:pt x="0" y="26"/>
                  </a:lnTo>
                  <a:lnTo>
                    <a:pt x="0" y="28"/>
                  </a:lnTo>
                  <a:lnTo>
                    <a:pt x="4" y="30"/>
                  </a:lnTo>
                  <a:lnTo>
                    <a:pt x="10" y="32"/>
                  </a:lnTo>
                  <a:lnTo>
                    <a:pt x="16" y="32"/>
                  </a:lnTo>
                  <a:lnTo>
                    <a:pt x="21" y="32"/>
                  </a:lnTo>
                  <a:lnTo>
                    <a:pt x="29" y="30"/>
                  </a:lnTo>
                  <a:lnTo>
                    <a:pt x="36" y="29"/>
                  </a:lnTo>
                  <a:lnTo>
                    <a:pt x="43" y="27"/>
                  </a:lnTo>
                  <a:lnTo>
                    <a:pt x="50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703" name="Freeform 130"/>
            <p:cNvSpPr>
              <a:spLocks/>
            </p:cNvSpPr>
            <p:nvPr/>
          </p:nvSpPr>
          <p:spPr bwMode="auto">
            <a:xfrm>
              <a:off x="4849" y="304"/>
              <a:ext cx="82" cy="106"/>
            </a:xfrm>
            <a:custGeom>
              <a:avLst/>
              <a:gdLst>
                <a:gd name="T0" fmla="*/ 0 w 246"/>
                <a:gd name="T1" fmla="*/ 1 h 211"/>
                <a:gd name="T2" fmla="*/ 0 w 246"/>
                <a:gd name="T3" fmla="*/ 1 h 211"/>
                <a:gd name="T4" fmla="*/ 0 w 246"/>
                <a:gd name="T5" fmla="*/ 1 h 211"/>
                <a:gd name="T6" fmla="*/ 0 w 246"/>
                <a:gd name="T7" fmla="*/ 1 h 211"/>
                <a:gd name="T8" fmla="*/ 0 w 246"/>
                <a:gd name="T9" fmla="*/ 2 h 211"/>
                <a:gd name="T10" fmla="*/ 0 w 246"/>
                <a:gd name="T11" fmla="*/ 2 h 211"/>
                <a:gd name="T12" fmla="*/ 0 w 246"/>
                <a:gd name="T13" fmla="*/ 2 h 211"/>
                <a:gd name="T14" fmla="*/ 0 w 246"/>
                <a:gd name="T15" fmla="*/ 2 h 211"/>
                <a:gd name="T16" fmla="*/ 0 w 246"/>
                <a:gd name="T17" fmla="*/ 3 h 211"/>
                <a:gd name="T18" fmla="*/ 0 w 246"/>
                <a:gd name="T19" fmla="*/ 3 h 211"/>
                <a:gd name="T20" fmla="*/ 0 w 246"/>
                <a:gd name="T21" fmla="*/ 3 h 211"/>
                <a:gd name="T22" fmla="*/ 0 w 246"/>
                <a:gd name="T23" fmla="*/ 3 h 211"/>
                <a:gd name="T24" fmla="*/ 0 w 246"/>
                <a:gd name="T25" fmla="*/ 4 h 211"/>
                <a:gd name="T26" fmla="*/ 0 w 246"/>
                <a:gd name="T27" fmla="*/ 4 h 211"/>
                <a:gd name="T28" fmla="*/ 0 w 246"/>
                <a:gd name="T29" fmla="*/ 4 h 211"/>
                <a:gd name="T30" fmla="*/ 0 w 246"/>
                <a:gd name="T31" fmla="*/ 4 h 211"/>
                <a:gd name="T32" fmla="*/ 0 w 246"/>
                <a:gd name="T33" fmla="*/ 4 h 211"/>
                <a:gd name="T34" fmla="*/ 0 w 246"/>
                <a:gd name="T35" fmla="*/ 4 h 211"/>
                <a:gd name="T36" fmla="*/ 0 w 246"/>
                <a:gd name="T37" fmla="*/ 4 h 211"/>
                <a:gd name="T38" fmla="*/ 0 w 246"/>
                <a:gd name="T39" fmla="*/ 4 h 211"/>
                <a:gd name="T40" fmla="*/ 0 w 246"/>
                <a:gd name="T41" fmla="*/ 4 h 211"/>
                <a:gd name="T42" fmla="*/ 0 w 246"/>
                <a:gd name="T43" fmla="*/ 4 h 211"/>
                <a:gd name="T44" fmla="*/ 0 w 246"/>
                <a:gd name="T45" fmla="*/ 4 h 211"/>
                <a:gd name="T46" fmla="*/ 0 w 246"/>
                <a:gd name="T47" fmla="*/ 4 h 211"/>
                <a:gd name="T48" fmla="*/ 0 w 246"/>
                <a:gd name="T49" fmla="*/ 4 h 211"/>
                <a:gd name="T50" fmla="*/ 0 w 246"/>
                <a:gd name="T51" fmla="*/ 4 h 211"/>
                <a:gd name="T52" fmla="*/ 0 w 246"/>
                <a:gd name="T53" fmla="*/ 4 h 211"/>
                <a:gd name="T54" fmla="*/ 0 w 246"/>
                <a:gd name="T55" fmla="*/ 4 h 211"/>
                <a:gd name="T56" fmla="*/ 0 w 246"/>
                <a:gd name="T57" fmla="*/ 4 h 211"/>
                <a:gd name="T58" fmla="*/ 0 w 246"/>
                <a:gd name="T59" fmla="*/ 4 h 211"/>
                <a:gd name="T60" fmla="*/ 0 w 246"/>
                <a:gd name="T61" fmla="*/ 4 h 211"/>
                <a:gd name="T62" fmla="*/ 0 w 246"/>
                <a:gd name="T63" fmla="*/ 3 h 211"/>
                <a:gd name="T64" fmla="*/ 0 w 246"/>
                <a:gd name="T65" fmla="*/ 3 h 211"/>
                <a:gd name="T66" fmla="*/ 0 w 246"/>
                <a:gd name="T67" fmla="*/ 3 h 211"/>
                <a:gd name="T68" fmla="*/ 0 w 246"/>
                <a:gd name="T69" fmla="*/ 3 h 211"/>
                <a:gd name="T70" fmla="*/ 0 w 246"/>
                <a:gd name="T71" fmla="*/ 3 h 211"/>
                <a:gd name="T72" fmla="*/ 0 w 246"/>
                <a:gd name="T73" fmla="*/ 3 h 211"/>
                <a:gd name="T74" fmla="*/ 0 w 246"/>
                <a:gd name="T75" fmla="*/ 3 h 211"/>
                <a:gd name="T76" fmla="*/ 0 w 246"/>
                <a:gd name="T77" fmla="*/ 2 h 211"/>
                <a:gd name="T78" fmla="*/ 0 w 246"/>
                <a:gd name="T79" fmla="*/ 2 h 211"/>
                <a:gd name="T80" fmla="*/ 0 w 246"/>
                <a:gd name="T81" fmla="*/ 2 h 211"/>
                <a:gd name="T82" fmla="*/ 0 w 246"/>
                <a:gd name="T83" fmla="*/ 2 h 211"/>
                <a:gd name="T84" fmla="*/ 0 w 246"/>
                <a:gd name="T85" fmla="*/ 2 h 211"/>
                <a:gd name="T86" fmla="*/ 0 w 246"/>
                <a:gd name="T87" fmla="*/ 1 h 211"/>
                <a:gd name="T88" fmla="*/ 0 w 246"/>
                <a:gd name="T89" fmla="*/ 1 h 211"/>
                <a:gd name="T90" fmla="*/ 0 w 246"/>
                <a:gd name="T91" fmla="*/ 1 h 211"/>
                <a:gd name="T92" fmla="*/ 0 w 246"/>
                <a:gd name="T93" fmla="*/ 1 h 211"/>
                <a:gd name="T94" fmla="*/ 0 w 246"/>
                <a:gd name="T95" fmla="*/ 1 h 211"/>
                <a:gd name="T96" fmla="*/ 0 w 246"/>
                <a:gd name="T97" fmla="*/ 1 h 211"/>
                <a:gd name="T98" fmla="*/ 0 w 246"/>
                <a:gd name="T99" fmla="*/ 1 h 211"/>
                <a:gd name="T100" fmla="*/ 0 w 246"/>
                <a:gd name="T101" fmla="*/ 1 h 211"/>
                <a:gd name="T102" fmla="*/ 0 w 246"/>
                <a:gd name="T103" fmla="*/ 1 h 211"/>
                <a:gd name="T104" fmla="*/ 0 w 246"/>
                <a:gd name="T105" fmla="*/ 1 h 211"/>
                <a:gd name="T106" fmla="*/ 0 w 246"/>
                <a:gd name="T107" fmla="*/ 1 h 211"/>
                <a:gd name="T108" fmla="*/ 0 w 246"/>
                <a:gd name="T109" fmla="*/ 0 h 211"/>
                <a:gd name="T110" fmla="*/ 0 w 246"/>
                <a:gd name="T111" fmla="*/ 1 h 211"/>
                <a:gd name="T112" fmla="*/ 0 w 246"/>
                <a:gd name="T113" fmla="*/ 1 h 211"/>
                <a:gd name="T114" fmla="*/ 0 w 246"/>
                <a:gd name="T115" fmla="*/ 1 h 211"/>
                <a:gd name="T116" fmla="*/ 0 w 246"/>
                <a:gd name="T117" fmla="*/ 1 h 211"/>
                <a:gd name="T118" fmla="*/ 0 w 246"/>
                <a:gd name="T119" fmla="*/ 1 h 211"/>
                <a:gd name="T120" fmla="*/ 0 w 246"/>
                <a:gd name="T121" fmla="*/ 1 h 2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46" h="211">
                  <a:moveTo>
                    <a:pt x="90" y="32"/>
                  </a:moveTo>
                  <a:lnTo>
                    <a:pt x="73" y="41"/>
                  </a:lnTo>
                  <a:lnTo>
                    <a:pt x="57" y="51"/>
                  </a:lnTo>
                  <a:lnTo>
                    <a:pt x="41" y="64"/>
                  </a:lnTo>
                  <a:lnTo>
                    <a:pt x="28" y="76"/>
                  </a:lnTo>
                  <a:lnTo>
                    <a:pt x="18" y="89"/>
                  </a:lnTo>
                  <a:lnTo>
                    <a:pt x="9" y="103"/>
                  </a:lnTo>
                  <a:lnTo>
                    <a:pt x="3" y="116"/>
                  </a:lnTo>
                  <a:lnTo>
                    <a:pt x="0" y="131"/>
                  </a:lnTo>
                  <a:lnTo>
                    <a:pt x="3" y="152"/>
                  </a:lnTo>
                  <a:lnTo>
                    <a:pt x="15" y="170"/>
                  </a:lnTo>
                  <a:lnTo>
                    <a:pt x="32" y="185"/>
                  </a:lnTo>
                  <a:lnTo>
                    <a:pt x="54" y="197"/>
                  </a:lnTo>
                  <a:lnTo>
                    <a:pt x="80" y="205"/>
                  </a:lnTo>
                  <a:lnTo>
                    <a:pt x="109" y="210"/>
                  </a:lnTo>
                  <a:lnTo>
                    <a:pt x="137" y="211"/>
                  </a:lnTo>
                  <a:lnTo>
                    <a:pt x="164" y="208"/>
                  </a:lnTo>
                  <a:lnTo>
                    <a:pt x="170" y="208"/>
                  </a:lnTo>
                  <a:lnTo>
                    <a:pt x="176" y="206"/>
                  </a:lnTo>
                  <a:lnTo>
                    <a:pt x="180" y="202"/>
                  </a:lnTo>
                  <a:lnTo>
                    <a:pt x="182" y="198"/>
                  </a:lnTo>
                  <a:lnTo>
                    <a:pt x="180" y="196"/>
                  </a:lnTo>
                  <a:lnTo>
                    <a:pt x="176" y="196"/>
                  </a:lnTo>
                  <a:lnTo>
                    <a:pt x="170" y="195"/>
                  </a:lnTo>
                  <a:lnTo>
                    <a:pt x="163" y="195"/>
                  </a:lnTo>
                  <a:lnTo>
                    <a:pt x="154" y="195"/>
                  </a:lnTo>
                  <a:lnTo>
                    <a:pt x="147" y="195"/>
                  </a:lnTo>
                  <a:lnTo>
                    <a:pt x="140" y="195"/>
                  </a:lnTo>
                  <a:lnTo>
                    <a:pt x="135" y="195"/>
                  </a:lnTo>
                  <a:lnTo>
                    <a:pt x="121" y="194"/>
                  </a:lnTo>
                  <a:lnTo>
                    <a:pt x="108" y="193"/>
                  </a:lnTo>
                  <a:lnTo>
                    <a:pt x="93" y="191"/>
                  </a:lnTo>
                  <a:lnTo>
                    <a:pt x="79" y="188"/>
                  </a:lnTo>
                  <a:lnTo>
                    <a:pt x="64" y="185"/>
                  </a:lnTo>
                  <a:lnTo>
                    <a:pt x="50" y="178"/>
                  </a:lnTo>
                  <a:lnTo>
                    <a:pt x="37" y="169"/>
                  </a:lnTo>
                  <a:lnTo>
                    <a:pt x="22" y="155"/>
                  </a:lnTo>
                  <a:lnTo>
                    <a:pt x="19" y="140"/>
                  </a:lnTo>
                  <a:lnTo>
                    <a:pt x="21" y="126"/>
                  </a:lnTo>
                  <a:lnTo>
                    <a:pt x="26" y="111"/>
                  </a:lnTo>
                  <a:lnTo>
                    <a:pt x="35" y="98"/>
                  </a:lnTo>
                  <a:lnTo>
                    <a:pt x="48" y="85"/>
                  </a:lnTo>
                  <a:lnTo>
                    <a:pt x="63" y="73"/>
                  </a:lnTo>
                  <a:lnTo>
                    <a:pt x="79" y="63"/>
                  </a:lnTo>
                  <a:lnTo>
                    <a:pt x="98" y="52"/>
                  </a:lnTo>
                  <a:lnTo>
                    <a:pt x="117" y="43"/>
                  </a:lnTo>
                  <a:lnTo>
                    <a:pt x="137" y="35"/>
                  </a:lnTo>
                  <a:lnTo>
                    <a:pt x="157" y="28"/>
                  </a:lnTo>
                  <a:lnTo>
                    <a:pt x="176" y="21"/>
                  </a:lnTo>
                  <a:lnTo>
                    <a:pt x="196" y="16"/>
                  </a:lnTo>
                  <a:lnTo>
                    <a:pt x="214" y="11"/>
                  </a:lnTo>
                  <a:lnTo>
                    <a:pt x="231" y="8"/>
                  </a:lnTo>
                  <a:lnTo>
                    <a:pt x="246" y="6"/>
                  </a:lnTo>
                  <a:lnTo>
                    <a:pt x="236" y="2"/>
                  </a:lnTo>
                  <a:lnTo>
                    <a:pt x="220" y="0"/>
                  </a:lnTo>
                  <a:lnTo>
                    <a:pt x="201" y="2"/>
                  </a:lnTo>
                  <a:lnTo>
                    <a:pt x="179" y="5"/>
                  </a:lnTo>
                  <a:lnTo>
                    <a:pt x="154" y="10"/>
                  </a:lnTo>
                  <a:lnTo>
                    <a:pt x="131" y="16"/>
                  </a:lnTo>
                  <a:lnTo>
                    <a:pt x="109" y="24"/>
                  </a:lnTo>
                  <a:lnTo>
                    <a:pt x="90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704" name="Freeform 131"/>
            <p:cNvSpPr>
              <a:spLocks/>
            </p:cNvSpPr>
            <p:nvPr/>
          </p:nvSpPr>
          <p:spPr bwMode="auto">
            <a:xfrm>
              <a:off x="4989" y="303"/>
              <a:ext cx="53" cy="82"/>
            </a:xfrm>
            <a:custGeom>
              <a:avLst/>
              <a:gdLst>
                <a:gd name="T0" fmla="*/ 0 w 158"/>
                <a:gd name="T1" fmla="*/ 1 h 164"/>
                <a:gd name="T2" fmla="*/ 0 w 158"/>
                <a:gd name="T3" fmla="*/ 2 h 164"/>
                <a:gd name="T4" fmla="*/ 0 w 158"/>
                <a:gd name="T5" fmla="*/ 2 h 164"/>
                <a:gd name="T6" fmla="*/ 0 w 158"/>
                <a:gd name="T7" fmla="*/ 2 h 164"/>
                <a:gd name="T8" fmla="*/ 0 w 158"/>
                <a:gd name="T9" fmla="*/ 2 h 164"/>
                <a:gd name="T10" fmla="*/ 0 w 158"/>
                <a:gd name="T11" fmla="*/ 2 h 164"/>
                <a:gd name="T12" fmla="*/ 0 w 158"/>
                <a:gd name="T13" fmla="*/ 3 h 164"/>
                <a:gd name="T14" fmla="*/ 0 w 158"/>
                <a:gd name="T15" fmla="*/ 3 h 164"/>
                <a:gd name="T16" fmla="*/ 0 w 158"/>
                <a:gd name="T17" fmla="*/ 3 h 164"/>
                <a:gd name="T18" fmla="*/ 0 w 158"/>
                <a:gd name="T19" fmla="*/ 3 h 164"/>
                <a:gd name="T20" fmla="*/ 0 w 158"/>
                <a:gd name="T21" fmla="*/ 3 h 164"/>
                <a:gd name="T22" fmla="*/ 0 w 158"/>
                <a:gd name="T23" fmla="*/ 3 h 164"/>
                <a:gd name="T24" fmla="*/ 0 w 158"/>
                <a:gd name="T25" fmla="*/ 3 h 164"/>
                <a:gd name="T26" fmla="*/ 0 w 158"/>
                <a:gd name="T27" fmla="*/ 3 h 164"/>
                <a:gd name="T28" fmla="*/ 0 w 158"/>
                <a:gd name="T29" fmla="*/ 3 h 164"/>
                <a:gd name="T30" fmla="*/ 0 w 158"/>
                <a:gd name="T31" fmla="*/ 3 h 164"/>
                <a:gd name="T32" fmla="*/ 0 w 158"/>
                <a:gd name="T33" fmla="*/ 3 h 164"/>
                <a:gd name="T34" fmla="*/ 0 w 158"/>
                <a:gd name="T35" fmla="*/ 3 h 164"/>
                <a:gd name="T36" fmla="*/ 0 w 158"/>
                <a:gd name="T37" fmla="*/ 3 h 164"/>
                <a:gd name="T38" fmla="*/ 0 w 158"/>
                <a:gd name="T39" fmla="*/ 3 h 164"/>
                <a:gd name="T40" fmla="*/ 0 w 158"/>
                <a:gd name="T41" fmla="*/ 2 h 164"/>
                <a:gd name="T42" fmla="*/ 0 w 158"/>
                <a:gd name="T43" fmla="*/ 2 h 164"/>
                <a:gd name="T44" fmla="*/ 0 w 158"/>
                <a:gd name="T45" fmla="*/ 2 h 164"/>
                <a:gd name="T46" fmla="*/ 0 w 158"/>
                <a:gd name="T47" fmla="*/ 2 h 164"/>
                <a:gd name="T48" fmla="*/ 0 w 158"/>
                <a:gd name="T49" fmla="*/ 1 h 164"/>
                <a:gd name="T50" fmla="*/ 0 w 158"/>
                <a:gd name="T51" fmla="*/ 1 h 164"/>
                <a:gd name="T52" fmla="*/ 0 w 158"/>
                <a:gd name="T53" fmla="*/ 1 h 164"/>
                <a:gd name="T54" fmla="*/ 0 w 158"/>
                <a:gd name="T55" fmla="*/ 1 h 164"/>
                <a:gd name="T56" fmla="*/ 0 w 158"/>
                <a:gd name="T57" fmla="*/ 1 h 164"/>
                <a:gd name="T58" fmla="*/ 0 w 158"/>
                <a:gd name="T59" fmla="*/ 1 h 164"/>
                <a:gd name="T60" fmla="*/ 0 w 158"/>
                <a:gd name="T61" fmla="*/ 0 h 164"/>
                <a:gd name="T62" fmla="*/ 0 w 158"/>
                <a:gd name="T63" fmla="*/ 1 h 164"/>
                <a:gd name="T64" fmla="*/ 0 w 158"/>
                <a:gd name="T65" fmla="*/ 1 h 164"/>
                <a:gd name="T66" fmla="*/ 0 w 158"/>
                <a:gd name="T67" fmla="*/ 1 h 164"/>
                <a:gd name="T68" fmla="*/ 0 w 158"/>
                <a:gd name="T69" fmla="*/ 1 h 164"/>
                <a:gd name="T70" fmla="*/ 0 w 158"/>
                <a:gd name="T71" fmla="*/ 1 h 164"/>
                <a:gd name="T72" fmla="*/ 0 w 158"/>
                <a:gd name="T73" fmla="*/ 1 h 164"/>
                <a:gd name="T74" fmla="*/ 0 w 158"/>
                <a:gd name="T75" fmla="*/ 1 h 164"/>
                <a:gd name="T76" fmla="*/ 0 w 158"/>
                <a:gd name="T77" fmla="*/ 1 h 164"/>
                <a:gd name="T78" fmla="*/ 0 w 158"/>
                <a:gd name="T79" fmla="*/ 1 h 164"/>
                <a:gd name="T80" fmla="*/ 0 w 158"/>
                <a:gd name="T81" fmla="*/ 1 h 16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58" h="164">
                  <a:moveTo>
                    <a:pt x="133" y="54"/>
                  </a:moveTo>
                  <a:lnTo>
                    <a:pt x="138" y="72"/>
                  </a:lnTo>
                  <a:lnTo>
                    <a:pt x="135" y="86"/>
                  </a:lnTo>
                  <a:lnTo>
                    <a:pt x="125" y="99"/>
                  </a:lnTo>
                  <a:lnTo>
                    <a:pt x="110" y="110"/>
                  </a:lnTo>
                  <a:lnTo>
                    <a:pt x="93" y="120"/>
                  </a:lnTo>
                  <a:lnTo>
                    <a:pt x="74" y="130"/>
                  </a:lnTo>
                  <a:lnTo>
                    <a:pt x="53" y="140"/>
                  </a:lnTo>
                  <a:lnTo>
                    <a:pt x="36" y="149"/>
                  </a:lnTo>
                  <a:lnTo>
                    <a:pt x="33" y="152"/>
                  </a:lnTo>
                  <a:lnTo>
                    <a:pt x="32" y="154"/>
                  </a:lnTo>
                  <a:lnTo>
                    <a:pt x="32" y="157"/>
                  </a:lnTo>
                  <a:lnTo>
                    <a:pt x="35" y="160"/>
                  </a:lnTo>
                  <a:lnTo>
                    <a:pt x="37" y="163"/>
                  </a:lnTo>
                  <a:lnTo>
                    <a:pt x="42" y="164"/>
                  </a:lnTo>
                  <a:lnTo>
                    <a:pt x="46" y="164"/>
                  </a:lnTo>
                  <a:lnTo>
                    <a:pt x="51" y="163"/>
                  </a:lnTo>
                  <a:lnTo>
                    <a:pt x="72" y="153"/>
                  </a:lnTo>
                  <a:lnTo>
                    <a:pt x="94" y="143"/>
                  </a:lnTo>
                  <a:lnTo>
                    <a:pt x="114" y="132"/>
                  </a:lnTo>
                  <a:lnTo>
                    <a:pt x="133" y="118"/>
                  </a:lnTo>
                  <a:lnTo>
                    <a:pt x="146" y="104"/>
                  </a:lnTo>
                  <a:lnTo>
                    <a:pt x="155" y="87"/>
                  </a:lnTo>
                  <a:lnTo>
                    <a:pt x="158" y="70"/>
                  </a:lnTo>
                  <a:lnTo>
                    <a:pt x="152" y="51"/>
                  </a:lnTo>
                  <a:lnTo>
                    <a:pt x="139" y="37"/>
                  </a:lnTo>
                  <a:lnTo>
                    <a:pt x="122" y="24"/>
                  </a:lnTo>
                  <a:lnTo>
                    <a:pt x="99" y="14"/>
                  </a:lnTo>
                  <a:lnTo>
                    <a:pt x="75" y="7"/>
                  </a:lnTo>
                  <a:lnTo>
                    <a:pt x="51" y="2"/>
                  </a:lnTo>
                  <a:lnTo>
                    <a:pt x="29" y="0"/>
                  </a:lnTo>
                  <a:lnTo>
                    <a:pt x="11" y="1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0" y="12"/>
                  </a:lnTo>
                  <a:lnTo>
                    <a:pt x="59" y="15"/>
                  </a:lnTo>
                  <a:lnTo>
                    <a:pt x="78" y="19"/>
                  </a:lnTo>
                  <a:lnTo>
                    <a:pt x="96" y="24"/>
                  </a:lnTo>
                  <a:lnTo>
                    <a:pt x="112" y="32"/>
                  </a:lnTo>
                  <a:lnTo>
                    <a:pt x="125" y="41"/>
                  </a:lnTo>
                  <a:lnTo>
                    <a:pt x="133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705" name="Freeform 132"/>
            <p:cNvSpPr>
              <a:spLocks/>
            </p:cNvSpPr>
            <p:nvPr/>
          </p:nvSpPr>
          <p:spPr bwMode="auto">
            <a:xfrm>
              <a:off x="4796" y="285"/>
              <a:ext cx="134" cy="170"/>
            </a:xfrm>
            <a:custGeom>
              <a:avLst/>
              <a:gdLst>
                <a:gd name="T0" fmla="*/ 0 w 400"/>
                <a:gd name="T1" fmla="*/ 1 h 340"/>
                <a:gd name="T2" fmla="*/ 0 w 400"/>
                <a:gd name="T3" fmla="*/ 2 h 340"/>
                <a:gd name="T4" fmla="*/ 0 w 400"/>
                <a:gd name="T5" fmla="*/ 3 h 340"/>
                <a:gd name="T6" fmla="*/ 0 w 400"/>
                <a:gd name="T7" fmla="*/ 4 h 340"/>
                <a:gd name="T8" fmla="*/ 0 w 400"/>
                <a:gd name="T9" fmla="*/ 4 h 340"/>
                <a:gd name="T10" fmla="*/ 0 w 400"/>
                <a:gd name="T11" fmla="*/ 4 h 340"/>
                <a:gd name="T12" fmla="*/ 0 w 400"/>
                <a:gd name="T13" fmla="*/ 5 h 340"/>
                <a:gd name="T14" fmla="*/ 0 w 400"/>
                <a:gd name="T15" fmla="*/ 5 h 340"/>
                <a:gd name="T16" fmla="*/ 0 w 400"/>
                <a:gd name="T17" fmla="*/ 5 h 340"/>
                <a:gd name="T18" fmla="*/ 0 w 400"/>
                <a:gd name="T19" fmla="*/ 5 h 340"/>
                <a:gd name="T20" fmla="*/ 0 w 400"/>
                <a:gd name="T21" fmla="*/ 5 h 340"/>
                <a:gd name="T22" fmla="*/ 0 w 400"/>
                <a:gd name="T23" fmla="*/ 6 h 340"/>
                <a:gd name="T24" fmla="*/ 0 w 400"/>
                <a:gd name="T25" fmla="*/ 6 h 340"/>
                <a:gd name="T26" fmla="*/ 0 w 400"/>
                <a:gd name="T27" fmla="*/ 6 h 340"/>
                <a:gd name="T28" fmla="*/ 0 w 400"/>
                <a:gd name="T29" fmla="*/ 6 h 340"/>
                <a:gd name="T30" fmla="*/ 0 w 400"/>
                <a:gd name="T31" fmla="*/ 6 h 340"/>
                <a:gd name="T32" fmla="*/ 1 w 400"/>
                <a:gd name="T33" fmla="*/ 6 h 340"/>
                <a:gd name="T34" fmla="*/ 1 w 400"/>
                <a:gd name="T35" fmla="*/ 6 h 340"/>
                <a:gd name="T36" fmla="*/ 1 w 400"/>
                <a:gd name="T37" fmla="*/ 6 h 340"/>
                <a:gd name="T38" fmla="*/ 1 w 400"/>
                <a:gd name="T39" fmla="*/ 5 h 340"/>
                <a:gd name="T40" fmla="*/ 1 w 400"/>
                <a:gd name="T41" fmla="*/ 5 h 340"/>
                <a:gd name="T42" fmla="*/ 0 w 400"/>
                <a:gd name="T43" fmla="*/ 5 h 340"/>
                <a:gd name="T44" fmla="*/ 0 w 400"/>
                <a:gd name="T45" fmla="*/ 5 h 340"/>
                <a:gd name="T46" fmla="*/ 0 w 400"/>
                <a:gd name="T47" fmla="*/ 5 h 340"/>
                <a:gd name="T48" fmla="*/ 0 w 400"/>
                <a:gd name="T49" fmla="*/ 5 h 340"/>
                <a:gd name="T50" fmla="*/ 0 w 400"/>
                <a:gd name="T51" fmla="*/ 5 h 340"/>
                <a:gd name="T52" fmla="*/ 0 w 400"/>
                <a:gd name="T53" fmla="*/ 5 h 340"/>
                <a:gd name="T54" fmla="*/ 0 w 400"/>
                <a:gd name="T55" fmla="*/ 5 h 340"/>
                <a:gd name="T56" fmla="*/ 0 w 400"/>
                <a:gd name="T57" fmla="*/ 5 h 340"/>
                <a:gd name="T58" fmla="*/ 0 w 400"/>
                <a:gd name="T59" fmla="*/ 4 h 340"/>
                <a:gd name="T60" fmla="*/ 0 w 400"/>
                <a:gd name="T61" fmla="*/ 4 h 340"/>
                <a:gd name="T62" fmla="*/ 0 w 400"/>
                <a:gd name="T63" fmla="*/ 3 h 340"/>
                <a:gd name="T64" fmla="*/ 0 w 400"/>
                <a:gd name="T65" fmla="*/ 3 h 340"/>
                <a:gd name="T66" fmla="*/ 0 w 400"/>
                <a:gd name="T67" fmla="*/ 2 h 340"/>
                <a:gd name="T68" fmla="*/ 0 w 400"/>
                <a:gd name="T69" fmla="*/ 2 h 340"/>
                <a:gd name="T70" fmla="*/ 0 w 400"/>
                <a:gd name="T71" fmla="*/ 2 h 340"/>
                <a:gd name="T72" fmla="*/ 0 w 400"/>
                <a:gd name="T73" fmla="*/ 1 h 340"/>
                <a:gd name="T74" fmla="*/ 0 w 400"/>
                <a:gd name="T75" fmla="*/ 1 h 340"/>
                <a:gd name="T76" fmla="*/ 0 w 400"/>
                <a:gd name="T77" fmla="*/ 1 h 340"/>
                <a:gd name="T78" fmla="*/ 0 w 400"/>
                <a:gd name="T79" fmla="*/ 1 h 340"/>
                <a:gd name="T80" fmla="*/ 0 w 400"/>
                <a:gd name="T81" fmla="*/ 0 h 340"/>
                <a:gd name="T82" fmla="*/ 0 w 400"/>
                <a:gd name="T83" fmla="*/ 1 h 340"/>
                <a:gd name="T84" fmla="*/ 0 w 400"/>
                <a:gd name="T85" fmla="*/ 1 h 340"/>
                <a:gd name="T86" fmla="*/ 0 w 400"/>
                <a:gd name="T87" fmla="*/ 1 h 34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400" h="340">
                  <a:moveTo>
                    <a:pt x="156" y="45"/>
                  </a:moveTo>
                  <a:lnTo>
                    <a:pt x="125" y="62"/>
                  </a:lnTo>
                  <a:lnTo>
                    <a:pt x="95" y="82"/>
                  </a:lnTo>
                  <a:lnTo>
                    <a:pt x="67" y="103"/>
                  </a:lnTo>
                  <a:lnTo>
                    <a:pt x="42" y="125"/>
                  </a:lnTo>
                  <a:lnTo>
                    <a:pt x="22" y="150"/>
                  </a:lnTo>
                  <a:lnTo>
                    <a:pt x="8" y="176"/>
                  </a:lnTo>
                  <a:lnTo>
                    <a:pt x="0" y="204"/>
                  </a:lnTo>
                  <a:lnTo>
                    <a:pt x="2" y="233"/>
                  </a:lnTo>
                  <a:lnTo>
                    <a:pt x="5" y="240"/>
                  </a:lnTo>
                  <a:lnTo>
                    <a:pt x="9" y="248"/>
                  </a:lnTo>
                  <a:lnTo>
                    <a:pt x="13" y="254"/>
                  </a:lnTo>
                  <a:lnTo>
                    <a:pt x="19" y="261"/>
                  </a:lnTo>
                  <a:lnTo>
                    <a:pt x="26" y="268"/>
                  </a:lnTo>
                  <a:lnTo>
                    <a:pt x="34" y="274"/>
                  </a:lnTo>
                  <a:lnTo>
                    <a:pt x="42" y="279"/>
                  </a:lnTo>
                  <a:lnTo>
                    <a:pt x="51" y="283"/>
                  </a:lnTo>
                  <a:lnTo>
                    <a:pt x="70" y="291"/>
                  </a:lnTo>
                  <a:lnTo>
                    <a:pt x="89" y="298"/>
                  </a:lnTo>
                  <a:lnTo>
                    <a:pt x="108" y="305"/>
                  </a:lnTo>
                  <a:lnTo>
                    <a:pt x="128" y="310"/>
                  </a:lnTo>
                  <a:lnTo>
                    <a:pt x="149" y="315"/>
                  </a:lnTo>
                  <a:lnTo>
                    <a:pt x="169" y="319"/>
                  </a:lnTo>
                  <a:lnTo>
                    <a:pt x="189" y="323"/>
                  </a:lnTo>
                  <a:lnTo>
                    <a:pt x="210" y="326"/>
                  </a:lnTo>
                  <a:lnTo>
                    <a:pt x="231" y="329"/>
                  </a:lnTo>
                  <a:lnTo>
                    <a:pt x="253" y="331"/>
                  </a:lnTo>
                  <a:lnTo>
                    <a:pt x="274" y="334"/>
                  </a:lnTo>
                  <a:lnTo>
                    <a:pt x="295" y="336"/>
                  </a:lnTo>
                  <a:lnTo>
                    <a:pt x="317" y="337"/>
                  </a:lnTo>
                  <a:lnTo>
                    <a:pt x="339" y="338"/>
                  </a:lnTo>
                  <a:lnTo>
                    <a:pt x="359" y="339"/>
                  </a:lnTo>
                  <a:lnTo>
                    <a:pt x="381" y="340"/>
                  </a:lnTo>
                  <a:lnTo>
                    <a:pt x="387" y="340"/>
                  </a:lnTo>
                  <a:lnTo>
                    <a:pt x="393" y="337"/>
                  </a:lnTo>
                  <a:lnTo>
                    <a:pt x="397" y="334"/>
                  </a:lnTo>
                  <a:lnTo>
                    <a:pt x="400" y="328"/>
                  </a:lnTo>
                  <a:lnTo>
                    <a:pt x="400" y="323"/>
                  </a:lnTo>
                  <a:lnTo>
                    <a:pt x="397" y="319"/>
                  </a:lnTo>
                  <a:lnTo>
                    <a:pt x="391" y="316"/>
                  </a:lnTo>
                  <a:lnTo>
                    <a:pt x="385" y="315"/>
                  </a:lnTo>
                  <a:lnTo>
                    <a:pt x="365" y="315"/>
                  </a:lnTo>
                  <a:lnTo>
                    <a:pt x="346" y="315"/>
                  </a:lnTo>
                  <a:lnTo>
                    <a:pt x="326" y="314"/>
                  </a:lnTo>
                  <a:lnTo>
                    <a:pt x="307" y="313"/>
                  </a:lnTo>
                  <a:lnTo>
                    <a:pt x="287" y="312"/>
                  </a:lnTo>
                  <a:lnTo>
                    <a:pt x="266" y="310"/>
                  </a:lnTo>
                  <a:lnTo>
                    <a:pt x="247" y="308"/>
                  </a:lnTo>
                  <a:lnTo>
                    <a:pt x="227" y="306"/>
                  </a:lnTo>
                  <a:lnTo>
                    <a:pt x="208" y="303"/>
                  </a:lnTo>
                  <a:lnTo>
                    <a:pt x="188" y="300"/>
                  </a:lnTo>
                  <a:lnTo>
                    <a:pt x="169" y="295"/>
                  </a:lnTo>
                  <a:lnTo>
                    <a:pt x="150" y="291"/>
                  </a:lnTo>
                  <a:lnTo>
                    <a:pt x="131" y="287"/>
                  </a:lnTo>
                  <a:lnTo>
                    <a:pt x="114" y="281"/>
                  </a:lnTo>
                  <a:lnTo>
                    <a:pt x="95" y="275"/>
                  </a:lnTo>
                  <a:lnTo>
                    <a:pt x="77" y="269"/>
                  </a:lnTo>
                  <a:lnTo>
                    <a:pt x="63" y="261"/>
                  </a:lnTo>
                  <a:lnTo>
                    <a:pt x="51" y="251"/>
                  </a:lnTo>
                  <a:lnTo>
                    <a:pt x="44" y="241"/>
                  </a:lnTo>
                  <a:lnTo>
                    <a:pt x="38" y="228"/>
                  </a:lnTo>
                  <a:lnTo>
                    <a:pt x="38" y="214"/>
                  </a:lnTo>
                  <a:lnTo>
                    <a:pt x="41" y="195"/>
                  </a:lnTo>
                  <a:lnTo>
                    <a:pt x="47" y="177"/>
                  </a:lnTo>
                  <a:lnTo>
                    <a:pt x="53" y="163"/>
                  </a:lnTo>
                  <a:lnTo>
                    <a:pt x="63" y="148"/>
                  </a:lnTo>
                  <a:lnTo>
                    <a:pt x="74" y="135"/>
                  </a:lnTo>
                  <a:lnTo>
                    <a:pt x="85" y="122"/>
                  </a:lnTo>
                  <a:lnTo>
                    <a:pt x="98" y="111"/>
                  </a:lnTo>
                  <a:lnTo>
                    <a:pt x="111" y="100"/>
                  </a:lnTo>
                  <a:lnTo>
                    <a:pt x="125" y="89"/>
                  </a:lnTo>
                  <a:lnTo>
                    <a:pt x="141" y="79"/>
                  </a:lnTo>
                  <a:lnTo>
                    <a:pt x="160" y="68"/>
                  </a:lnTo>
                  <a:lnTo>
                    <a:pt x="179" y="57"/>
                  </a:lnTo>
                  <a:lnTo>
                    <a:pt x="201" y="47"/>
                  </a:lnTo>
                  <a:lnTo>
                    <a:pt x="224" y="37"/>
                  </a:lnTo>
                  <a:lnTo>
                    <a:pt x="249" y="27"/>
                  </a:lnTo>
                  <a:lnTo>
                    <a:pt x="272" y="19"/>
                  </a:lnTo>
                  <a:lnTo>
                    <a:pt x="294" y="12"/>
                  </a:lnTo>
                  <a:lnTo>
                    <a:pt x="314" y="6"/>
                  </a:lnTo>
                  <a:lnTo>
                    <a:pt x="332" y="1"/>
                  </a:lnTo>
                  <a:lnTo>
                    <a:pt x="316" y="0"/>
                  </a:lnTo>
                  <a:lnTo>
                    <a:pt x="295" y="1"/>
                  </a:lnTo>
                  <a:lnTo>
                    <a:pt x="274" y="5"/>
                  </a:lnTo>
                  <a:lnTo>
                    <a:pt x="249" y="10"/>
                  </a:lnTo>
                  <a:lnTo>
                    <a:pt x="224" y="17"/>
                  </a:lnTo>
                  <a:lnTo>
                    <a:pt x="199" y="25"/>
                  </a:lnTo>
                  <a:lnTo>
                    <a:pt x="176" y="35"/>
                  </a:lnTo>
                  <a:lnTo>
                    <a:pt x="156" y="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706" name="Freeform 133"/>
            <p:cNvSpPr>
              <a:spLocks/>
            </p:cNvSpPr>
            <p:nvPr/>
          </p:nvSpPr>
          <p:spPr bwMode="auto">
            <a:xfrm>
              <a:off x="4984" y="279"/>
              <a:ext cx="117" cy="114"/>
            </a:xfrm>
            <a:custGeom>
              <a:avLst/>
              <a:gdLst>
                <a:gd name="T0" fmla="*/ 0 w 349"/>
                <a:gd name="T1" fmla="*/ 2 h 227"/>
                <a:gd name="T2" fmla="*/ 0 w 349"/>
                <a:gd name="T3" fmla="*/ 2 h 227"/>
                <a:gd name="T4" fmla="*/ 0 w 349"/>
                <a:gd name="T5" fmla="*/ 2 h 227"/>
                <a:gd name="T6" fmla="*/ 0 w 349"/>
                <a:gd name="T7" fmla="*/ 2 h 227"/>
                <a:gd name="T8" fmla="*/ 0 w 349"/>
                <a:gd name="T9" fmla="*/ 3 h 227"/>
                <a:gd name="T10" fmla="*/ 0 w 349"/>
                <a:gd name="T11" fmla="*/ 3 h 227"/>
                <a:gd name="T12" fmla="*/ 0 w 349"/>
                <a:gd name="T13" fmla="*/ 3 h 227"/>
                <a:gd name="T14" fmla="*/ 0 w 349"/>
                <a:gd name="T15" fmla="*/ 3 h 227"/>
                <a:gd name="T16" fmla="*/ 0 w 349"/>
                <a:gd name="T17" fmla="*/ 3 h 227"/>
                <a:gd name="T18" fmla="*/ 0 w 349"/>
                <a:gd name="T19" fmla="*/ 3 h 227"/>
                <a:gd name="T20" fmla="*/ 0 w 349"/>
                <a:gd name="T21" fmla="*/ 4 h 227"/>
                <a:gd name="T22" fmla="*/ 0 w 349"/>
                <a:gd name="T23" fmla="*/ 4 h 227"/>
                <a:gd name="T24" fmla="*/ 0 w 349"/>
                <a:gd name="T25" fmla="*/ 4 h 227"/>
                <a:gd name="T26" fmla="*/ 0 w 349"/>
                <a:gd name="T27" fmla="*/ 4 h 227"/>
                <a:gd name="T28" fmla="*/ 0 w 349"/>
                <a:gd name="T29" fmla="*/ 4 h 227"/>
                <a:gd name="T30" fmla="*/ 0 w 349"/>
                <a:gd name="T31" fmla="*/ 4 h 227"/>
                <a:gd name="T32" fmla="*/ 0 w 349"/>
                <a:gd name="T33" fmla="*/ 4 h 227"/>
                <a:gd name="T34" fmla="*/ 0 w 349"/>
                <a:gd name="T35" fmla="*/ 4 h 227"/>
                <a:gd name="T36" fmla="*/ 0 w 349"/>
                <a:gd name="T37" fmla="*/ 4 h 227"/>
                <a:gd name="T38" fmla="*/ 0 w 349"/>
                <a:gd name="T39" fmla="*/ 4 h 227"/>
                <a:gd name="T40" fmla="*/ 0 w 349"/>
                <a:gd name="T41" fmla="*/ 4 h 227"/>
                <a:gd name="T42" fmla="*/ 0 w 349"/>
                <a:gd name="T43" fmla="*/ 4 h 227"/>
                <a:gd name="T44" fmla="*/ 0 w 349"/>
                <a:gd name="T45" fmla="*/ 4 h 227"/>
                <a:gd name="T46" fmla="*/ 0 w 349"/>
                <a:gd name="T47" fmla="*/ 3 h 227"/>
                <a:gd name="T48" fmla="*/ 0 w 349"/>
                <a:gd name="T49" fmla="*/ 3 h 227"/>
                <a:gd name="T50" fmla="*/ 0 w 349"/>
                <a:gd name="T51" fmla="*/ 2 h 227"/>
                <a:gd name="T52" fmla="*/ 0 w 349"/>
                <a:gd name="T53" fmla="*/ 2 h 227"/>
                <a:gd name="T54" fmla="*/ 0 w 349"/>
                <a:gd name="T55" fmla="*/ 2 h 227"/>
                <a:gd name="T56" fmla="*/ 0 w 349"/>
                <a:gd name="T57" fmla="*/ 1 h 227"/>
                <a:gd name="T58" fmla="*/ 0 w 349"/>
                <a:gd name="T59" fmla="*/ 1 h 227"/>
                <a:gd name="T60" fmla="*/ 0 w 349"/>
                <a:gd name="T61" fmla="*/ 1 h 227"/>
                <a:gd name="T62" fmla="*/ 0 w 349"/>
                <a:gd name="T63" fmla="*/ 1 h 227"/>
                <a:gd name="T64" fmla="*/ 0 w 349"/>
                <a:gd name="T65" fmla="*/ 1 h 227"/>
                <a:gd name="T66" fmla="*/ 0 w 349"/>
                <a:gd name="T67" fmla="*/ 1 h 227"/>
                <a:gd name="T68" fmla="*/ 0 w 349"/>
                <a:gd name="T69" fmla="*/ 1 h 227"/>
                <a:gd name="T70" fmla="*/ 0 w 349"/>
                <a:gd name="T71" fmla="*/ 1 h 227"/>
                <a:gd name="T72" fmla="*/ 0 w 349"/>
                <a:gd name="T73" fmla="*/ 1 h 227"/>
                <a:gd name="T74" fmla="*/ 0 w 349"/>
                <a:gd name="T75" fmla="*/ 1 h 227"/>
                <a:gd name="T76" fmla="*/ 0 w 349"/>
                <a:gd name="T77" fmla="*/ 1 h 227"/>
                <a:gd name="T78" fmla="*/ 0 w 349"/>
                <a:gd name="T79" fmla="*/ 0 h 227"/>
                <a:gd name="T80" fmla="*/ 0 w 349"/>
                <a:gd name="T81" fmla="*/ 0 h 227"/>
                <a:gd name="T82" fmla="*/ 0 w 349"/>
                <a:gd name="T83" fmla="*/ 0 h 227"/>
                <a:gd name="T84" fmla="*/ 0 w 349"/>
                <a:gd name="T85" fmla="*/ 1 h 227"/>
                <a:gd name="T86" fmla="*/ 0 w 349"/>
                <a:gd name="T87" fmla="*/ 1 h 227"/>
                <a:gd name="T88" fmla="*/ 0 w 349"/>
                <a:gd name="T89" fmla="*/ 1 h 227"/>
                <a:gd name="T90" fmla="*/ 0 w 349"/>
                <a:gd name="T91" fmla="*/ 1 h 227"/>
                <a:gd name="T92" fmla="*/ 0 w 349"/>
                <a:gd name="T93" fmla="*/ 1 h 227"/>
                <a:gd name="T94" fmla="*/ 0 w 349"/>
                <a:gd name="T95" fmla="*/ 1 h 227"/>
                <a:gd name="T96" fmla="*/ 0 w 349"/>
                <a:gd name="T97" fmla="*/ 1 h 227"/>
                <a:gd name="T98" fmla="*/ 0 w 349"/>
                <a:gd name="T99" fmla="*/ 1 h 227"/>
                <a:gd name="T100" fmla="*/ 0 w 349"/>
                <a:gd name="T101" fmla="*/ 1 h 227"/>
                <a:gd name="T102" fmla="*/ 0 w 349"/>
                <a:gd name="T103" fmla="*/ 1 h 227"/>
                <a:gd name="T104" fmla="*/ 0 w 349"/>
                <a:gd name="T105" fmla="*/ 1 h 227"/>
                <a:gd name="T106" fmla="*/ 0 w 349"/>
                <a:gd name="T107" fmla="*/ 1 h 227"/>
                <a:gd name="T108" fmla="*/ 0 w 349"/>
                <a:gd name="T109" fmla="*/ 1 h 227"/>
                <a:gd name="T110" fmla="*/ 0 w 349"/>
                <a:gd name="T111" fmla="*/ 1 h 227"/>
                <a:gd name="T112" fmla="*/ 0 w 349"/>
                <a:gd name="T113" fmla="*/ 1 h 227"/>
                <a:gd name="T114" fmla="*/ 0 w 349"/>
                <a:gd name="T115" fmla="*/ 1 h 227"/>
                <a:gd name="T116" fmla="*/ 0 w 349"/>
                <a:gd name="T117" fmla="*/ 1 h 227"/>
                <a:gd name="T118" fmla="*/ 0 w 349"/>
                <a:gd name="T119" fmla="*/ 1 h 227"/>
                <a:gd name="T120" fmla="*/ 0 w 349"/>
                <a:gd name="T121" fmla="*/ 2 h 22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49" h="227">
                  <a:moveTo>
                    <a:pt x="291" y="70"/>
                  </a:moveTo>
                  <a:lnTo>
                    <a:pt x="307" y="83"/>
                  </a:lnTo>
                  <a:lnTo>
                    <a:pt x="316" y="97"/>
                  </a:lnTo>
                  <a:lnTo>
                    <a:pt x="321" y="113"/>
                  </a:lnTo>
                  <a:lnTo>
                    <a:pt x="321" y="129"/>
                  </a:lnTo>
                  <a:lnTo>
                    <a:pt x="318" y="142"/>
                  </a:lnTo>
                  <a:lnTo>
                    <a:pt x="313" y="154"/>
                  </a:lnTo>
                  <a:lnTo>
                    <a:pt x="302" y="165"/>
                  </a:lnTo>
                  <a:lnTo>
                    <a:pt x="292" y="174"/>
                  </a:lnTo>
                  <a:lnTo>
                    <a:pt x="279" y="185"/>
                  </a:lnTo>
                  <a:lnTo>
                    <a:pt x="266" y="193"/>
                  </a:lnTo>
                  <a:lnTo>
                    <a:pt x="253" y="202"/>
                  </a:lnTo>
                  <a:lnTo>
                    <a:pt x="240" y="212"/>
                  </a:lnTo>
                  <a:lnTo>
                    <a:pt x="237" y="215"/>
                  </a:lnTo>
                  <a:lnTo>
                    <a:pt x="236" y="218"/>
                  </a:lnTo>
                  <a:lnTo>
                    <a:pt x="237" y="221"/>
                  </a:lnTo>
                  <a:lnTo>
                    <a:pt x="240" y="224"/>
                  </a:lnTo>
                  <a:lnTo>
                    <a:pt x="244" y="226"/>
                  </a:lnTo>
                  <a:lnTo>
                    <a:pt x="249" y="227"/>
                  </a:lnTo>
                  <a:lnTo>
                    <a:pt x="254" y="226"/>
                  </a:lnTo>
                  <a:lnTo>
                    <a:pt x="259" y="224"/>
                  </a:lnTo>
                  <a:lnTo>
                    <a:pt x="288" y="211"/>
                  </a:lnTo>
                  <a:lnTo>
                    <a:pt x="311" y="193"/>
                  </a:lnTo>
                  <a:lnTo>
                    <a:pt x="331" y="172"/>
                  </a:lnTo>
                  <a:lnTo>
                    <a:pt x="345" y="151"/>
                  </a:lnTo>
                  <a:lnTo>
                    <a:pt x="349" y="127"/>
                  </a:lnTo>
                  <a:lnTo>
                    <a:pt x="346" y="104"/>
                  </a:lnTo>
                  <a:lnTo>
                    <a:pt x="334" y="83"/>
                  </a:lnTo>
                  <a:lnTo>
                    <a:pt x="311" y="63"/>
                  </a:lnTo>
                  <a:lnTo>
                    <a:pt x="294" y="53"/>
                  </a:lnTo>
                  <a:lnTo>
                    <a:pt x="273" y="44"/>
                  </a:lnTo>
                  <a:lnTo>
                    <a:pt x="250" y="35"/>
                  </a:lnTo>
                  <a:lnTo>
                    <a:pt x="227" y="28"/>
                  </a:lnTo>
                  <a:lnTo>
                    <a:pt x="202" y="22"/>
                  </a:lnTo>
                  <a:lnTo>
                    <a:pt x="176" y="17"/>
                  </a:lnTo>
                  <a:lnTo>
                    <a:pt x="151" y="12"/>
                  </a:lnTo>
                  <a:lnTo>
                    <a:pt x="125" y="7"/>
                  </a:lnTo>
                  <a:lnTo>
                    <a:pt x="102" y="4"/>
                  </a:lnTo>
                  <a:lnTo>
                    <a:pt x="79" y="2"/>
                  </a:lnTo>
                  <a:lnTo>
                    <a:pt x="58" y="0"/>
                  </a:lnTo>
                  <a:lnTo>
                    <a:pt x="39" y="0"/>
                  </a:lnTo>
                  <a:lnTo>
                    <a:pt x="23" y="0"/>
                  </a:lnTo>
                  <a:lnTo>
                    <a:pt x="12" y="1"/>
                  </a:lnTo>
                  <a:lnTo>
                    <a:pt x="5" y="3"/>
                  </a:lnTo>
                  <a:lnTo>
                    <a:pt x="0" y="5"/>
                  </a:lnTo>
                  <a:lnTo>
                    <a:pt x="15" y="7"/>
                  </a:lnTo>
                  <a:lnTo>
                    <a:pt x="31" y="9"/>
                  </a:lnTo>
                  <a:lnTo>
                    <a:pt x="47" y="11"/>
                  </a:lnTo>
                  <a:lnTo>
                    <a:pt x="64" y="13"/>
                  </a:lnTo>
                  <a:lnTo>
                    <a:pt x="83" y="15"/>
                  </a:lnTo>
                  <a:lnTo>
                    <a:pt x="102" y="17"/>
                  </a:lnTo>
                  <a:lnTo>
                    <a:pt x="121" y="20"/>
                  </a:lnTo>
                  <a:lnTo>
                    <a:pt x="141" y="23"/>
                  </a:lnTo>
                  <a:lnTo>
                    <a:pt x="160" y="27"/>
                  </a:lnTo>
                  <a:lnTo>
                    <a:pt x="180" y="31"/>
                  </a:lnTo>
                  <a:lnTo>
                    <a:pt x="201" y="36"/>
                  </a:lnTo>
                  <a:lnTo>
                    <a:pt x="220" y="41"/>
                  </a:lnTo>
                  <a:lnTo>
                    <a:pt x="238" y="48"/>
                  </a:lnTo>
                  <a:lnTo>
                    <a:pt x="257" y="54"/>
                  </a:lnTo>
                  <a:lnTo>
                    <a:pt x="275" y="62"/>
                  </a:lnTo>
                  <a:lnTo>
                    <a:pt x="291" y="7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707" name="Freeform 134"/>
            <p:cNvSpPr>
              <a:spLocks/>
            </p:cNvSpPr>
            <p:nvPr/>
          </p:nvSpPr>
          <p:spPr bwMode="auto">
            <a:xfrm>
              <a:off x="4750" y="340"/>
              <a:ext cx="48" cy="107"/>
            </a:xfrm>
            <a:custGeom>
              <a:avLst/>
              <a:gdLst>
                <a:gd name="T0" fmla="*/ 0 w 143"/>
                <a:gd name="T1" fmla="*/ 2 h 212"/>
                <a:gd name="T2" fmla="*/ 0 w 143"/>
                <a:gd name="T3" fmla="*/ 3 h 212"/>
                <a:gd name="T4" fmla="*/ 0 w 143"/>
                <a:gd name="T5" fmla="*/ 3 h 212"/>
                <a:gd name="T6" fmla="*/ 0 w 143"/>
                <a:gd name="T7" fmla="*/ 3 h 212"/>
                <a:gd name="T8" fmla="*/ 0 w 143"/>
                <a:gd name="T9" fmla="*/ 3 h 212"/>
                <a:gd name="T10" fmla="*/ 0 w 143"/>
                <a:gd name="T11" fmla="*/ 3 h 212"/>
                <a:gd name="T12" fmla="*/ 0 w 143"/>
                <a:gd name="T13" fmla="*/ 4 h 212"/>
                <a:gd name="T14" fmla="*/ 0 w 143"/>
                <a:gd name="T15" fmla="*/ 4 h 212"/>
                <a:gd name="T16" fmla="*/ 0 w 143"/>
                <a:gd name="T17" fmla="*/ 4 h 212"/>
                <a:gd name="T18" fmla="*/ 0 w 143"/>
                <a:gd name="T19" fmla="*/ 4 h 212"/>
                <a:gd name="T20" fmla="*/ 0 w 143"/>
                <a:gd name="T21" fmla="*/ 4 h 212"/>
                <a:gd name="T22" fmla="*/ 0 w 143"/>
                <a:gd name="T23" fmla="*/ 4 h 212"/>
                <a:gd name="T24" fmla="*/ 0 w 143"/>
                <a:gd name="T25" fmla="*/ 4 h 212"/>
                <a:gd name="T26" fmla="*/ 0 w 143"/>
                <a:gd name="T27" fmla="*/ 4 h 212"/>
                <a:gd name="T28" fmla="*/ 0 w 143"/>
                <a:gd name="T29" fmla="*/ 4 h 212"/>
                <a:gd name="T30" fmla="*/ 0 w 143"/>
                <a:gd name="T31" fmla="*/ 3 h 212"/>
                <a:gd name="T32" fmla="*/ 0 w 143"/>
                <a:gd name="T33" fmla="*/ 3 h 212"/>
                <a:gd name="T34" fmla="*/ 0 w 143"/>
                <a:gd name="T35" fmla="*/ 3 h 212"/>
                <a:gd name="T36" fmla="*/ 0 w 143"/>
                <a:gd name="T37" fmla="*/ 3 h 212"/>
                <a:gd name="T38" fmla="*/ 0 w 143"/>
                <a:gd name="T39" fmla="*/ 3 h 212"/>
                <a:gd name="T40" fmla="*/ 0 w 143"/>
                <a:gd name="T41" fmla="*/ 3 h 212"/>
                <a:gd name="T42" fmla="*/ 0 w 143"/>
                <a:gd name="T43" fmla="*/ 3 h 212"/>
                <a:gd name="T44" fmla="*/ 0 w 143"/>
                <a:gd name="T45" fmla="*/ 2 h 212"/>
                <a:gd name="T46" fmla="*/ 0 w 143"/>
                <a:gd name="T47" fmla="*/ 2 h 212"/>
                <a:gd name="T48" fmla="*/ 0 w 143"/>
                <a:gd name="T49" fmla="*/ 2 h 212"/>
                <a:gd name="T50" fmla="*/ 0 w 143"/>
                <a:gd name="T51" fmla="*/ 2 h 212"/>
                <a:gd name="T52" fmla="*/ 0 w 143"/>
                <a:gd name="T53" fmla="*/ 1 h 212"/>
                <a:gd name="T54" fmla="*/ 0 w 143"/>
                <a:gd name="T55" fmla="*/ 1 h 212"/>
                <a:gd name="T56" fmla="*/ 0 w 143"/>
                <a:gd name="T57" fmla="*/ 1 h 212"/>
                <a:gd name="T58" fmla="*/ 0 w 143"/>
                <a:gd name="T59" fmla="*/ 1 h 212"/>
                <a:gd name="T60" fmla="*/ 0 w 143"/>
                <a:gd name="T61" fmla="*/ 1 h 212"/>
                <a:gd name="T62" fmla="*/ 0 w 143"/>
                <a:gd name="T63" fmla="*/ 1 h 212"/>
                <a:gd name="T64" fmla="*/ 0 w 143"/>
                <a:gd name="T65" fmla="*/ 0 h 212"/>
                <a:gd name="T66" fmla="*/ 0 w 143"/>
                <a:gd name="T67" fmla="*/ 1 h 212"/>
                <a:gd name="T68" fmla="*/ 0 w 143"/>
                <a:gd name="T69" fmla="*/ 1 h 212"/>
                <a:gd name="T70" fmla="*/ 0 w 143"/>
                <a:gd name="T71" fmla="*/ 1 h 212"/>
                <a:gd name="T72" fmla="*/ 0 w 143"/>
                <a:gd name="T73" fmla="*/ 1 h 212"/>
                <a:gd name="T74" fmla="*/ 0 w 143"/>
                <a:gd name="T75" fmla="*/ 1 h 212"/>
                <a:gd name="T76" fmla="*/ 0 w 143"/>
                <a:gd name="T77" fmla="*/ 2 h 212"/>
                <a:gd name="T78" fmla="*/ 0 w 143"/>
                <a:gd name="T79" fmla="*/ 2 h 212"/>
                <a:gd name="T80" fmla="*/ 0 w 143"/>
                <a:gd name="T81" fmla="*/ 2 h 21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43" h="212">
                  <a:moveTo>
                    <a:pt x="0" y="115"/>
                  </a:moveTo>
                  <a:lnTo>
                    <a:pt x="0" y="133"/>
                  </a:lnTo>
                  <a:lnTo>
                    <a:pt x="6" y="149"/>
                  </a:lnTo>
                  <a:lnTo>
                    <a:pt x="16" y="165"/>
                  </a:lnTo>
                  <a:lnTo>
                    <a:pt x="31" y="178"/>
                  </a:lnTo>
                  <a:lnTo>
                    <a:pt x="48" y="190"/>
                  </a:lnTo>
                  <a:lnTo>
                    <a:pt x="69" y="200"/>
                  </a:lnTo>
                  <a:lnTo>
                    <a:pt x="92" y="207"/>
                  </a:lnTo>
                  <a:lnTo>
                    <a:pt x="115" y="211"/>
                  </a:lnTo>
                  <a:lnTo>
                    <a:pt x="122" y="212"/>
                  </a:lnTo>
                  <a:lnTo>
                    <a:pt x="130" y="210"/>
                  </a:lnTo>
                  <a:lnTo>
                    <a:pt x="135" y="207"/>
                  </a:lnTo>
                  <a:lnTo>
                    <a:pt x="138" y="203"/>
                  </a:lnTo>
                  <a:lnTo>
                    <a:pt x="138" y="198"/>
                  </a:lnTo>
                  <a:lnTo>
                    <a:pt x="137" y="193"/>
                  </a:lnTo>
                  <a:lnTo>
                    <a:pt x="133" y="189"/>
                  </a:lnTo>
                  <a:lnTo>
                    <a:pt x="125" y="186"/>
                  </a:lnTo>
                  <a:lnTo>
                    <a:pt x="102" y="180"/>
                  </a:lnTo>
                  <a:lnTo>
                    <a:pt x="80" y="172"/>
                  </a:lnTo>
                  <a:lnTo>
                    <a:pt x="63" y="161"/>
                  </a:lnTo>
                  <a:lnTo>
                    <a:pt x="50" y="148"/>
                  </a:lnTo>
                  <a:lnTo>
                    <a:pt x="41" y="133"/>
                  </a:lnTo>
                  <a:lnTo>
                    <a:pt x="37" y="116"/>
                  </a:lnTo>
                  <a:lnTo>
                    <a:pt x="37" y="99"/>
                  </a:lnTo>
                  <a:lnTo>
                    <a:pt x="44" y="80"/>
                  </a:lnTo>
                  <a:lnTo>
                    <a:pt x="54" y="67"/>
                  </a:lnTo>
                  <a:lnTo>
                    <a:pt x="70" y="54"/>
                  </a:lnTo>
                  <a:lnTo>
                    <a:pt x="87" y="41"/>
                  </a:lnTo>
                  <a:lnTo>
                    <a:pt x="106" y="30"/>
                  </a:lnTo>
                  <a:lnTo>
                    <a:pt x="122" y="21"/>
                  </a:lnTo>
                  <a:lnTo>
                    <a:pt x="135" y="11"/>
                  </a:lnTo>
                  <a:lnTo>
                    <a:pt x="143" y="5"/>
                  </a:lnTo>
                  <a:lnTo>
                    <a:pt x="143" y="0"/>
                  </a:lnTo>
                  <a:lnTo>
                    <a:pt x="127" y="4"/>
                  </a:lnTo>
                  <a:lnTo>
                    <a:pt x="106" y="11"/>
                  </a:lnTo>
                  <a:lnTo>
                    <a:pt x="85" y="24"/>
                  </a:lnTo>
                  <a:lnTo>
                    <a:pt x="61" y="38"/>
                  </a:lnTo>
                  <a:lnTo>
                    <a:pt x="40" y="55"/>
                  </a:lnTo>
                  <a:lnTo>
                    <a:pt x="22" y="74"/>
                  </a:lnTo>
                  <a:lnTo>
                    <a:pt x="8" y="95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708" name="Freeform 135"/>
            <p:cNvSpPr>
              <a:spLocks/>
            </p:cNvSpPr>
            <p:nvPr/>
          </p:nvSpPr>
          <p:spPr bwMode="auto">
            <a:xfrm>
              <a:off x="5081" y="272"/>
              <a:ext cx="101" cy="139"/>
            </a:xfrm>
            <a:custGeom>
              <a:avLst/>
              <a:gdLst>
                <a:gd name="T0" fmla="*/ 0 w 304"/>
                <a:gd name="T1" fmla="*/ 2 h 278"/>
                <a:gd name="T2" fmla="*/ 0 w 304"/>
                <a:gd name="T3" fmla="*/ 3 h 278"/>
                <a:gd name="T4" fmla="*/ 0 w 304"/>
                <a:gd name="T5" fmla="*/ 3 h 278"/>
                <a:gd name="T6" fmla="*/ 0 w 304"/>
                <a:gd name="T7" fmla="*/ 3 h 278"/>
                <a:gd name="T8" fmla="*/ 0 w 304"/>
                <a:gd name="T9" fmla="*/ 3 h 278"/>
                <a:gd name="T10" fmla="*/ 0 w 304"/>
                <a:gd name="T11" fmla="*/ 4 h 278"/>
                <a:gd name="T12" fmla="*/ 0 w 304"/>
                <a:gd name="T13" fmla="*/ 4 h 278"/>
                <a:gd name="T14" fmla="*/ 0 w 304"/>
                <a:gd name="T15" fmla="*/ 4 h 278"/>
                <a:gd name="T16" fmla="*/ 0 w 304"/>
                <a:gd name="T17" fmla="*/ 4 h 278"/>
                <a:gd name="T18" fmla="*/ 0 w 304"/>
                <a:gd name="T19" fmla="*/ 5 h 278"/>
                <a:gd name="T20" fmla="*/ 0 w 304"/>
                <a:gd name="T21" fmla="*/ 5 h 278"/>
                <a:gd name="T22" fmla="*/ 0 w 304"/>
                <a:gd name="T23" fmla="*/ 5 h 278"/>
                <a:gd name="T24" fmla="*/ 0 w 304"/>
                <a:gd name="T25" fmla="*/ 5 h 278"/>
                <a:gd name="T26" fmla="*/ 0 w 304"/>
                <a:gd name="T27" fmla="*/ 5 h 278"/>
                <a:gd name="T28" fmla="*/ 0 w 304"/>
                <a:gd name="T29" fmla="*/ 5 h 278"/>
                <a:gd name="T30" fmla="*/ 0 w 304"/>
                <a:gd name="T31" fmla="*/ 4 h 278"/>
                <a:gd name="T32" fmla="*/ 0 w 304"/>
                <a:gd name="T33" fmla="*/ 4 h 278"/>
                <a:gd name="T34" fmla="*/ 0 w 304"/>
                <a:gd name="T35" fmla="*/ 4 h 278"/>
                <a:gd name="T36" fmla="*/ 0 w 304"/>
                <a:gd name="T37" fmla="*/ 3 h 278"/>
                <a:gd name="T38" fmla="*/ 0 w 304"/>
                <a:gd name="T39" fmla="*/ 3 h 278"/>
                <a:gd name="T40" fmla="*/ 0 w 304"/>
                <a:gd name="T41" fmla="*/ 2 h 278"/>
                <a:gd name="T42" fmla="*/ 0 w 304"/>
                <a:gd name="T43" fmla="*/ 2 h 278"/>
                <a:gd name="T44" fmla="*/ 0 w 304"/>
                <a:gd name="T45" fmla="*/ 2 h 278"/>
                <a:gd name="T46" fmla="*/ 0 w 304"/>
                <a:gd name="T47" fmla="*/ 1 h 278"/>
                <a:gd name="T48" fmla="*/ 0 w 304"/>
                <a:gd name="T49" fmla="*/ 1 h 278"/>
                <a:gd name="T50" fmla="*/ 0 w 304"/>
                <a:gd name="T51" fmla="*/ 1 h 278"/>
                <a:gd name="T52" fmla="*/ 0 w 304"/>
                <a:gd name="T53" fmla="*/ 1 h 278"/>
                <a:gd name="T54" fmla="*/ 0 w 304"/>
                <a:gd name="T55" fmla="*/ 1 h 278"/>
                <a:gd name="T56" fmla="*/ 0 w 304"/>
                <a:gd name="T57" fmla="*/ 1 h 278"/>
                <a:gd name="T58" fmla="*/ 0 w 304"/>
                <a:gd name="T59" fmla="*/ 0 h 278"/>
                <a:gd name="T60" fmla="*/ 0 w 304"/>
                <a:gd name="T61" fmla="*/ 1 h 278"/>
                <a:gd name="T62" fmla="*/ 0 w 304"/>
                <a:gd name="T63" fmla="*/ 1 h 278"/>
                <a:gd name="T64" fmla="*/ 0 w 304"/>
                <a:gd name="T65" fmla="*/ 1 h 278"/>
                <a:gd name="T66" fmla="*/ 0 w 304"/>
                <a:gd name="T67" fmla="*/ 1 h 278"/>
                <a:gd name="T68" fmla="*/ 0 w 304"/>
                <a:gd name="T69" fmla="*/ 1 h 278"/>
                <a:gd name="T70" fmla="*/ 0 w 304"/>
                <a:gd name="T71" fmla="*/ 1 h 278"/>
                <a:gd name="T72" fmla="*/ 0 w 304"/>
                <a:gd name="T73" fmla="*/ 2 h 278"/>
                <a:gd name="T74" fmla="*/ 0 w 304"/>
                <a:gd name="T75" fmla="*/ 2 h 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04" h="278">
                  <a:moveTo>
                    <a:pt x="247" y="104"/>
                  </a:moveTo>
                  <a:lnTo>
                    <a:pt x="258" y="111"/>
                  </a:lnTo>
                  <a:lnTo>
                    <a:pt x="265" y="119"/>
                  </a:lnTo>
                  <a:lnTo>
                    <a:pt x="272" y="129"/>
                  </a:lnTo>
                  <a:lnTo>
                    <a:pt x="276" y="138"/>
                  </a:lnTo>
                  <a:lnTo>
                    <a:pt x="279" y="147"/>
                  </a:lnTo>
                  <a:lnTo>
                    <a:pt x="278" y="158"/>
                  </a:lnTo>
                  <a:lnTo>
                    <a:pt x="275" y="168"/>
                  </a:lnTo>
                  <a:lnTo>
                    <a:pt x="268" y="177"/>
                  </a:lnTo>
                  <a:lnTo>
                    <a:pt x="258" y="187"/>
                  </a:lnTo>
                  <a:lnTo>
                    <a:pt x="246" y="197"/>
                  </a:lnTo>
                  <a:lnTo>
                    <a:pt x="233" y="205"/>
                  </a:lnTo>
                  <a:lnTo>
                    <a:pt x="220" y="213"/>
                  </a:lnTo>
                  <a:lnTo>
                    <a:pt x="205" y="220"/>
                  </a:lnTo>
                  <a:lnTo>
                    <a:pt x="191" y="229"/>
                  </a:lnTo>
                  <a:lnTo>
                    <a:pt x="176" y="237"/>
                  </a:lnTo>
                  <a:lnTo>
                    <a:pt x="163" y="246"/>
                  </a:lnTo>
                  <a:lnTo>
                    <a:pt x="159" y="249"/>
                  </a:lnTo>
                  <a:lnTo>
                    <a:pt x="156" y="253"/>
                  </a:lnTo>
                  <a:lnTo>
                    <a:pt x="153" y="258"/>
                  </a:lnTo>
                  <a:lnTo>
                    <a:pt x="150" y="262"/>
                  </a:lnTo>
                  <a:lnTo>
                    <a:pt x="149" y="266"/>
                  </a:lnTo>
                  <a:lnTo>
                    <a:pt x="149" y="270"/>
                  </a:lnTo>
                  <a:lnTo>
                    <a:pt x="151" y="274"/>
                  </a:lnTo>
                  <a:lnTo>
                    <a:pt x="156" y="277"/>
                  </a:lnTo>
                  <a:lnTo>
                    <a:pt x="162" y="278"/>
                  </a:lnTo>
                  <a:lnTo>
                    <a:pt x="167" y="278"/>
                  </a:lnTo>
                  <a:lnTo>
                    <a:pt x="172" y="277"/>
                  </a:lnTo>
                  <a:lnTo>
                    <a:pt x="176" y="274"/>
                  </a:lnTo>
                  <a:lnTo>
                    <a:pt x="191" y="262"/>
                  </a:lnTo>
                  <a:lnTo>
                    <a:pt x="207" y="251"/>
                  </a:lnTo>
                  <a:lnTo>
                    <a:pt x="223" y="241"/>
                  </a:lnTo>
                  <a:lnTo>
                    <a:pt x="240" y="231"/>
                  </a:lnTo>
                  <a:lnTo>
                    <a:pt x="256" y="220"/>
                  </a:lnTo>
                  <a:lnTo>
                    <a:pt x="272" y="209"/>
                  </a:lnTo>
                  <a:lnTo>
                    <a:pt x="285" y="197"/>
                  </a:lnTo>
                  <a:lnTo>
                    <a:pt x="295" y="183"/>
                  </a:lnTo>
                  <a:lnTo>
                    <a:pt x="303" y="167"/>
                  </a:lnTo>
                  <a:lnTo>
                    <a:pt x="304" y="151"/>
                  </a:lnTo>
                  <a:lnTo>
                    <a:pt x="301" y="136"/>
                  </a:lnTo>
                  <a:lnTo>
                    <a:pt x="294" y="120"/>
                  </a:lnTo>
                  <a:lnTo>
                    <a:pt x="282" y="107"/>
                  </a:lnTo>
                  <a:lnTo>
                    <a:pt x="269" y="94"/>
                  </a:lnTo>
                  <a:lnTo>
                    <a:pt x="252" y="83"/>
                  </a:lnTo>
                  <a:lnTo>
                    <a:pt x="233" y="74"/>
                  </a:lnTo>
                  <a:lnTo>
                    <a:pt x="218" y="68"/>
                  </a:lnTo>
                  <a:lnTo>
                    <a:pt x="202" y="62"/>
                  </a:lnTo>
                  <a:lnTo>
                    <a:pt x="186" y="54"/>
                  </a:lnTo>
                  <a:lnTo>
                    <a:pt x="169" y="48"/>
                  </a:lnTo>
                  <a:lnTo>
                    <a:pt x="151" y="41"/>
                  </a:lnTo>
                  <a:lnTo>
                    <a:pt x="133" y="35"/>
                  </a:lnTo>
                  <a:lnTo>
                    <a:pt x="115" y="28"/>
                  </a:lnTo>
                  <a:lnTo>
                    <a:pt x="98" y="21"/>
                  </a:lnTo>
                  <a:lnTo>
                    <a:pt x="82" y="16"/>
                  </a:lnTo>
                  <a:lnTo>
                    <a:pt x="66" y="11"/>
                  </a:lnTo>
                  <a:lnTo>
                    <a:pt x="50" y="7"/>
                  </a:lnTo>
                  <a:lnTo>
                    <a:pt x="37" y="4"/>
                  </a:lnTo>
                  <a:lnTo>
                    <a:pt x="25" y="1"/>
                  </a:lnTo>
                  <a:lnTo>
                    <a:pt x="15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13" y="7"/>
                  </a:lnTo>
                  <a:lnTo>
                    <a:pt x="28" y="12"/>
                  </a:lnTo>
                  <a:lnTo>
                    <a:pt x="44" y="17"/>
                  </a:lnTo>
                  <a:lnTo>
                    <a:pt x="58" y="23"/>
                  </a:lnTo>
                  <a:lnTo>
                    <a:pt x="74" y="28"/>
                  </a:lnTo>
                  <a:lnTo>
                    <a:pt x="90" y="33"/>
                  </a:lnTo>
                  <a:lnTo>
                    <a:pt x="106" y="39"/>
                  </a:lnTo>
                  <a:lnTo>
                    <a:pt x="122" y="45"/>
                  </a:lnTo>
                  <a:lnTo>
                    <a:pt x="140" y="51"/>
                  </a:lnTo>
                  <a:lnTo>
                    <a:pt x="156" y="58"/>
                  </a:lnTo>
                  <a:lnTo>
                    <a:pt x="172" y="64"/>
                  </a:lnTo>
                  <a:lnTo>
                    <a:pt x="188" y="71"/>
                  </a:lnTo>
                  <a:lnTo>
                    <a:pt x="204" y="79"/>
                  </a:lnTo>
                  <a:lnTo>
                    <a:pt x="218" y="86"/>
                  </a:lnTo>
                  <a:lnTo>
                    <a:pt x="233" y="95"/>
                  </a:lnTo>
                  <a:lnTo>
                    <a:pt x="247" y="1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7211" name="Rectangle 4"/>
          <p:cNvSpPr>
            <a:spLocks noGrp="1" noChangeArrowheads="1"/>
          </p:cNvSpPr>
          <p:nvPr>
            <p:ph type="title"/>
          </p:nvPr>
        </p:nvSpPr>
        <p:spPr>
          <a:xfrm>
            <a:off x="461963" y="193675"/>
            <a:ext cx="7772400" cy="954088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Elements of a wireless network</a:t>
            </a:r>
          </a:p>
        </p:txBody>
      </p:sp>
      <p:pic>
        <p:nvPicPr>
          <p:cNvPr id="27690" name="Picture 16" descr="underline_base"/>
          <p:cNvPicPr>
            <a:picLocks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881063"/>
            <a:ext cx="7313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91" name="Group 6"/>
          <p:cNvGrpSpPr>
            <a:grpSpLocks/>
          </p:cNvGrpSpPr>
          <p:nvPr/>
        </p:nvGrpSpPr>
        <p:grpSpPr bwMode="auto">
          <a:xfrm>
            <a:off x="3038475" y="2557463"/>
            <a:ext cx="2362200" cy="1762125"/>
            <a:chOff x="3839" y="1737"/>
            <a:chExt cx="1488" cy="1110"/>
          </a:xfrm>
        </p:grpSpPr>
        <p:sp>
          <p:nvSpPr>
            <p:cNvPr id="27692" name="Freeform 7"/>
            <p:cNvSpPr>
              <a:spLocks/>
            </p:cNvSpPr>
            <p:nvPr/>
          </p:nvSpPr>
          <p:spPr bwMode="auto">
            <a:xfrm>
              <a:off x="3839" y="1737"/>
              <a:ext cx="1488" cy="1110"/>
            </a:xfrm>
            <a:custGeom>
              <a:avLst/>
              <a:gdLst>
                <a:gd name="T0" fmla="*/ 3 w 2135"/>
                <a:gd name="T1" fmla="*/ 58 h 1662"/>
                <a:gd name="T2" fmla="*/ 12 w 2135"/>
                <a:gd name="T3" fmla="*/ 7 h 1662"/>
                <a:gd name="T4" fmla="*/ 75 w 2135"/>
                <a:gd name="T5" fmla="*/ 17 h 1662"/>
                <a:gd name="T6" fmla="*/ 139 w 2135"/>
                <a:gd name="T7" fmla="*/ 9 h 1662"/>
                <a:gd name="T8" fmla="*/ 229 w 2135"/>
                <a:gd name="T9" fmla="*/ 36 h 1662"/>
                <a:gd name="T10" fmla="*/ 231 w 2135"/>
                <a:gd name="T11" fmla="*/ 102 h 1662"/>
                <a:gd name="T12" fmla="*/ 181 w 2135"/>
                <a:gd name="T13" fmla="*/ 142 h 1662"/>
                <a:gd name="T14" fmla="*/ 93 w 2135"/>
                <a:gd name="T15" fmla="*/ 134 h 1662"/>
                <a:gd name="T16" fmla="*/ 57 w 2135"/>
                <a:gd name="T17" fmla="*/ 112 h 1662"/>
                <a:gd name="T18" fmla="*/ 21 w 2135"/>
                <a:gd name="T19" fmla="*/ 95 h 1662"/>
                <a:gd name="T20" fmla="*/ 3 w 2135"/>
                <a:gd name="T21" fmla="*/ 58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7314" name="Text Box 8"/>
            <p:cNvSpPr txBox="1">
              <a:spLocks noChangeArrowheads="1"/>
            </p:cNvSpPr>
            <p:nvPr/>
          </p:nvSpPr>
          <p:spPr bwMode="auto">
            <a:xfrm>
              <a:off x="4146" y="2030"/>
              <a:ext cx="96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network </a:t>
              </a:r>
            </a:p>
            <a:p>
              <a:pPr algn="ctr" eaLnBrk="1" hangingPunct="1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infrastructure</a:t>
              </a:r>
            </a:p>
          </p:txBody>
        </p:sp>
      </p:grpSp>
      <p:sp>
        <p:nvSpPr>
          <p:cNvPr id="14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7</a:t>
            </a:fld>
            <a:endParaRPr lang="en-US" sz="1200" dirty="0">
              <a:latin typeface="Tahoma" charset="0"/>
            </a:endParaRPr>
          </a:p>
        </p:txBody>
      </p:sp>
      <p:sp>
        <p:nvSpPr>
          <p:cNvPr id="14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089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63" name="Group 2"/>
          <p:cNvGrpSpPr>
            <a:grpSpLocks/>
          </p:cNvGrpSpPr>
          <p:nvPr/>
        </p:nvGrpSpPr>
        <p:grpSpPr bwMode="auto">
          <a:xfrm>
            <a:off x="422275" y="2239963"/>
            <a:ext cx="1408113" cy="1109662"/>
            <a:chOff x="125" y="951"/>
            <a:chExt cx="887" cy="699"/>
          </a:xfrm>
        </p:grpSpPr>
        <p:sp>
          <p:nvSpPr>
            <p:cNvPr id="143891" name="Freeform 3"/>
            <p:cNvSpPr>
              <a:spLocks/>
            </p:cNvSpPr>
            <p:nvPr/>
          </p:nvSpPr>
          <p:spPr bwMode="auto">
            <a:xfrm>
              <a:off x="147" y="1148"/>
              <a:ext cx="817" cy="502"/>
            </a:xfrm>
            <a:custGeom>
              <a:avLst/>
              <a:gdLst>
                <a:gd name="T0" fmla="*/ 32 w 1209"/>
                <a:gd name="T1" fmla="*/ 0 h 1134"/>
                <a:gd name="T2" fmla="*/ 5 w 1209"/>
                <a:gd name="T3" fmla="*/ 2 h 1134"/>
                <a:gd name="T4" fmla="*/ 3 w 1209"/>
                <a:gd name="T5" fmla="*/ 8 h 1134"/>
                <a:gd name="T6" fmla="*/ 7 w 1209"/>
                <a:gd name="T7" fmla="*/ 13 h 1134"/>
                <a:gd name="T8" fmla="*/ 21 w 1209"/>
                <a:gd name="T9" fmla="*/ 16 h 1134"/>
                <a:gd name="T10" fmla="*/ 66 w 1209"/>
                <a:gd name="T11" fmla="*/ 18 h 1134"/>
                <a:gd name="T12" fmla="*/ 131 w 1209"/>
                <a:gd name="T13" fmla="*/ 19 h 1134"/>
                <a:gd name="T14" fmla="*/ 158 w 1209"/>
                <a:gd name="T15" fmla="*/ 15 h 1134"/>
                <a:gd name="T16" fmla="*/ 168 w 1209"/>
                <a:gd name="T17" fmla="*/ 7 h 1134"/>
                <a:gd name="T18" fmla="*/ 159 w 1209"/>
                <a:gd name="T19" fmla="*/ 3 h 1134"/>
                <a:gd name="T20" fmla="*/ 99 w 1209"/>
                <a:gd name="T21" fmla="*/ 2 h 1134"/>
                <a:gd name="T22" fmla="*/ 32 w 1209"/>
                <a:gd name="T23" fmla="*/ 0 h 113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9" h="1134">
                  <a:moveTo>
                    <a:pt x="224" y="6"/>
                  </a:moveTo>
                  <a:cubicBezTo>
                    <a:pt x="112" y="13"/>
                    <a:pt x="66" y="64"/>
                    <a:pt x="33" y="141"/>
                  </a:cubicBezTo>
                  <a:cubicBezTo>
                    <a:pt x="0" y="219"/>
                    <a:pt x="24" y="370"/>
                    <a:pt x="27" y="471"/>
                  </a:cubicBezTo>
                  <a:cubicBezTo>
                    <a:pt x="30" y="572"/>
                    <a:pt x="30" y="664"/>
                    <a:pt x="50" y="747"/>
                  </a:cubicBezTo>
                  <a:cubicBezTo>
                    <a:pt x="70" y="830"/>
                    <a:pt x="79" y="924"/>
                    <a:pt x="149" y="972"/>
                  </a:cubicBezTo>
                  <a:cubicBezTo>
                    <a:pt x="219" y="1020"/>
                    <a:pt x="339" y="1012"/>
                    <a:pt x="469" y="1036"/>
                  </a:cubicBezTo>
                  <a:cubicBezTo>
                    <a:pt x="599" y="1060"/>
                    <a:pt x="822" y="1134"/>
                    <a:pt x="931" y="1115"/>
                  </a:cubicBezTo>
                  <a:cubicBezTo>
                    <a:pt x="1040" y="1096"/>
                    <a:pt x="1079" y="1039"/>
                    <a:pt x="1122" y="920"/>
                  </a:cubicBezTo>
                  <a:cubicBezTo>
                    <a:pt x="1165" y="801"/>
                    <a:pt x="1188" y="523"/>
                    <a:pt x="1189" y="401"/>
                  </a:cubicBezTo>
                  <a:cubicBezTo>
                    <a:pt x="1190" y="279"/>
                    <a:pt x="1209" y="240"/>
                    <a:pt x="1128" y="190"/>
                  </a:cubicBezTo>
                  <a:cubicBezTo>
                    <a:pt x="1046" y="141"/>
                    <a:pt x="850" y="135"/>
                    <a:pt x="701" y="104"/>
                  </a:cubicBezTo>
                  <a:cubicBezTo>
                    <a:pt x="552" y="72"/>
                    <a:pt x="335" y="0"/>
                    <a:pt x="224" y="6"/>
                  </a:cubicBezTo>
                  <a:close/>
                </a:path>
              </a:pathLst>
            </a:custGeom>
            <a:solidFill>
              <a:srgbClr val="33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67093" name="Text Box 4"/>
            <p:cNvSpPr txBox="1">
              <a:spLocks noChangeArrowheads="1"/>
            </p:cNvSpPr>
            <p:nvPr/>
          </p:nvSpPr>
          <p:spPr bwMode="auto">
            <a:xfrm>
              <a:off x="142" y="951"/>
              <a:ext cx="87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home network</a:t>
              </a:r>
            </a:p>
          </p:txBody>
        </p:sp>
        <p:grpSp>
          <p:nvGrpSpPr>
            <p:cNvPr id="143893" name="Group 5"/>
            <p:cNvGrpSpPr>
              <a:grpSpLocks/>
            </p:cNvGrpSpPr>
            <p:nvPr/>
          </p:nvGrpSpPr>
          <p:grpSpPr bwMode="auto">
            <a:xfrm>
              <a:off x="125" y="1203"/>
              <a:ext cx="616" cy="326"/>
              <a:chOff x="581" y="459"/>
              <a:chExt cx="616" cy="326"/>
            </a:xfrm>
          </p:grpSpPr>
          <p:sp>
            <p:nvSpPr>
              <p:cNvPr id="67095" name="Rectangle 6"/>
              <p:cNvSpPr>
                <a:spLocks noChangeArrowheads="1"/>
              </p:cNvSpPr>
              <p:nvPr/>
            </p:nvSpPr>
            <p:spPr bwMode="auto">
              <a:xfrm>
                <a:off x="696" y="464"/>
                <a:ext cx="384" cy="31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7096" name="Text Box 7"/>
              <p:cNvSpPr txBox="1">
                <a:spLocks noChangeArrowheads="1"/>
              </p:cNvSpPr>
              <p:nvPr/>
            </p:nvSpPr>
            <p:spPr bwMode="auto">
              <a:xfrm>
                <a:off x="581" y="459"/>
                <a:ext cx="616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1400" dirty="0" smtClean="0">
                    <a:latin typeface="Arial" charset="0"/>
                    <a:cs typeface="+mn-cs"/>
                  </a:rPr>
                  <a:t>Home MSC</a:t>
                </a:r>
              </a:p>
            </p:txBody>
          </p:sp>
        </p:grpSp>
      </p:grpSp>
      <p:sp>
        <p:nvSpPr>
          <p:cNvPr id="143364" name="Freeform 15"/>
          <p:cNvSpPr>
            <a:spLocks/>
          </p:cNvSpPr>
          <p:nvPr/>
        </p:nvSpPr>
        <p:spPr bwMode="auto">
          <a:xfrm>
            <a:off x="1816100" y="2933700"/>
            <a:ext cx="1436688" cy="1617663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33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6566" name="Text Box 16"/>
          <p:cNvSpPr txBox="1">
            <a:spLocks noChangeArrowheads="1"/>
          </p:cNvSpPr>
          <p:nvPr/>
        </p:nvSpPr>
        <p:spPr bwMode="auto">
          <a:xfrm>
            <a:off x="2316163" y="3529013"/>
            <a:ext cx="7175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PSTN</a:t>
            </a:r>
          </a:p>
        </p:txBody>
      </p:sp>
      <p:grpSp>
        <p:nvGrpSpPr>
          <p:cNvPr id="143366" name="Group 17"/>
          <p:cNvGrpSpPr>
            <a:grpSpLocks/>
          </p:cNvGrpSpPr>
          <p:nvPr/>
        </p:nvGrpSpPr>
        <p:grpSpPr bwMode="auto">
          <a:xfrm>
            <a:off x="1709738" y="5129213"/>
            <a:ext cx="1441450" cy="346075"/>
            <a:chOff x="3072" y="739"/>
            <a:chExt cx="652" cy="146"/>
          </a:xfrm>
        </p:grpSpPr>
        <p:pic>
          <p:nvPicPr>
            <p:cNvPr id="143888" name="Picture 18" descr="lgv_fqmg[1]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090" name="Line 19"/>
            <p:cNvSpPr>
              <a:spLocks noChangeShapeType="1"/>
            </p:cNvSpPr>
            <p:nvPr/>
          </p:nvSpPr>
          <p:spPr bwMode="auto">
            <a:xfrm flipH="1">
              <a:off x="3104" y="784"/>
              <a:ext cx="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091" name="Line 20"/>
            <p:cNvSpPr>
              <a:spLocks noChangeShapeType="1"/>
            </p:cNvSpPr>
            <p:nvPr/>
          </p:nvSpPr>
          <p:spPr bwMode="auto">
            <a:xfrm flipH="1">
              <a:off x="3072" y="7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pic>
        <p:nvPicPr>
          <p:cNvPr id="143367" name="Picture 21" descr="e2gmc3yp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913" y="2749550"/>
            <a:ext cx="411162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9" name="Text Box 22"/>
          <p:cNvSpPr txBox="1">
            <a:spLocks noChangeArrowheads="1"/>
          </p:cNvSpPr>
          <p:nvPr/>
        </p:nvSpPr>
        <p:spPr bwMode="auto">
          <a:xfrm>
            <a:off x="2633663" y="2455863"/>
            <a:ext cx="13160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correspondent</a:t>
            </a:r>
          </a:p>
        </p:txBody>
      </p:sp>
      <p:sp>
        <p:nvSpPr>
          <p:cNvPr id="143369" name="Freeform 23"/>
          <p:cNvSpPr>
            <a:spLocks/>
          </p:cNvSpPr>
          <p:nvPr/>
        </p:nvSpPr>
        <p:spPr bwMode="auto">
          <a:xfrm>
            <a:off x="1214438" y="2978150"/>
            <a:ext cx="2222500" cy="446088"/>
          </a:xfrm>
          <a:custGeom>
            <a:avLst/>
            <a:gdLst>
              <a:gd name="T0" fmla="*/ 2147483647 w 1400"/>
              <a:gd name="T1" fmla="*/ 2147483647 h 281"/>
              <a:gd name="T2" fmla="*/ 2147483647 w 1400"/>
              <a:gd name="T3" fmla="*/ 2147483647 h 281"/>
              <a:gd name="T4" fmla="*/ 2147483647 w 1400"/>
              <a:gd name="T5" fmla="*/ 2147483647 h 281"/>
              <a:gd name="T6" fmla="*/ 2147483647 w 1400"/>
              <a:gd name="T7" fmla="*/ 2147483647 h 281"/>
              <a:gd name="T8" fmla="*/ 0 w 1400"/>
              <a:gd name="T9" fmla="*/ 0 h 2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00" h="281">
                <a:moveTo>
                  <a:pt x="1400" y="104"/>
                </a:moveTo>
                <a:cubicBezTo>
                  <a:pt x="1381" y="121"/>
                  <a:pt x="1397" y="180"/>
                  <a:pt x="1296" y="208"/>
                </a:cubicBezTo>
                <a:cubicBezTo>
                  <a:pt x="1195" y="236"/>
                  <a:pt x="956" y="281"/>
                  <a:pt x="792" y="272"/>
                </a:cubicBezTo>
                <a:cubicBezTo>
                  <a:pt x="628" y="263"/>
                  <a:pt x="444" y="197"/>
                  <a:pt x="312" y="152"/>
                </a:cubicBezTo>
                <a:cubicBezTo>
                  <a:pt x="180" y="107"/>
                  <a:pt x="65" y="32"/>
                  <a:pt x="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43370" name="Freeform 24"/>
          <p:cNvSpPr>
            <a:spLocks/>
          </p:cNvSpPr>
          <p:nvPr/>
        </p:nvSpPr>
        <p:spPr bwMode="auto">
          <a:xfrm>
            <a:off x="1062038" y="3003550"/>
            <a:ext cx="1087437" cy="882650"/>
          </a:xfrm>
          <a:custGeom>
            <a:avLst/>
            <a:gdLst>
              <a:gd name="T0" fmla="*/ 0 w 685"/>
              <a:gd name="T1" fmla="*/ 0 h 556"/>
              <a:gd name="T2" fmla="*/ 2147483647 w 685"/>
              <a:gd name="T3" fmla="*/ 2147483647 h 556"/>
              <a:gd name="T4" fmla="*/ 2147483647 w 685"/>
              <a:gd name="T5" fmla="*/ 2147483647 h 556"/>
              <a:gd name="T6" fmla="*/ 2147483647 w 685"/>
              <a:gd name="T7" fmla="*/ 2147483647 h 55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85" h="556">
                <a:moveTo>
                  <a:pt x="0" y="0"/>
                </a:moveTo>
                <a:cubicBezTo>
                  <a:pt x="96" y="55"/>
                  <a:pt x="467" y="249"/>
                  <a:pt x="576" y="328"/>
                </a:cubicBezTo>
                <a:cubicBezTo>
                  <a:pt x="685" y="407"/>
                  <a:pt x="677" y="434"/>
                  <a:pt x="656" y="472"/>
                </a:cubicBezTo>
                <a:cubicBezTo>
                  <a:pt x="635" y="510"/>
                  <a:pt x="491" y="539"/>
                  <a:pt x="447" y="556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43372" name="Group 158"/>
          <p:cNvGrpSpPr>
            <a:grpSpLocks/>
          </p:cNvGrpSpPr>
          <p:nvPr/>
        </p:nvGrpSpPr>
        <p:grpSpPr bwMode="auto">
          <a:xfrm>
            <a:off x="993775" y="3702050"/>
            <a:ext cx="977900" cy="330200"/>
            <a:chOff x="717" y="1160"/>
            <a:chExt cx="616" cy="208"/>
          </a:xfrm>
        </p:grpSpPr>
        <p:sp>
          <p:nvSpPr>
            <p:cNvPr id="66955" name="Rectangle 159"/>
            <p:cNvSpPr>
              <a:spLocks noChangeArrowheads="1"/>
            </p:cNvSpPr>
            <p:nvPr/>
          </p:nvSpPr>
          <p:spPr bwMode="auto">
            <a:xfrm>
              <a:off x="832" y="1160"/>
              <a:ext cx="384" cy="2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956" name="Text Box 160"/>
            <p:cNvSpPr txBox="1">
              <a:spLocks noChangeArrowheads="1"/>
            </p:cNvSpPr>
            <p:nvPr/>
          </p:nvSpPr>
          <p:spPr bwMode="auto">
            <a:xfrm>
              <a:off x="717" y="1171"/>
              <a:ext cx="61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MSC</a:t>
              </a:r>
            </a:p>
          </p:txBody>
        </p:sp>
      </p:grpSp>
      <p:sp>
        <p:nvSpPr>
          <p:cNvPr id="66575" name="Text Box 329"/>
          <p:cNvSpPr txBox="1">
            <a:spLocks noChangeArrowheads="1"/>
          </p:cNvSpPr>
          <p:nvPr/>
        </p:nvSpPr>
        <p:spPr bwMode="auto">
          <a:xfrm>
            <a:off x="487363" y="3433763"/>
            <a:ext cx="1381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anchor MSC</a:t>
            </a:r>
          </a:p>
        </p:txBody>
      </p:sp>
      <p:grpSp>
        <p:nvGrpSpPr>
          <p:cNvPr id="143395" name="Group 466"/>
          <p:cNvGrpSpPr>
            <a:grpSpLocks/>
          </p:cNvGrpSpPr>
          <p:nvPr/>
        </p:nvGrpSpPr>
        <p:grpSpPr bwMode="auto">
          <a:xfrm>
            <a:off x="3176594" y="4129088"/>
            <a:ext cx="977900" cy="333375"/>
            <a:chOff x="730" y="1158"/>
            <a:chExt cx="616" cy="210"/>
          </a:xfrm>
        </p:grpSpPr>
        <p:sp>
          <p:nvSpPr>
            <p:cNvPr id="66662" name="Rectangle 467"/>
            <p:cNvSpPr>
              <a:spLocks noChangeArrowheads="1"/>
            </p:cNvSpPr>
            <p:nvPr/>
          </p:nvSpPr>
          <p:spPr bwMode="auto">
            <a:xfrm>
              <a:off x="832" y="1160"/>
              <a:ext cx="384" cy="2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663" name="Text Box 468"/>
            <p:cNvSpPr txBox="1">
              <a:spLocks noChangeArrowheads="1"/>
            </p:cNvSpPr>
            <p:nvPr/>
          </p:nvSpPr>
          <p:spPr bwMode="auto">
            <a:xfrm>
              <a:off x="730" y="1158"/>
              <a:ext cx="61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MSC</a:t>
              </a:r>
            </a:p>
          </p:txBody>
        </p:sp>
      </p:grpSp>
      <p:sp>
        <p:nvSpPr>
          <p:cNvPr id="143376" name="Freeform 534"/>
          <p:cNvSpPr>
            <a:spLocks/>
          </p:cNvSpPr>
          <p:nvPr/>
        </p:nvSpPr>
        <p:spPr bwMode="auto">
          <a:xfrm>
            <a:off x="1798638" y="3884613"/>
            <a:ext cx="609600" cy="1373187"/>
          </a:xfrm>
          <a:custGeom>
            <a:avLst/>
            <a:gdLst>
              <a:gd name="T0" fmla="*/ 0 w 384"/>
              <a:gd name="T1" fmla="*/ 2147483647 h 865"/>
              <a:gd name="T2" fmla="*/ 2147483647 w 384"/>
              <a:gd name="T3" fmla="*/ 2147483647 h 865"/>
              <a:gd name="T4" fmla="*/ 2147483647 w 384"/>
              <a:gd name="T5" fmla="*/ 2147483647 h 865"/>
              <a:gd name="T6" fmla="*/ 2147483647 w 384"/>
              <a:gd name="T7" fmla="*/ 2147483647 h 865"/>
              <a:gd name="T8" fmla="*/ 2147483647 w 384"/>
              <a:gd name="T9" fmla="*/ 2147483647 h 865"/>
              <a:gd name="T10" fmla="*/ 2147483647 w 384"/>
              <a:gd name="T11" fmla="*/ 2147483647 h 86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84" h="865">
                <a:moveTo>
                  <a:pt x="0" y="53"/>
                </a:moveTo>
                <a:cubicBezTo>
                  <a:pt x="104" y="26"/>
                  <a:pt x="209" y="0"/>
                  <a:pt x="272" y="21"/>
                </a:cubicBezTo>
                <a:cubicBezTo>
                  <a:pt x="335" y="42"/>
                  <a:pt x="368" y="94"/>
                  <a:pt x="376" y="181"/>
                </a:cubicBezTo>
                <a:cubicBezTo>
                  <a:pt x="384" y="268"/>
                  <a:pt x="338" y="454"/>
                  <a:pt x="320" y="541"/>
                </a:cubicBezTo>
                <a:cubicBezTo>
                  <a:pt x="302" y="628"/>
                  <a:pt x="275" y="652"/>
                  <a:pt x="268" y="706"/>
                </a:cubicBezTo>
                <a:cubicBezTo>
                  <a:pt x="261" y="760"/>
                  <a:pt x="275" y="832"/>
                  <a:pt x="277" y="865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43377" name="Group 535"/>
          <p:cNvGrpSpPr>
            <a:grpSpLocks/>
          </p:cNvGrpSpPr>
          <p:nvPr/>
        </p:nvGrpSpPr>
        <p:grpSpPr bwMode="auto">
          <a:xfrm>
            <a:off x="1944688" y="4203700"/>
            <a:ext cx="623887" cy="330200"/>
            <a:chOff x="2647" y="2987"/>
            <a:chExt cx="393" cy="208"/>
          </a:xfrm>
        </p:grpSpPr>
        <p:sp>
          <p:nvSpPr>
            <p:cNvPr id="66583" name="Rectangle 536"/>
            <p:cNvSpPr>
              <a:spLocks noChangeArrowheads="1"/>
            </p:cNvSpPr>
            <p:nvPr/>
          </p:nvSpPr>
          <p:spPr bwMode="auto">
            <a:xfrm>
              <a:off x="2647" y="2987"/>
              <a:ext cx="384" cy="2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584" name="Text Box 537"/>
            <p:cNvSpPr txBox="1">
              <a:spLocks noChangeArrowheads="1"/>
            </p:cNvSpPr>
            <p:nvPr/>
          </p:nvSpPr>
          <p:spPr bwMode="auto">
            <a:xfrm>
              <a:off x="2649" y="2995"/>
              <a:ext cx="3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MSC</a:t>
              </a:r>
            </a:p>
          </p:txBody>
        </p:sp>
      </p:grpSp>
      <p:sp>
        <p:nvSpPr>
          <p:cNvPr id="66579" name="Text Box 37"/>
          <p:cNvSpPr txBox="1">
            <a:spLocks noChangeArrowheads="1"/>
          </p:cNvSpPr>
          <p:nvPr/>
        </p:nvSpPr>
        <p:spPr bwMode="auto">
          <a:xfrm>
            <a:off x="1792288" y="5641975"/>
            <a:ext cx="2000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+mn-cs"/>
              </a:rPr>
              <a:t>(a) before handoff</a:t>
            </a:r>
          </a:p>
        </p:txBody>
      </p:sp>
      <p:sp>
        <p:nvSpPr>
          <p:cNvPr id="66580" name="Rectangle 39"/>
          <p:cNvSpPr>
            <a:spLocks noChangeArrowheads="1"/>
          </p:cNvSpPr>
          <p:nvPr/>
        </p:nvSpPr>
        <p:spPr bwMode="auto">
          <a:xfrm>
            <a:off x="476250" y="96838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n-US" sz="4400" dirty="0">
                <a:solidFill>
                  <a:srgbClr val="000099"/>
                </a:solidFill>
                <a:latin typeface="Gill Sans MT" charset="0"/>
                <a:cs typeface="+mn-cs"/>
              </a:rPr>
              <a:t>GSM: handoff between MSCs</a:t>
            </a:r>
          </a:p>
        </p:txBody>
      </p:sp>
      <p:sp>
        <p:nvSpPr>
          <p:cNvPr id="66581" name="Rectangle 42"/>
          <p:cNvSpPr>
            <a:spLocks noGrp="1" noChangeArrowheads="1"/>
          </p:cNvSpPr>
          <p:nvPr>
            <p:ph type="body" sz="half" idx="2"/>
          </p:nvPr>
        </p:nvSpPr>
        <p:spPr>
          <a:xfrm>
            <a:off x="4668094" y="1596181"/>
            <a:ext cx="4078288" cy="4648200"/>
          </a:xfrm>
        </p:spPr>
        <p:txBody>
          <a:bodyPr/>
          <a:lstStyle/>
          <a:p>
            <a:pPr>
              <a:defRPr/>
            </a:pPr>
            <a:r>
              <a:rPr lang="en-US" sz="2400" i="1" dirty="0">
                <a:solidFill>
                  <a:srgbClr val="C00000"/>
                </a:solidFill>
                <a:latin typeface="Gill Sans MT" charset="0"/>
                <a:cs typeface="+mn-cs"/>
              </a:rPr>
              <a:t>anchor MSC:</a:t>
            </a: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first MSC visited during call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call remains routed through anchor MSC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new MSCs add on to end of MSC chain as mobile moves to new MSC</a:t>
            </a:r>
          </a:p>
          <a:p>
            <a:pPr>
              <a:defRPr/>
            </a:pPr>
            <a:r>
              <a:rPr lang="en-US" sz="2400" dirty="0">
                <a:latin typeface="Gill Sans MT" charset="0"/>
                <a:cs typeface="+mn-cs"/>
              </a:rPr>
              <a:t>optional path minimization step to shorten multi-MSC chain</a:t>
            </a:r>
          </a:p>
        </p:txBody>
      </p:sp>
      <p:pic>
        <p:nvPicPr>
          <p:cNvPr id="143381" name="Picture 17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941388"/>
            <a:ext cx="68564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70</a:t>
            </a:fld>
            <a:endParaRPr lang="en-US" sz="1200" dirty="0">
              <a:latin typeface="Tahoma" charset="0"/>
            </a:endParaRPr>
          </a:p>
        </p:txBody>
      </p:sp>
      <p:sp>
        <p:nvSpPr>
          <p:cNvPr id="53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87350" y="3778250"/>
            <a:ext cx="1020763" cy="841375"/>
            <a:chOff x="387350" y="3778250"/>
            <a:chExt cx="1020763" cy="841375"/>
          </a:xfrm>
        </p:grpSpPr>
        <p:sp>
          <p:nvSpPr>
            <p:cNvPr id="66957" name="AutoShape 26"/>
            <p:cNvSpPr>
              <a:spLocks noChangeArrowheads="1"/>
            </p:cNvSpPr>
            <p:nvPr/>
          </p:nvSpPr>
          <p:spPr bwMode="auto">
            <a:xfrm>
              <a:off x="387350" y="3778250"/>
              <a:ext cx="400424" cy="339546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958" name="AutoShape 27"/>
            <p:cNvSpPr>
              <a:spLocks noChangeArrowheads="1"/>
            </p:cNvSpPr>
            <p:nvPr/>
          </p:nvSpPr>
          <p:spPr bwMode="auto">
            <a:xfrm>
              <a:off x="692435" y="4280079"/>
              <a:ext cx="400424" cy="339546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959" name="AutoShape 28"/>
            <p:cNvSpPr>
              <a:spLocks noChangeArrowheads="1"/>
            </p:cNvSpPr>
            <p:nvPr/>
          </p:nvSpPr>
          <p:spPr bwMode="auto">
            <a:xfrm>
              <a:off x="687350" y="3938036"/>
              <a:ext cx="400424" cy="339546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960" name="AutoShape 29"/>
            <p:cNvSpPr>
              <a:spLocks noChangeArrowheads="1"/>
            </p:cNvSpPr>
            <p:nvPr/>
          </p:nvSpPr>
          <p:spPr bwMode="auto">
            <a:xfrm>
              <a:off x="991164" y="4111554"/>
              <a:ext cx="400424" cy="339546"/>
            </a:xfrm>
            <a:prstGeom prst="hexagon">
              <a:avLst>
                <a:gd name="adj" fmla="val 28860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965" name="Line 154"/>
            <p:cNvSpPr>
              <a:spLocks noChangeShapeType="1"/>
            </p:cNvSpPr>
            <p:nvPr/>
          </p:nvSpPr>
          <p:spPr bwMode="auto">
            <a:xfrm flipV="1">
              <a:off x="1217435" y="3996708"/>
              <a:ext cx="190678" cy="3108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966" name="Line 155"/>
            <p:cNvSpPr>
              <a:spLocks noChangeShapeType="1"/>
            </p:cNvSpPr>
            <p:nvPr/>
          </p:nvSpPr>
          <p:spPr bwMode="auto">
            <a:xfrm flipV="1">
              <a:off x="921248" y="3996708"/>
              <a:ext cx="322881" cy="4918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967" name="Line 156"/>
            <p:cNvSpPr>
              <a:spLocks noChangeShapeType="1"/>
            </p:cNvSpPr>
            <p:nvPr/>
          </p:nvSpPr>
          <p:spPr bwMode="auto">
            <a:xfrm flipV="1">
              <a:off x="911079" y="3996708"/>
              <a:ext cx="311441" cy="1710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968" name="Line 157"/>
            <p:cNvSpPr>
              <a:spLocks noChangeShapeType="1"/>
            </p:cNvSpPr>
            <p:nvPr/>
          </p:nvSpPr>
          <p:spPr bwMode="auto">
            <a:xfrm flipV="1">
              <a:off x="618706" y="3925553"/>
              <a:ext cx="574576" cy="649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506382" y="3814076"/>
              <a:ext cx="164774" cy="233104"/>
              <a:chOff x="160756" y="4051199"/>
              <a:chExt cx="409927" cy="614913"/>
            </a:xfrm>
          </p:grpSpPr>
          <p:grpSp>
            <p:nvGrpSpPr>
              <p:cNvPr id="540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543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44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45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46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47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48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49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0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1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2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3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4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5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6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7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541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2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578" name="Group 577"/>
            <p:cNvGrpSpPr/>
            <p:nvPr/>
          </p:nvGrpSpPr>
          <p:grpSpPr>
            <a:xfrm>
              <a:off x="791406" y="3962456"/>
              <a:ext cx="164774" cy="233104"/>
              <a:chOff x="160756" y="4051199"/>
              <a:chExt cx="409927" cy="614913"/>
            </a:xfrm>
          </p:grpSpPr>
          <p:grpSp>
            <p:nvGrpSpPr>
              <p:cNvPr id="579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582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3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4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5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6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7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8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9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0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1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2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3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4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5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6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580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81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597" name="Group 596"/>
            <p:cNvGrpSpPr/>
            <p:nvPr/>
          </p:nvGrpSpPr>
          <p:grpSpPr>
            <a:xfrm>
              <a:off x="1104562" y="4155046"/>
              <a:ext cx="164774" cy="233104"/>
              <a:chOff x="160756" y="4051199"/>
              <a:chExt cx="409927" cy="614913"/>
            </a:xfrm>
          </p:grpSpPr>
          <p:grpSp>
            <p:nvGrpSpPr>
              <p:cNvPr id="598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601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2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3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4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5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6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7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8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9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0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1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2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3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4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5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599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00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616" name="Group 615"/>
            <p:cNvGrpSpPr/>
            <p:nvPr/>
          </p:nvGrpSpPr>
          <p:grpSpPr>
            <a:xfrm>
              <a:off x="798807" y="4319503"/>
              <a:ext cx="164774" cy="233104"/>
              <a:chOff x="160756" y="4051199"/>
              <a:chExt cx="409927" cy="614913"/>
            </a:xfrm>
          </p:grpSpPr>
          <p:grpSp>
            <p:nvGrpSpPr>
              <p:cNvPr id="617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620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1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2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3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4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5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6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7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8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9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30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31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32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33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34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618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19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1612900" y="4424363"/>
            <a:ext cx="711200" cy="931862"/>
            <a:chOff x="1612900" y="4424363"/>
            <a:chExt cx="711200" cy="931862"/>
          </a:xfrm>
        </p:grpSpPr>
        <p:sp>
          <p:nvSpPr>
            <p:cNvPr id="66788" name="AutoShape 162"/>
            <p:cNvSpPr>
              <a:spLocks noChangeArrowheads="1"/>
            </p:cNvSpPr>
            <p:nvPr/>
          </p:nvSpPr>
          <p:spPr bwMode="auto">
            <a:xfrm>
              <a:off x="1619250" y="4514850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789" name="AutoShape 163"/>
            <p:cNvSpPr>
              <a:spLocks noChangeArrowheads="1"/>
            </p:cNvSpPr>
            <p:nvPr/>
          </p:nvSpPr>
          <p:spPr bwMode="auto">
            <a:xfrm>
              <a:off x="1924050" y="5016500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790" name="AutoShape 164"/>
            <p:cNvSpPr>
              <a:spLocks noChangeArrowheads="1"/>
            </p:cNvSpPr>
            <p:nvPr/>
          </p:nvSpPr>
          <p:spPr bwMode="auto">
            <a:xfrm>
              <a:off x="1919288" y="4675188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795" name="Line 291"/>
            <p:cNvSpPr>
              <a:spLocks noChangeShapeType="1"/>
            </p:cNvSpPr>
            <p:nvPr/>
          </p:nvSpPr>
          <p:spPr bwMode="auto">
            <a:xfrm flipV="1">
              <a:off x="1839913" y="4438650"/>
              <a:ext cx="374650" cy="504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796" name="Line 292"/>
            <p:cNvSpPr>
              <a:spLocks noChangeShapeType="1"/>
            </p:cNvSpPr>
            <p:nvPr/>
          </p:nvSpPr>
          <p:spPr bwMode="auto">
            <a:xfrm flipV="1">
              <a:off x="2152650" y="4445000"/>
              <a:ext cx="119063" cy="7810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797" name="Line 293"/>
            <p:cNvSpPr>
              <a:spLocks noChangeShapeType="1"/>
            </p:cNvSpPr>
            <p:nvPr/>
          </p:nvSpPr>
          <p:spPr bwMode="auto">
            <a:xfrm flipV="1">
              <a:off x="2143125" y="4425950"/>
              <a:ext cx="92075" cy="4794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798" name="Line 294"/>
            <p:cNvSpPr>
              <a:spLocks noChangeShapeType="1"/>
            </p:cNvSpPr>
            <p:nvPr/>
          </p:nvSpPr>
          <p:spPr bwMode="auto">
            <a:xfrm flipV="1">
              <a:off x="1851025" y="4424363"/>
              <a:ext cx="358775" cy="3032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801" name="AutoShape 296"/>
            <p:cNvSpPr>
              <a:spLocks noChangeArrowheads="1"/>
            </p:cNvSpPr>
            <p:nvPr/>
          </p:nvSpPr>
          <p:spPr bwMode="auto">
            <a:xfrm>
              <a:off x="1612900" y="4851400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635" name="Group 634"/>
            <p:cNvGrpSpPr/>
            <p:nvPr/>
          </p:nvGrpSpPr>
          <p:grpSpPr>
            <a:xfrm>
              <a:off x="1730874" y="4544246"/>
              <a:ext cx="164774" cy="233104"/>
              <a:chOff x="160756" y="4051199"/>
              <a:chExt cx="409927" cy="614913"/>
            </a:xfrm>
          </p:grpSpPr>
          <p:grpSp>
            <p:nvGrpSpPr>
              <p:cNvPr id="636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639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0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1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2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3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4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5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6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7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8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9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50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51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52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53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637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38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654" name="Group 653"/>
            <p:cNvGrpSpPr/>
            <p:nvPr/>
          </p:nvGrpSpPr>
          <p:grpSpPr>
            <a:xfrm>
              <a:off x="1738593" y="4857408"/>
              <a:ext cx="164774" cy="233104"/>
              <a:chOff x="160756" y="4051199"/>
              <a:chExt cx="409927" cy="614913"/>
            </a:xfrm>
          </p:grpSpPr>
          <p:grpSp>
            <p:nvGrpSpPr>
              <p:cNvPr id="655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658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59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0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1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2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3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4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5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6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7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8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9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70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71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72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656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57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673" name="Group 672"/>
            <p:cNvGrpSpPr/>
            <p:nvPr/>
          </p:nvGrpSpPr>
          <p:grpSpPr>
            <a:xfrm>
              <a:off x="2031654" y="4728475"/>
              <a:ext cx="164774" cy="233104"/>
              <a:chOff x="160756" y="4051199"/>
              <a:chExt cx="409927" cy="614913"/>
            </a:xfrm>
          </p:grpSpPr>
          <p:grpSp>
            <p:nvGrpSpPr>
              <p:cNvPr id="674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677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78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79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0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1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2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3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4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5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6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7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8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9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90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91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675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76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692" name="Group 691"/>
            <p:cNvGrpSpPr/>
            <p:nvPr/>
          </p:nvGrpSpPr>
          <p:grpSpPr>
            <a:xfrm>
              <a:off x="2035354" y="5037618"/>
              <a:ext cx="164774" cy="233104"/>
              <a:chOff x="160756" y="4051199"/>
              <a:chExt cx="409927" cy="614913"/>
            </a:xfrm>
          </p:grpSpPr>
          <p:grpSp>
            <p:nvGrpSpPr>
              <p:cNvPr id="693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696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97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98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99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0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1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2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3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4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5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6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7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8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9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10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694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95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3084513" y="4438650"/>
            <a:ext cx="1309687" cy="841375"/>
            <a:chOff x="3084513" y="4438650"/>
            <a:chExt cx="1309687" cy="841375"/>
          </a:xfrm>
        </p:grpSpPr>
        <p:sp>
          <p:nvSpPr>
            <p:cNvPr id="66585" name="AutoShape 331"/>
            <p:cNvSpPr>
              <a:spLocks noChangeArrowheads="1"/>
            </p:cNvSpPr>
            <p:nvPr/>
          </p:nvSpPr>
          <p:spPr bwMode="auto">
            <a:xfrm>
              <a:off x="3994150" y="4438650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586" name="AutoShape 332"/>
            <p:cNvSpPr>
              <a:spLocks noChangeArrowheads="1"/>
            </p:cNvSpPr>
            <p:nvPr/>
          </p:nvSpPr>
          <p:spPr bwMode="auto">
            <a:xfrm>
              <a:off x="3384550" y="4773613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756" name="AutoShape 334"/>
            <p:cNvSpPr>
              <a:spLocks noChangeArrowheads="1"/>
            </p:cNvSpPr>
            <p:nvPr/>
          </p:nvSpPr>
          <p:spPr bwMode="auto">
            <a:xfrm>
              <a:off x="3683000" y="4600575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590" name="Line 428"/>
            <p:cNvSpPr>
              <a:spLocks noChangeShapeType="1"/>
            </p:cNvSpPr>
            <p:nvPr/>
          </p:nvSpPr>
          <p:spPr bwMode="auto">
            <a:xfrm flipH="1" flipV="1">
              <a:off x="3808413" y="4457700"/>
              <a:ext cx="406400" cy="4095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591" name="Line 429"/>
            <p:cNvSpPr>
              <a:spLocks noChangeShapeType="1"/>
            </p:cNvSpPr>
            <p:nvPr/>
          </p:nvSpPr>
          <p:spPr bwMode="auto">
            <a:xfrm flipV="1">
              <a:off x="3575050" y="4454525"/>
              <a:ext cx="4762" cy="5572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592" name="Line 430"/>
            <p:cNvSpPr>
              <a:spLocks noChangeShapeType="1"/>
            </p:cNvSpPr>
            <p:nvPr/>
          </p:nvSpPr>
          <p:spPr bwMode="auto">
            <a:xfrm flipH="1" flipV="1">
              <a:off x="3648075" y="4464050"/>
              <a:ext cx="222250" cy="7127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593" name="Line 431"/>
            <p:cNvSpPr>
              <a:spLocks noChangeShapeType="1"/>
            </p:cNvSpPr>
            <p:nvPr/>
          </p:nvSpPr>
          <p:spPr bwMode="auto">
            <a:xfrm flipH="1" flipV="1">
              <a:off x="3879850" y="4471988"/>
              <a:ext cx="346075" cy="1793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664" name="AutoShape 433"/>
            <p:cNvSpPr>
              <a:spLocks noChangeArrowheads="1"/>
            </p:cNvSpPr>
            <p:nvPr/>
          </p:nvSpPr>
          <p:spPr bwMode="auto">
            <a:xfrm>
              <a:off x="3987800" y="4775200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595" name="Line 465"/>
            <p:cNvSpPr>
              <a:spLocks noChangeShapeType="1"/>
            </p:cNvSpPr>
            <p:nvPr/>
          </p:nvSpPr>
          <p:spPr bwMode="auto">
            <a:xfrm flipH="1" flipV="1">
              <a:off x="3732213" y="4476750"/>
              <a:ext cx="146050" cy="3524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597" name="AutoShape 469"/>
            <p:cNvSpPr>
              <a:spLocks noChangeArrowheads="1"/>
            </p:cNvSpPr>
            <p:nvPr/>
          </p:nvSpPr>
          <p:spPr bwMode="auto">
            <a:xfrm>
              <a:off x="3084513" y="4602163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599" name="AutoShape 501"/>
            <p:cNvSpPr>
              <a:spLocks noChangeArrowheads="1"/>
            </p:cNvSpPr>
            <p:nvPr/>
          </p:nvSpPr>
          <p:spPr bwMode="auto">
            <a:xfrm>
              <a:off x="3689350" y="4940300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6601" name="Line 533"/>
            <p:cNvSpPr>
              <a:spLocks noChangeShapeType="1"/>
            </p:cNvSpPr>
            <p:nvPr/>
          </p:nvSpPr>
          <p:spPr bwMode="auto">
            <a:xfrm flipV="1">
              <a:off x="3279775" y="4464050"/>
              <a:ext cx="24765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711" name="Group 710"/>
            <p:cNvGrpSpPr/>
            <p:nvPr/>
          </p:nvGrpSpPr>
          <p:grpSpPr>
            <a:xfrm>
              <a:off x="3188460" y="4647446"/>
              <a:ext cx="164774" cy="233104"/>
              <a:chOff x="160756" y="4051199"/>
              <a:chExt cx="409927" cy="614913"/>
            </a:xfrm>
          </p:grpSpPr>
          <p:grpSp>
            <p:nvGrpSpPr>
              <p:cNvPr id="712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715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16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17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18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19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20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21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22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23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24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25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26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27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28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29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713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14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730" name="Group 729"/>
            <p:cNvGrpSpPr/>
            <p:nvPr/>
          </p:nvGrpSpPr>
          <p:grpSpPr>
            <a:xfrm>
              <a:off x="3497597" y="4823961"/>
              <a:ext cx="164774" cy="233104"/>
              <a:chOff x="160756" y="4051199"/>
              <a:chExt cx="409927" cy="614913"/>
            </a:xfrm>
          </p:grpSpPr>
          <p:grpSp>
            <p:nvGrpSpPr>
              <p:cNvPr id="731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734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35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36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37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38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39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40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41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42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43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44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45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46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47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48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732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33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749" name="Group 748"/>
            <p:cNvGrpSpPr/>
            <p:nvPr/>
          </p:nvGrpSpPr>
          <p:grpSpPr>
            <a:xfrm>
              <a:off x="3806734" y="4956267"/>
              <a:ext cx="164774" cy="233104"/>
              <a:chOff x="160756" y="4051199"/>
              <a:chExt cx="409927" cy="614913"/>
            </a:xfrm>
          </p:grpSpPr>
          <p:grpSp>
            <p:nvGrpSpPr>
              <p:cNvPr id="750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753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54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55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56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57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58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59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0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1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2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3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4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5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6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7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751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52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768" name="Group 767"/>
            <p:cNvGrpSpPr/>
            <p:nvPr/>
          </p:nvGrpSpPr>
          <p:grpSpPr>
            <a:xfrm>
              <a:off x="4107833" y="4819297"/>
              <a:ext cx="164774" cy="233104"/>
              <a:chOff x="160756" y="4051199"/>
              <a:chExt cx="409927" cy="614913"/>
            </a:xfrm>
          </p:grpSpPr>
          <p:grpSp>
            <p:nvGrpSpPr>
              <p:cNvPr id="769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772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3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4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5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6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7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8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9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80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81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82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83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84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85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86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770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71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787" name="Group 786"/>
            <p:cNvGrpSpPr/>
            <p:nvPr/>
          </p:nvGrpSpPr>
          <p:grpSpPr>
            <a:xfrm>
              <a:off x="4111534" y="4481375"/>
              <a:ext cx="164774" cy="233104"/>
              <a:chOff x="160756" y="4051199"/>
              <a:chExt cx="409927" cy="614913"/>
            </a:xfrm>
          </p:grpSpPr>
          <p:grpSp>
            <p:nvGrpSpPr>
              <p:cNvPr id="788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791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2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3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4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5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6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7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8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9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00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01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02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03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04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05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789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0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806" name="Group 805"/>
            <p:cNvGrpSpPr/>
            <p:nvPr/>
          </p:nvGrpSpPr>
          <p:grpSpPr>
            <a:xfrm>
              <a:off x="3789704" y="4633776"/>
              <a:ext cx="164774" cy="233104"/>
              <a:chOff x="160756" y="4051199"/>
              <a:chExt cx="409927" cy="614913"/>
            </a:xfrm>
          </p:grpSpPr>
          <p:grpSp>
            <p:nvGrpSpPr>
              <p:cNvPr id="807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810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1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2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3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4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5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6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7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8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9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20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21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22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23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24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808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09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123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" name="Group 623"/>
          <p:cNvGrpSpPr/>
          <p:nvPr/>
        </p:nvGrpSpPr>
        <p:grpSpPr>
          <a:xfrm>
            <a:off x="1612900" y="4424363"/>
            <a:ext cx="711200" cy="931862"/>
            <a:chOff x="1612900" y="4424363"/>
            <a:chExt cx="711200" cy="931862"/>
          </a:xfrm>
        </p:grpSpPr>
        <p:sp>
          <p:nvSpPr>
            <p:cNvPr id="625" name="AutoShape 162"/>
            <p:cNvSpPr>
              <a:spLocks noChangeArrowheads="1"/>
            </p:cNvSpPr>
            <p:nvPr/>
          </p:nvSpPr>
          <p:spPr bwMode="auto">
            <a:xfrm>
              <a:off x="1619250" y="4514850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26" name="AutoShape 163"/>
            <p:cNvSpPr>
              <a:spLocks noChangeArrowheads="1"/>
            </p:cNvSpPr>
            <p:nvPr/>
          </p:nvSpPr>
          <p:spPr bwMode="auto">
            <a:xfrm>
              <a:off x="1924050" y="5016500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27" name="AutoShape 164"/>
            <p:cNvSpPr>
              <a:spLocks noChangeArrowheads="1"/>
            </p:cNvSpPr>
            <p:nvPr/>
          </p:nvSpPr>
          <p:spPr bwMode="auto">
            <a:xfrm>
              <a:off x="1919288" y="4675188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28" name="Line 291"/>
            <p:cNvSpPr>
              <a:spLocks noChangeShapeType="1"/>
            </p:cNvSpPr>
            <p:nvPr/>
          </p:nvSpPr>
          <p:spPr bwMode="auto">
            <a:xfrm flipV="1">
              <a:off x="1839913" y="4438650"/>
              <a:ext cx="374650" cy="504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29" name="Line 292"/>
            <p:cNvSpPr>
              <a:spLocks noChangeShapeType="1"/>
            </p:cNvSpPr>
            <p:nvPr/>
          </p:nvSpPr>
          <p:spPr bwMode="auto">
            <a:xfrm flipV="1">
              <a:off x="2152650" y="4445000"/>
              <a:ext cx="119063" cy="7810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30" name="Line 293"/>
            <p:cNvSpPr>
              <a:spLocks noChangeShapeType="1"/>
            </p:cNvSpPr>
            <p:nvPr/>
          </p:nvSpPr>
          <p:spPr bwMode="auto">
            <a:xfrm flipV="1">
              <a:off x="2143125" y="4425950"/>
              <a:ext cx="92075" cy="4794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31" name="Line 294"/>
            <p:cNvSpPr>
              <a:spLocks noChangeShapeType="1"/>
            </p:cNvSpPr>
            <p:nvPr/>
          </p:nvSpPr>
          <p:spPr bwMode="auto">
            <a:xfrm flipV="1">
              <a:off x="1851025" y="4424363"/>
              <a:ext cx="358775" cy="3032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32" name="AutoShape 296"/>
            <p:cNvSpPr>
              <a:spLocks noChangeArrowheads="1"/>
            </p:cNvSpPr>
            <p:nvPr/>
          </p:nvSpPr>
          <p:spPr bwMode="auto">
            <a:xfrm>
              <a:off x="1612900" y="4851400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633" name="Group 632"/>
            <p:cNvGrpSpPr/>
            <p:nvPr/>
          </p:nvGrpSpPr>
          <p:grpSpPr>
            <a:xfrm>
              <a:off x="1730874" y="4544246"/>
              <a:ext cx="164774" cy="233104"/>
              <a:chOff x="160756" y="4051199"/>
              <a:chExt cx="409927" cy="614913"/>
            </a:xfrm>
          </p:grpSpPr>
          <p:grpSp>
            <p:nvGrpSpPr>
              <p:cNvPr id="691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694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95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96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97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98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99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0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1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2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3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4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5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6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7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08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692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93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634" name="Group 633"/>
            <p:cNvGrpSpPr/>
            <p:nvPr/>
          </p:nvGrpSpPr>
          <p:grpSpPr>
            <a:xfrm>
              <a:off x="1738593" y="4857408"/>
              <a:ext cx="164774" cy="233104"/>
              <a:chOff x="160756" y="4051199"/>
              <a:chExt cx="409927" cy="614913"/>
            </a:xfrm>
          </p:grpSpPr>
          <p:grpSp>
            <p:nvGrpSpPr>
              <p:cNvPr id="673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676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77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78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79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0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1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2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3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4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5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6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7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8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89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90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674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75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635" name="Group 634"/>
            <p:cNvGrpSpPr/>
            <p:nvPr/>
          </p:nvGrpSpPr>
          <p:grpSpPr>
            <a:xfrm>
              <a:off x="2031654" y="4728475"/>
              <a:ext cx="164774" cy="233104"/>
              <a:chOff x="160756" y="4051199"/>
              <a:chExt cx="409927" cy="614913"/>
            </a:xfrm>
          </p:grpSpPr>
          <p:grpSp>
            <p:nvGrpSpPr>
              <p:cNvPr id="655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658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59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0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1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2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3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4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5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6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7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8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69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70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71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72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656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57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636" name="Group 635"/>
            <p:cNvGrpSpPr/>
            <p:nvPr/>
          </p:nvGrpSpPr>
          <p:grpSpPr>
            <a:xfrm>
              <a:off x="2035354" y="5037618"/>
              <a:ext cx="164774" cy="233104"/>
              <a:chOff x="160756" y="4051199"/>
              <a:chExt cx="409927" cy="614913"/>
            </a:xfrm>
          </p:grpSpPr>
          <p:grpSp>
            <p:nvGrpSpPr>
              <p:cNvPr id="637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640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1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2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3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4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5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6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7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8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49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50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51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52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53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54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638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39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539" name="Group 538"/>
          <p:cNvGrpSpPr/>
          <p:nvPr/>
        </p:nvGrpSpPr>
        <p:grpSpPr>
          <a:xfrm>
            <a:off x="387350" y="3778250"/>
            <a:ext cx="1020763" cy="841375"/>
            <a:chOff x="387350" y="3778250"/>
            <a:chExt cx="1020763" cy="841375"/>
          </a:xfrm>
        </p:grpSpPr>
        <p:sp>
          <p:nvSpPr>
            <p:cNvPr id="540" name="AutoShape 26"/>
            <p:cNvSpPr>
              <a:spLocks noChangeArrowheads="1"/>
            </p:cNvSpPr>
            <p:nvPr/>
          </p:nvSpPr>
          <p:spPr bwMode="auto">
            <a:xfrm>
              <a:off x="387350" y="3778250"/>
              <a:ext cx="400424" cy="339546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41" name="AutoShape 27"/>
            <p:cNvSpPr>
              <a:spLocks noChangeArrowheads="1"/>
            </p:cNvSpPr>
            <p:nvPr/>
          </p:nvSpPr>
          <p:spPr bwMode="auto">
            <a:xfrm>
              <a:off x="692435" y="4280079"/>
              <a:ext cx="400424" cy="339546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42" name="AutoShape 28"/>
            <p:cNvSpPr>
              <a:spLocks noChangeArrowheads="1"/>
            </p:cNvSpPr>
            <p:nvPr/>
          </p:nvSpPr>
          <p:spPr bwMode="auto">
            <a:xfrm>
              <a:off x="687350" y="3938036"/>
              <a:ext cx="400424" cy="339546"/>
            </a:xfrm>
            <a:prstGeom prst="hexagon">
              <a:avLst>
                <a:gd name="adj" fmla="val 28952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43" name="AutoShape 29"/>
            <p:cNvSpPr>
              <a:spLocks noChangeArrowheads="1"/>
            </p:cNvSpPr>
            <p:nvPr/>
          </p:nvSpPr>
          <p:spPr bwMode="auto">
            <a:xfrm>
              <a:off x="991164" y="4111554"/>
              <a:ext cx="400424" cy="339546"/>
            </a:xfrm>
            <a:prstGeom prst="hexagon">
              <a:avLst>
                <a:gd name="adj" fmla="val 28860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44" name="Line 154"/>
            <p:cNvSpPr>
              <a:spLocks noChangeShapeType="1"/>
            </p:cNvSpPr>
            <p:nvPr/>
          </p:nvSpPr>
          <p:spPr bwMode="auto">
            <a:xfrm flipV="1">
              <a:off x="1217435" y="3996708"/>
              <a:ext cx="190678" cy="3108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45" name="Line 155"/>
            <p:cNvSpPr>
              <a:spLocks noChangeShapeType="1"/>
            </p:cNvSpPr>
            <p:nvPr/>
          </p:nvSpPr>
          <p:spPr bwMode="auto">
            <a:xfrm flipV="1">
              <a:off x="921248" y="3996708"/>
              <a:ext cx="322881" cy="4918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46" name="Line 156"/>
            <p:cNvSpPr>
              <a:spLocks noChangeShapeType="1"/>
            </p:cNvSpPr>
            <p:nvPr/>
          </p:nvSpPr>
          <p:spPr bwMode="auto">
            <a:xfrm flipV="1">
              <a:off x="911079" y="3996708"/>
              <a:ext cx="311441" cy="1710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547" name="Line 157"/>
            <p:cNvSpPr>
              <a:spLocks noChangeShapeType="1"/>
            </p:cNvSpPr>
            <p:nvPr/>
          </p:nvSpPr>
          <p:spPr bwMode="auto">
            <a:xfrm flipV="1">
              <a:off x="618706" y="3925553"/>
              <a:ext cx="574576" cy="649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548" name="Group 547"/>
            <p:cNvGrpSpPr/>
            <p:nvPr/>
          </p:nvGrpSpPr>
          <p:grpSpPr>
            <a:xfrm>
              <a:off x="506382" y="3814076"/>
              <a:ext cx="164774" cy="233104"/>
              <a:chOff x="160756" y="4051199"/>
              <a:chExt cx="409927" cy="614913"/>
            </a:xfrm>
          </p:grpSpPr>
          <p:grpSp>
            <p:nvGrpSpPr>
              <p:cNvPr id="606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609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0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1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2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3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4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5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6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7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8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19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0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1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2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23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607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08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549" name="Group 548"/>
            <p:cNvGrpSpPr/>
            <p:nvPr/>
          </p:nvGrpSpPr>
          <p:grpSpPr>
            <a:xfrm>
              <a:off x="791406" y="3962456"/>
              <a:ext cx="164774" cy="233104"/>
              <a:chOff x="160756" y="4051199"/>
              <a:chExt cx="409927" cy="614913"/>
            </a:xfrm>
          </p:grpSpPr>
          <p:grpSp>
            <p:nvGrpSpPr>
              <p:cNvPr id="588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591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2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3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4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5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6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7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8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99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0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1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2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3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4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605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589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90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550" name="Group 549"/>
            <p:cNvGrpSpPr/>
            <p:nvPr/>
          </p:nvGrpSpPr>
          <p:grpSpPr>
            <a:xfrm>
              <a:off x="1104562" y="4155046"/>
              <a:ext cx="164774" cy="233104"/>
              <a:chOff x="160756" y="4051199"/>
              <a:chExt cx="409927" cy="614913"/>
            </a:xfrm>
          </p:grpSpPr>
          <p:grpSp>
            <p:nvGrpSpPr>
              <p:cNvPr id="570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573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74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75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76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77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78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79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0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1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2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3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4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5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6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87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571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72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551" name="Group 550"/>
            <p:cNvGrpSpPr/>
            <p:nvPr/>
          </p:nvGrpSpPr>
          <p:grpSpPr>
            <a:xfrm>
              <a:off x="798807" y="4319503"/>
              <a:ext cx="164774" cy="233104"/>
              <a:chOff x="160756" y="4051199"/>
              <a:chExt cx="409927" cy="614913"/>
            </a:xfrm>
          </p:grpSpPr>
          <p:grpSp>
            <p:nvGrpSpPr>
              <p:cNvPr id="552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555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6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7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8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59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60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61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62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63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64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65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66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67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68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569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553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54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45411" name="Group 2"/>
          <p:cNvGrpSpPr>
            <a:grpSpLocks/>
          </p:cNvGrpSpPr>
          <p:nvPr/>
        </p:nvGrpSpPr>
        <p:grpSpPr bwMode="auto">
          <a:xfrm>
            <a:off x="422275" y="2239963"/>
            <a:ext cx="1408113" cy="1109662"/>
            <a:chOff x="125" y="951"/>
            <a:chExt cx="887" cy="699"/>
          </a:xfrm>
        </p:grpSpPr>
        <p:sp>
          <p:nvSpPr>
            <p:cNvPr id="145939" name="Freeform 3"/>
            <p:cNvSpPr>
              <a:spLocks/>
            </p:cNvSpPr>
            <p:nvPr/>
          </p:nvSpPr>
          <p:spPr bwMode="auto">
            <a:xfrm>
              <a:off x="147" y="1148"/>
              <a:ext cx="817" cy="502"/>
            </a:xfrm>
            <a:custGeom>
              <a:avLst/>
              <a:gdLst>
                <a:gd name="T0" fmla="*/ 32 w 1209"/>
                <a:gd name="T1" fmla="*/ 0 h 1134"/>
                <a:gd name="T2" fmla="*/ 5 w 1209"/>
                <a:gd name="T3" fmla="*/ 2 h 1134"/>
                <a:gd name="T4" fmla="*/ 3 w 1209"/>
                <a:gd name="T5" fmla="*/ 8 h 1134"/>
                <a:gd name="T6" fmla="*/ 7 w 1209"/>
                <a:gd name="T7" fmla="*/ 13 h 1134"/>
                <a:gd name="T8" fmla="*/ 21 w 1209"/>
                <a:gd name="T9" fmla="*/ 16 h 1134"/>
                <a:gd name="T10" fmla="*/ 66 w 1209"/>
                <a:gd name="T11" fmla="*/ 18 h 1134"/>
                <a:gd name="T12" fmla="*/ 131 w 1209"/>
                <a:gd name="T13" fmla="*/ 19 h 1134"/>
                <a:gd name="T14" fmla="*/ 158 w 1209"/>
                <a:gd name="T15" fmla="*/ 15 h 1134"/>
                <a:gd name="T16" fmla="*/ 168 w 1209"/>
                <a:gd name="T17" fmla="*/ 7 h 1134"/>
                <a:gd name="T18" fmla="*/ 159 w 1209"/>
                <a:gd name="T19" fmla="*/ 3 h 1134"/>
                <a:gd name="T20" fmla="*/ 99 w 1209"/>
                <a:gd name="T21" fmla="*/ 2 h 1134"/>
                <a:gd name="T22" fmla="*/ 32 w 1209"/>
                <a:gd name="T23" fmla="*/ 0 h 113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9" h="1134">
                  <a:moveTo>
                    <a:pt x="224" y="6"/>
                  </a:moveTo>
                  <a:cubicBezTo>
                    <a:pt x="112" y="13"/>
                    <a:pt x="66" y="64"/>
                    <a:pt x="33" y="141"/>
                  </a:cubicBezTo>
                  <a:cubicBezTo>
                    <a:pt x="0" y="219"/>
                    <a:pt x="24" y="370"/>
                    <a:pt x="27" y="471"/>
                  </a:cubicBezTo>
                  <a:cubicBezTo>
                    <a:pt x="30" y="572"/>
                    <a:pt x="30" y="664"/>
                    <a:pt x="50" y="747"/>
                  </a:cubicBezTo>
                  <a:cubicBezTo>
                    <a:pt x="70" y="830"/>
                    <a:pt x="79" y="924"/>
                    <a:pt x="149" y="972"/>
                  </a:cubicBezTo>
                  <a:cubicBezTo>
                    <a:pt x="219" y="1020"/>
                    <a:pt x="339" y="1012"/>
                    <a:pt x="469" y="1036"/>
                  </a:cubicBezTo>
                  <a:cubicBezTo>
                    <a:pt x="599" y="1060"/>
                    <a:pt x="822" y="1134"/>
                    <a:pt x="931" y="1115"/>
                  </a:cubicBezTo>
                  <a:cubicBezTo>
                    <a:pt x="1040" y="1096"/>
                    <a:pt x="1079" y="1039"/>
                    <a:pt x="1122" y="920"/>
                  </a:cubicBezTo>
                  <a:cubicBezTo>
                    <a:pt x="1165" y="801"/>
                    <a:pt x="1188" y="523"/>
                    <a:pt x="1189" y="401"/>
                  </a:cubicBezTo>
                  <a:cubicBezTo>
                    <a:pt x="1190" y="279"/>
                    <a:pt x="1209" y="240"/>
                    <a:pt x="1128" y="190"/>
                  </a:cubicBezTo>
                  <a:cubicBezTo>
                    <a:pt x="1046" y="141"/>
                    <a:pt x="850" y="135"/>
                    <a:pt x="701" y="104"/>
                  </a:cubicBezTo>
                  <a:cubicBezTo>
                    <a:pt x="552" y="72"/>
                    <a:pt x="335" y="0"/>
                    <a:pt x="224" y="6"/>
                  </a:cubicBezTo>
                  <a:close/>
                </a:path>
              </a:pathLst>
            </a:custGeom>
            <a:solidFill>
              <a:srgbClr val="3399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68117" name="Text Box 4"/>
            <p:cNvSpPr txBox="1">
              <a:spLocks noChangeArrowheads="1"/>
            </p:cNvSpPr>
            <p:nvPr/>
          </p:nvSpPr>
          <p:spPr bwMode="auto">
            <a:xfrm>
              <a:off x="142" y="951"/>
              <a:ext cx="87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home network</a:t>
              </a:r>
            </a:p>
          </p:txBody>
        </p:sp>
        <p:grpSp>
          <p:nvGrpSpPr>
            <p:cNvPr id="145941" name="Group 5"/>
            <p:cNvGrpSpPr>
              <a:grpSpLocks/>
            </p:cNvGrpSpPr>
            <p:nvPr/>
          </p:nvGrpSpPr>
          <p:grpSpPr bwMode="auto">
            <a:xfrm>
              <a:off x="125" y="1203"/>
              <a:ext cx="616" cy="326"/>
              <a:chOff x="581" y="459"/>
              <a:chExt cx="616" cy="326"/>
            </a:xfrm>
          </p:grpSpPr>
          <p:sp>
            <p:nvSpPr>
              <p:cNvPr id="68119" name="Rectangle 6"/>
              <p:cNvSpPr>
                <a:spLocks noChangeArrowheads="1"/>
              </p:cNvSpPr>
              <p:nvPr/>
            </p:nvSpPr>
            <p:spPr bwMode="auto">
              <a:xfrm>
                <a:off x="696" y="464"/>
                <a:ext cx="384" cy="31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68120" name="Text Box 7"/>
              <p:cNvSpPr txBox="1">
                <a:spLocks noChangeArrowheads="1"/>
              </p:cNvSpPr>
              <p:nvPr/>
            </p:nvSpPr>
            <p:spPr bwMode="auto">
              <a:xfrm>
                <a:off x="581" y="459"/>
                <a:ext cx="616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sz="1400" dirty="0" smtClean="0">
                    <a:latin typeface="Arial" charset="0"/>
                    <a:cs typeface="+mn-cs"/>
                  </a:rPr>
                  <a:t>Home MSC</a:t>
                </a:r>
              </a:p>
            </p:txBody>
          </p:sp>
        </p:grpSp>
      </p:grpSp>
      <p:sp>
        <p:nvSpPr>
          <p:cNvPr id="145412" name="Freeform 14"/>
          <p:cNvSpPr>
            <a:spLocks/>
          </p:cNvSpPr>
          <p:nvPr/>
        </p:nvSpPr>
        <p:spPr bwMode="auto">
          <a:xfrm>
            <a:off x="1816100" y="2933700"/>
            <a:ext cx="1436688" cy="1617663"/>
          </a:xfrm>
          <a:custGeom>
            <a:avLst/>
            <a:gdLst>
              <a:gd name="T0" fmla="*/ 2147483647 w 1292"/>
              <a:gd name="T1" fmla="*/ 2147483647 h 1255"/>
              <a:gd name="T2" fmla="*/ 2147483647 w 1292"/>
              <a:gd name="T3" fmla="*/ 2147483647 h 1255"/>
              <a:gd name="T4" fmla="*/ 2147483647 w 1292"/>
              <a:gd name="T5" fmla="*/ 2147483647 h 1255"/>
              <a:gd name="T6" fmla="*/ 2147483647 w 1292"/>
              <a:gd name="T7" fmla="*/ 2147483647 h 1255"/>
              <a:gd name="T8" fmla="*/ 2147483647 w 1292"/>
              <a:gd name="T9" fmla="*/ 2147483647 h 1255"/>
              <a:gd name="T10" fmla="*/ 2147483647 w 1292"/>
              <a:gd name="T11" fmla="*/ 2147483647 h 1255"/>
              <a:gd name="T12" fmla="*/ 2147483647 w 1292"/>
              <a:gd name="T13" fmla="*/ 2147483647 h 1255"/>
              <a:gd name="T14" fmla="*/ 2147483647 w 1292"/>
              <a:gd name="T15" fmla="*/ 2147483647 h 1255"/>
              <a:gd name="T16" fmla="*/ 2147483647 w 1292"/>
              <a:gd name="T17" fmla="*/ 2147483647 h 1255"/>
              <a:gd name="T18" fmla="*/ 2147483647 w 1292"/>
              <a:gd name="T19" fmla="*/ 2147483647 h 1255"/>
              <a:gd name="T20" fmla="*/ 2147483647 w 1292"/>
              <a:gd name="T21" fmla="*/ 2147483647 h 1255"/>
              <a:gd name="T22" fmla="*/ 2147483647 w 1292"/>
              <a:gd name="T23" fmla="*/ 2147483647 h 12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292" h="1255">
                <a:moveTo>
                  <a:pt x="239" y="7"/>
                </a:moveTo>
                <a:cubicBezTo>
                  <a:pt x="120" y="14"/>
                  <a:pt x="70" y="71"/>
                  <a:pt x="35" y="157"/>
                </a:cubicBezTo>
                <a:cubicBezTo>
                  <a:pt x="0" y="243"/>
                  <a:pt x="26" y="411"/>
                  <a:pt x="29" y="523"/>
                </a:cubicBezTo>
                <a:cubicBezTo>
                  <a:pt x="32" y="635"/>
                  <a:pt x="17" y="771"/>
                  <a:pt x="53" y="829"/>
                </a:cubicBezTo>
                <a:cubicBezTo>
                  <a:pt x="89" y="887"/>
                  <a:pt x="146" y="821"/>
                  <a:pt x="245" y="871"/>
                </a:cubicBezTo>
                <a:cubicBezTo>
                  <a:pt x="344" y="921"/>
                  <a:pt x="522" y="1068"/>
                  <a:pt x="647" y="1129"/>
                </a:cubicBezTo>
                <a:cubicBezTo>
                  <a:pt x="772" y="1190"/>
                  <a:pt x="903" y="1255"/>
                  <a:pt x="995" y="1237"/>
                </a:cubicBezTo>
                <a:cubicBezTo>
                  <a:pt x="1087" y="1219"/>
                  <a:pt x="1153" y="1153"/>
                  <a:pt x="1199" y="1021"/>
                </a:cubicBezTo>
                <a:cubicBezTo>
                  <a:pt x="1245" y="889"/>
                  <a:pt x="1270" y="580"/>
                  <a:pt x="1271" y="445"/>
                </a:cubicBezTo>
                <a:cubicBezTo>
                  <a:pt x="1272" y="310"/>
                  <a:pt x="1292" y="266"/>
                  <a:pt x="1205" y="211"/>
                </a:cubicBezTo>
                <a:cubicBezTo>
                  <a:pt x="1118" y="156"/>
                  <a:pt x="908" y="150"/>
                  <a:pt x="749" y="115"/>
                </a:cubicBezTo>
                <a:cubicBezTo>
                  <a:pt x="590" y="80"/>
                  <a:pt x="358" y="0"/>
                  <a:pt x="239" y="7"/>
                </a:cubicBezTo>
                <a:close/>
              </a:path>
            </a:pathLst>
          </a:custGeom>
          <a:solidFill>
            <a:srgbClr val="33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7590" name="Text Box 15"/>
          <p:cNvSpPr txBox="1">
            <a:spLocks noChangeArrowheads="1"/>
          </p:cNvSpPr>
          <p:nvPr/>
        </p:nvSpPr>
        <p:spPr bwMode="auto">
          <a:xfrm>
            <a:off x="2316163" y="3529013"/>
            <a:ext cx="7175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PSTN</a:t>
            </a:r>
          </a:p>
        </p:txBody>
      </p:sp>
      <p:pic>
        <p:nvPicPr>
          <p:cNvPr id="145414" name="Picture 20" descr="e2gmc3yp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913" y="2749550"/>
            <a:ext cx="411162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2" name="Text Box 21"/>
          <p:cNvSpPr txBox="1">
            <a:spLocks noChangeArrowheads="1"/>
          </p:cNvSpPr>
          <p:nvPr/>
        </p:nvSpPr>
        <p:spPr bwMode="auto">
          <a:xfrm>
            <a:off x="2633663" y="2455863"/>
            <a:ext cx="13160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correspondent</a:t>
            </a:r>
          </a:p>
        </p:txBody>
      </p:sp>
      <p:sp>
        <p:nvSpPr>
          <p:cNvPr id="145416" name="Freeform 22"/>
          <p:cNvSpPr>
            <a:spLocks/>
          </p:cNvSpPr>
          <p:nvPr/>
        </p:nvSpPr>
        <p:spPr bwMode="auto">
          <a:xfrm>
            <a:off x="1214438" y="2978150"/>
            <a:ext cx="2222500" cy="446088"/>
          </a:xfrm>
          <a:custGeom>
            <a:avLst/>
            <a:gdLst>
              <a:gd name="T0" fmla="*/ 2147483647 w 1400"/>
              <a:gd name="T1" fmla="*/ 2147483647 h 281"/>
              <a:gd name="T2" fmla="*/ 2147483647 w 1400"/>
              <a:gd name="T3" fmla="*/ 2147483647 h 281"/>
              <a:gd name="T4" fmla="*/ 2147483647 w 1400"/>
              <a:gd name="T5" fmla="*/ 2147483647 h 281"/>
              <a:gd name="T6" fmla="*/ 2147483647 w 1400"/>
              <a:gd name="T7" fmla="*/ 2147483647 h 281"/>
              <a:gd name="T8" fmla="*/ 0 w 1400"/>
              <a:gd name="T9" fmla="*/ 0 h 2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00" h="281">
                <a:moveTo>
                  <a:pt x="1400" y="104"/>
                </a:moveTo>
                <a:cubicBezTo>
                  <a:pt x="1381" y="121"/>
                  <a:pt x="1397" y="180"/>
                  <a:pt x="1296" y="208"/>
                </a:cubicBezTo>
                <a:cubicBezTo>
                  <a:pt x="1195" y="236"/>
                  <a:pt x="956" y="281"/>
                  <a:pt x="792" y="272"/>
                </a:cubicBezTo>
                <a:cubicBezTo>
                  <a:pt x="628" y="263"/>
                  <a:pt x="444" y="197"/>
                  <a:pt x="312" y="152"/>
                </a:cubicBezTo>
                <a:cubicBezTo>
                  <a:pt x="180" y="107"/>
                  <a:pt x="65" y="32"/>
                  <a:pt x="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45417" name="Freeform 23"/>
          <p:cNvSpPr>
            <a:spLocks/>
          </p:cNvSpPr>
          <p:nvPr/>
        </p:nvSpPr>
        <p:spPr bwMode="auto">
          <a:xfrm>
            <a:off x="1062038" y="3003550"/>
            <a:ext cx="1087437" cy="882650"/>
          </a:xfrm>
          <a:custGeom>
            <a:avLst/>
            <a:gdLst>
              <a:gd name="T0" fmla="*/ 0 w 685"/>
              <a:gd name="T1" fmla="*/ 0 h 556"/>
              <a:gd name="T2" fmla="*/ 2147483647 w 685"/>
              <a:gd name="T3" fmla="*/ 2147483647 h 556"/>
              <a:gd name="T4" fmla="*/ 2147483647 w 685"/>
              <a:gd name="T5" fmla="*/ 2147483647 h 556"/>
              <a:gd name="T6" fmla="*/ 2147483647 w 685"/>
              <a:gd name="T7" fmla="*/ 2147483647 h 55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85" h="556">
                <a:moveTo>
                  <a:pt x="0" y="0"/>
                </a:moveTo>
                <a:cubicBezTo>
                  <a:pt x="96" y="55"/>
                  <a:pt x="467" y="249"/>
                  <a:pt x="576" y="328"/>
                </a:cubicBezTo>
                <a:cubicBezTo>
                  <a:pt x="685" y="407"/>
                  <a:pt x="677" y="434"/>
                  <a:pt x="656" y="472"/>
                </a:cubicBezTo>
                <a:cubicBezTo>
                  <a:pt x="635" y="510"/>
                  <a:pt x="491" y="539"/>
                  <a:pt x="447" y="556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grpSp>
        <p:nvGrpSpPr>
          <p:cNvPr id="145419" name="Group 157"/>
          <p:cNvGrpSpPr>
            <a:grpSpLocks/>
          </p:cNvGrpSpPr>
          <p:nvPr/>
        </p:nvGrpSpPr>
        <p:grpSpPr bwMode="auto">
          <a:xfrm>
            <a:off x="993775" y="3702050"/>
            <a:ext cx="977900" cy="330200"/>
            <a:chOff x="717" y="1160"/>
            <a:chExt cx="616" cy="208"/>
          </a:xfrm>
        </p:grpSpPr>
        <p:sp>
          <p:nvSpPr>
            <p:cNvPr id="67982" name="Rectangle 158"/>
            <p:cNvSpPr>
              <a:spLocks noChangeArrowheads="1"/>
            </p:cNvSpPr>
            <p:nvPr/>
          </p:nvSpPr>
          <p:spPr bwMode="auto">
            <a:xfrm>
              <a:off x="832" y="1160"/>
              <a:ext cx="384" cy="2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983" name="Text Box 159"/>
            <p:cNvSpPr txBox="1">
              <a:spLocks noChangeArrowheads="1"/>
            </p:cNvSpPr>
            <p:nvPr/>
          </p:nvSpPr>
          <p:spPr bwMode="auto">
            <a:xfrm>
              <a:off x="717" y="1171"/>
              <a:ext cx="61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MSC</a:t>
              </a:r>
            </a:p>
          </p:txBody>
        </p:sp>
      </p:grpSp>
      <p:sp>
        <p:nvSpPr>
          <p:cNvPr id="67598" name="Text Box 328"/>
          <p:cNvSpPr txBox="1">
            <a:spLocks noChangeArrowheads="1"/>
          </p:cNvSpPr>
          <p:nvPr/>
        </p:nvSpPr>
        <p:spPr bwMode="auto">
          <a:xfrm>
            <a:off x="487363" y="3433763"/>
            <a:ext cx="1381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anchor MSC</a:t>
            </a:r>
          </a:p>
        </p:txBody>
      </p:sp>
      <p:grpSp>
        <p:nvGrpSpPr>
          <p:cNvPr id="145423" name="Group 534"/>
          <p:cNvGrpSpPr>
            <a:grpSpLocks/>
          </p:cNvGrpSpPr>
          <p:nvPr/>
        </p:nvGrpSpPr>
        <p:grpSpPr bwMode="auto">
          <a:xfrm>
            <a:off x="1944688" y="4203700"/>
            <a:ext cx="623887" cy="330200"/>
            <a:chOff x="2647" y="2987"/>
            <a:chExt cx="393" cy="208"/>
          </a:xfrm>
        </p:grpSpPr>
        <p:sp>
          <p:nvSpPr>
            <p:cNvPr id="67610" name="Rectangle 535"/>
            <p:cNvSpPr>
              <a:spLocks noChangeArrowheads="1"/>
            </p:cNvSpPr>
            <p:nvPr/>
          </p:nvSpPr>
          <p:spPr bwMode="auto">
            <a:xfrm>
              <a:off x="2647" y="2987"/>
              <a:ext cx="384" cy="2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11" name="Text Box 536"/>
            <p:cNvSpPr txBox="1">
              <a:spLocks noChangeArrowheads="1"/>
            </p:cNvSpPr>
            <p:nvPr/>
          </p:nvSpPr>
          <p:spPr bwMode="auto">
            <a:xfrm>
              <a:off x="2649" y="2995"/>
              <a:ext cx="3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MSC</a:t>
              </a:r>
            </a:p>
          </p:txBody>
        </p:sp>
      </p:grpSp>
      <p:grpSp>
        <p:nvGrpSpPr>
          <p:cNvPr id="145424" name="Group 539"/>
          <p:cNvGrpSpPr>
            <a:grpSpLocks/>
          </p:cNvGrpSpPr>
          <p:nvPr/>
        </p:nvGrpSpPr>
        <p:grpSpPr bwMode="auto">
          <a:xfrm>
            <a:off x="2497138" y="5040313"/>
            <a:ext cx="1441450" cy="346075"/>
            <a:chOff x="3072" y="739"/>
            <a:chExt cx="652" cy="146"/>
          </a:xfrm>
        </p:grpSpPr>
        <p:pic>
          <p:nvPicPr>
            <p:cNvPr id="145430" name="Picture 540" descr="lgv_fqmg[1]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608" name="Line 541"/>
            <p:cNvSpPr>
              <a:spLocks noChangeShapeType="1"/>
            </p:cNvSpPr>
            <p:nvPr/>
          </p:nvSpPr>
          <p:spPr bwMode="auto">
            <a:xfrm flipH="1">
              <a:off x="3104" y="784"/>
              <a:ext cx="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67609" name="Line 542"/>
            <p:cNvSpPr>
              <a:spLocks noChangeShapeType="1"/>
            </p:cNvSpPr>
            <p:nvPr/>
          </p:nvSpPr>
          <p:spPr bwMode="auto">
            <a:xfrm flipH="1">
              <a:off x="3072" y="7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145425" name="Freeform 32"/>
          <p:cNvSpPr>
            <a:spLocks/>
          </p:cNvSpPr>
          <p:nvPr/>
        </p:nvSpPr>
        <p:spPr bwMode="auto">
          <a:xfrm>
            <a:off x="1806575" y="3932238"/>
            <a:ext cx="1868488" cy="1003300"/>
          </a:xfrm>
          <a:custGeom>
            <a:avLst/>
            <a:gdLst>
              <a:gd name="T0" fmla="*/ 0 w 1177"/>
              <a:gd name="T1" fmla="*/ 0 h 632"/>
              <a:gd name="T2" fmla="*/ 2147483647 w 1177"/>
              <a:gd name="T3" fmla="*/ 2147483647 h 632"/>
              <a:gd name="T4" fmla="*/ 2147483647 w 1177"/>
              <a:gd name="T5" fmla="*/ 2147483647 h 63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77" h="632">
                <a:moveTo>
                  <a:pt x="0" y="0"/>
                </a:moveTo>
                <a:cubicBezTo>
                  <a:pt x="167" y="25"/>
                  <a:pt x="823" y="47"/>
                  <a:pt x="1000" y="152"/>
                </a:cubicBezTo>
                <a:cubicBezTo>
                  <a:pt x="1177" y="257"/>
                  <a:pt x="1051" y="532"/>
                  <a:pt x="1064" y="632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7603" name="Text Box 36"/>
          <p:cNvSpPr txBox="1">
            <a:spLocks noChangeArrowheads="1"/>
          </p:cNvSpPr>
          <p:nvPr/>
        </p:nvSpPr>
        <p:spPr bwMode="auto">
          <a:xfrm>
            <a:off x="1792288" y="5641975"/>
            <a:ext cx="1809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+mn-cs"/>
              </a:rPr>
              <a:t>(b) after handoff</a:t>
            </a:r>
          </a:p>
        </p:txBody>
      </p:sp>
      <p:sp>
        <p:nvSpPr>
          <p:cNvPr id="67604" name="Rectangle 39"/>
          <p:cNvSpPr>
            <a:spLocks noChangeArrowheads="1"/>
          </p:cNvSpPr>
          <p:nvPr/>
        </p:nvSpPr>
        <p:spPr bwMode="auto">
          <a:xfrm>
            <a:off x="4664075" y="1600200"/>
            <a:ext cx="4078288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28600" indent="-228600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i="1" dirty="0">
                <a:solidFill>
                  <a:srgbClr val="C00000"/>
                </a:solidFill>
                <a:latin typeface="Gill Sans MT" charset="0"/>
                <a:cs typeface="+mn-cs"/>
              </a:rPr>
              <a:t>anchor MSC:</a:t>
            </a:r>
            <a:r>
              <a:rPr lang="en-US" sz="2400" dirty="0">
                <a:solidFill>
                  <a:srgbClr val="C00000"/>
                </a:solidFill>
                <a:latin typeface="Gill Sans MT" charset="0"/>
                <a:cs typeface="+mn-cs"/>
              </a:rPr>
              <a:t> </a:t>
            </a:r>
            <a:r>
              <a:rPr lang="en-US" sz="2400" dirty="0">
                <a:latin typeface="Gill Sans MT" charset="0"/>
                <a:cs typeface="+mn-cs"/>
              </a:rPr>
              <a:t>first MSC visited during call</a:t>
            </a:r>
          </a:p>
          <a:p>
            <a:pPr marL="687388" lvl="1" indent="-230188">
              <a:spcBef>
                <a:spcPct val="20000"/>
              </a:spcBef>
              <a:buClr>
                <a:srgbClr val="000099"/>
              </a:buClr>
              <a:buFont typeface="Arial"/>
              <a:buChar char="•"/>
              <a:defRPr/>
            </a:pPr>
            <a:r>
              <a:rPr lang="en-US" sz="2400" dirty="0">
                <a:latin typeface="Gill Sans MT" charset="0"/>
                <a:cs typeface="+mn-cs"/>
              </a:rPr>
              <a:t>call remains routed through anchor MSC</a:t>
            </a:r>
          </a:p>
          <a:p>
            <a:pPr marL="228600" indent="-228600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>
                <a:latin typeface="Gill Sans MT" charset="0"/>
                <a:cs typeface="+mn-cs"/>
              </a:rPr>
              <a:t>new MSCs add on to end of MSC chain as mobile moves to new MSC</a:t>
            </a:r>
          </a:p>
          <a:p>
            <a:pPr marL="228600" indent="-228600"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2400" dirty="0">
                <a:latin typeface="Gill Sans MT" charset="0"/>
                <a:cs typeface="+mn-cs"/>
              </a:rPr>
              <a:t>optional path minimization step to shorten multi-MSC chain</a:t>
            </a:r>
          </a:p>
        </p:txBody>
      </p:sp>
      <p:sp>
        <p:nvSpPr>
          <p:cNvPr id="67605" name="Rectangle 39"/>
          <p:cNvSpPr>
            <a:spLocks noChangeArrowheads="1"/>
          </p:cNvSpPr>
          <p:nvPr/>
        </p:nvSpPr>
        <p:spPr bwMode="auto">
          <a:xfrm>
            <a:off x="476250" y="96838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n-US" sz="4400" dirty="0">
                <a:solidFill>
                  <a:srgbClr val="000099"/>
                </a:solidFill>
                <a:latin typeface="Gill Sans MT" charset="0"/>
                <a:cs typeface="+mn-cs"/>
              </a:rPr>
              <a:t>GSM: handoff between MSCs</a:t>
            </a:r>
          </a:p>
        </p:txBody>
      </p:sp>
      <p:pic>
        <p:nvPicPr>
          <p:cNvPr id="145429" name="Picture 17" descr="underline_base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941388"/>
            <a:ext cx="68564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71</a:t>
            </a:fld>
            <a:endParaRPr lang="en-US" sz="1200" dirty="0">
              <a:latin typeface="Tahoma" charset="0"/>
            </a:endParaRPr>
          </a:p>
        </p:txBody>
      </p:sp>
      <p:sp>
        <p:nvSpPr>
          <p:cNvPr id="53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709" name="Group 708"/>
          <p:cNvGrpSpPr/>
          <p:nvPr/>
        </p:nvGrpSpPr>
        <p:grpSpPr>
          <a:xfrm>
            <a:off x="3084513" y="4438650"/>
            <a:ext cx="1309687" cy="841375"/>
            <a:chOff x="3084513" y="4438650"/>
            <a:chExt cx="1309687" cy="841375"/>
          </a:xfrm>
        </p:grpSpPr>
        <p:sp>
          <p:nvSpPr>
            <p:cNvPr id="710" name="AutoShape 331"/>
            <p:cNvSpPr>
              <a:spLocks noChangeArrowheads="1"/>
            </p:cNvSpPr>
            <p:nvPr/>
          </p:nvSpPr>
          <p:spPr bwMode="auto">
            <a:xfrm>
              <a:off x="3994150" y="4438650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711" name="AutoShape 332"/>
            <p:cNvSpPr>
              <a:spLocks noChangeArrowheads="1"/>
            </p:cNvSpPr>
            <p:nvPr/>
          </p:nvSpPr>
          <p:spPr bwMode="auto">
            <a:xfrm>
              <a:off x="3384550" y="4773613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712" name="AutoShape 334"/>
            <p:cNvSpPr>
              <a:spLocks noChangeArrowheads="1"/>
            </p:cNvSpPr>
            <p:nvPr/>
          </p:nvSpPr>
          <p:spPr bwMode="auto">
            <a:xfrm>
              <a:off x="3683000" y="4600575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713" name="Line 428"/>
            <p:cNvSpPr>
              <a:spLocks noChangeShapeType="1"/>
            </p:cNvSpPr>
            <p:nvPr/>
          </p:nvSpPr>
          <p:spPr bwMode="auto">
            <a:xfrm flipH="1" flipV="1">
              <a:off x="3808413" y="4457700"/>
              <a:ext cx="406400" cy="4095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714" name="Line 429"/>
            <p:cNvSpPr>
              <a:spLocks noChangeShapeType="1"/>
            </p:cNvSpPr>
            <p:nvPr/>
          </p:nvSpPr>
          <p:spPr bwMode="auto">
            <a:xfrm flipV="1">
              <a:off x="3575050" y="4454525"/>
              <a:ext cx="4762" cy="5572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715" name="Line 430"/>
            <p:cNvSpPr>
              <a:spLocks noChangeShapeType="1"/>
            </p:cNvSpPr>
            <p:nvPr/>
          </p:nvSpPr>
          <p:spPr bwMode="auto">
            <a:xfrm flipH="1" flipV="1">
              <a:off x="3648075" y="4464050"/>
              <a:ext cx="222250" cy="7127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716" name="Line 431"/>
            <p:cNvSpPr>
              <a:spLocks noChangeShapeType="1"/>
            </p:cNvSpPr>
            <p:nvPr/>
          </p:nvSpPr>
          <p:spPr bwMode="auto">
            <a:xfrm flipH="1" flipV="1">
              <a:off x="3879850" y="4471988"/>
              <a:ext cx="346075" cy="1793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717" name="AutoShape 433"/>
            <p:cNvSpPr>
              <a:spLocks noChangeArrowheads="1"/>
            </p:cNvSpPr>
            <p:nvPr/>
          </p:nvSpPr>
          <p:spPr bwMode="auto">
            <a:xfrm>
              <a:off x="3987800" y="4775200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718" name="Line 465"/>
            <p:cNvSpPr>
              <a:spLocks noChangeShapeType="1"/>
            </p:cNvSpPr>
            <p:nvPr/>
          </p:nvSpPr>
          <p:spPr bwMode="auto">
            <a:xfrm flipH="1" flipV="1">
              <a:off x="3732213" y="4476750"/>
              <a:ext cx="146050" cy="3524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719" name="AutoShape 469"/>
            <p:cNvSpPr>
              <a:spLocks noChangeArrowheads="1"/>
            </p:cNvSpPr>
            <p:nvPr/>
          </p:nvSpPr>
          <p:spPr bwMode="auto">
            <a:xfrm>
              <a:off x="3084513" y="4602163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720" name="AutoShape 501"/>
            <p:cNvSpPr>
              <a:spLocks noChangeArrowheads="1"/>
            </p:cNvSpPr>
            <p:nvPr/>
          </p:nvSpPr>
          <p:spPr bwMode="auto">
            <a:xfrm>
              <a:off x="3689350" y="4940300"/>
              <a:ext cx="400050" cy="339725"/>
            </a:xfrm>
            <a:prstGeom prst="hexagon">
              <a:avLst>
                <a:gd name="adj" fmla="val 29439"/>
                <a:gd name="vf" fmla="val 11547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721" name="Line 533"/>
            <p:cNvSpPr>
              <a:spLocks noChangeShapeType="1"/>
            </p:cNvSpPr>
            <p:nvPr/>
          </p:nvSpPr>
          <p:spPr bwMode="auto">
            <a:xfrm flipV="1">
              <a:off x="3279775" y="4464050"/>
              <a:ext cx="24765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grpSp>
          <p:nvGrpSpPr>
            <p:cNvPr id="722" name="Group 721"/>
            <p:cNvGrpSpPr/>
            <p:nvPr/>
          </p:nvGrpSpPr>
          <p:grpSpPr>
            <a:xfrm>
              <a:off x="3188460" y="4647446"/>
              <a:ext cx="164774" cy="233104"/>
              <a:chOff x="160756" y="4051199"/>
              <a:chExt cx="409927" cy="614913"/>
            </a:xfrm>
          </p:grpSpPr>
          <p:grpSp>
            <p:nvGrpSpPr>
              <p:cNvPr id="818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821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22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23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24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25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26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27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28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29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30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31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32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33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34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35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819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0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723" name="Group 722"/>
            <p:cNvGrpSpPr/>
            <p:nvPr/>
          </p:nvGrpSpPr>
          <p:grpSpPr>
            <a:xfrm>
              <a:off x="3497597" y="4823961"/>
              <a:ext cx="164774" cy="233104"/>
              <a:chOff x="160756" y="4051199"/>
              <a:chExt cx="409927" cy="614913"/>
            </a:xfrm>
          </p:grpSpPr>
          <p:grpSp>
            <p:nvGrpSpPr>
              <p:cNvPr id="800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803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04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05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06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07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08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09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0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1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2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3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4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5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6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817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801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02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724" name="Group 723"/>
            <p:cNvGrpSpPr/>
            <p:nvPr/>
          </p:nvGrpSpPr>
          <p:grpSpPr>
            <a:xfrm>
              <a:off x="3806734" y="4956267"/>
              <a:ext cx="164774" cy="233104"/>
              <a:chOff x="160756" y="4051199"/>
              <a:chExt cx="409927" cy="614913"/>
            </a:xfrm>
          </p:grpSpPr>
          <p:grpSp>
            <p:nvGrpSpPr>
              <p:cNvPr id="782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785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86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87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88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89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0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1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2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3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4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5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6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7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8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99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783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4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725" name="Group 724"/>
            <p:cNvGrpSpPr/>
            <p:nvPr/>
          </p:nvGrpSpPr>
          <p:grpSpPr>
            <a:xfrm>
              <a:off x="4107833" y="4819297"/>
              <a:ext cx="164774" cy="233104"/>
              <a:chOff x="160756" y="4051199"/>
              <a:chExt cx="409927" cy="614913"/>
            </a:xfrm>
          </p:grpSpPr>
          <p:grpSp>
            <p:nvGrpSpPr>
              <p:cNvPr id="764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767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8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9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0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1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2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3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4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5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6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7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8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79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80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81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765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6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726" name="Group 725"/>
            <p:cNvGrpSpPr/>
            <p:nvPr/>
          </p:nvGrpSpPr>
          <p:grpSpPr>
            <a:xfrm>
              <a:off x="4111534" y="4481375"/>
              <a:ext cx="164774" cy="233104"/>
              <a:chOff x="160756" y="4051199"/>
              <a:chExt cx="409927" cy="614913"/>
            </a:xfrm>
          </p:grpSpPr>
          <p:grpSp>
            <p:nvGrpSpPr>
              <p:cNvPr id="746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749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50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51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52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53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54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55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56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57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58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59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0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1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2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63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747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48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727" name="Group 726"/>
            <p:cNvGrpSpPr/>
            <p:nvPr/>
          </p:nvGrpSpPr>
          <p:grpSpPr>
            <a:xfrm>
              <a:off x="3789704" y="4633776"/>
              <a:ext cx="164774" cy="233104"/>
              <a:chOff x="160756" y="4051199"/>
              <a:chExt cx="409927" cy="614913"/>
            </a:xfrm>
          </p:grpSpPr>
          <p:grpSp>
            <p:nvGrpSpPr>
              <p:cNvPr id="728" name="Group 783"/>
              <p:cNvGrpSpPr>
                <a:grpSpLocks/>
              </p:cNvGrpSpPr>
              <p:nvPr/>
            </p:nvGrpSpPr>
            <p:grpSpPr bwMode="auto">
              <a:xfrm>
                <a:off x="224807" y="4214524"/>
                <a:ext cx="267591" cy="451588"/>
                <a:chOff x="3130" y="3288"/>
                <a:chExt cx="410" cy="742"/>
              </a:xfrm>
            </p:grpSpPr>
            <p:sp>
              <p:nvSpPr>
                <p:cNvPr id="731" name="Line 270"/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32" name="Line 271"/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33" name="Line 272"/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34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35" name="Line 274"/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36" name="Line 275"/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37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38" name="Line 277"/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39" name="Line 278"/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40" name="Line 279"/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41" name="Line 280"/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42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43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44" name="Line 283"/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  <p:sp>
              <p:nvSpPr>
                <p:cNvPr id="745" name="Line 284"/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pic>
            <p:nvPicPr>
              <p:cNvPr id="729" name="Picture 799" descr="cell_tower_radiation copy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756" y="4051199"/>
                <a:ext cx="409927" cy="3238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30" name="Oval 800"/>
              <p:cNvSpPr>
                <a:spLocks noChangeArrowheads="1"/>
              </p:cNvSpPr>
              <p:nvPr/>
            </p:nvSpPr>
            <p:spPr bwMode="auto">
              <a:xfrm>
                <a:off x="334406" y="4182418"/>
                <a:ext cx="46971" cy="48160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836" name="Group 466"/>
          <p:cNvGrpSpPr>
            <a:grpSpLocks/>
          </p:cNvGrpSpPr>
          <p:nvPr/>
        </p:nvGrpSpPr>
        <p:grpSpPr bwMode="auto">
          <a:xfrm>
            <a:off x="3176594" y="4129088"/>
            <a:ext cx="977900" cy="333375"/>
            <a:chOff x="730" y="1158"/>
            <a:chExt cx="616" cy="210"/>
          </a:xfrm>
        </p:grpSpPr>
        <p:sp>
          <p:nvSpPr>
            <p:cNvPr id="837" name="Rectangle 467"/>
            <p:cNvSpPr>
              <a:spLocks noChangeArrowheads="1"/>
            </p:cNvSpPr>
            <p:nvPr/>
          </p:nvSpPr>
          <p:spPr bwMode="auto">
            <a:xfrm>
              <a:off x="832" y="1160"/>
              <a:ext cx="384" cy="20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838" name="Text Box 468"/>
            <p:cNvSpPr txBox="1">
              <a:spLocks noChangeArrowheads="1"/>
            </p:cNvSpPr>
            <p:nvPr/>
          </p:nvSpPr>
          <p:spPr bwMode="auto">
            <a:xfrm>
              <a:off x="730" y="1158"/>
              <a:ext cx="61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MSC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5936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782"/>
          <p:cNvGrpSpPr>
            <a:grpSpLocks/>
          </p:cNvGrpSpPr>
          <p:nvPr/>
        </p:nvGrpSpPr>
        <p:grpSpPr bwMode="auto">
          <a:xfrm>
            <a:off x="4843006" y="4851835"/>
            <a:ext cx="603702" cy="728336"/>
            <a:chOff x="742" y="2409"/>
            <a:chExt cx="576" cy="881"/>
          </a:xfrm>
        </p:grpSpPr>
        <p:grpSp>
          <p:nvGrpSpPr>
            <p:cNvPr id="119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122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3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4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5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6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7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8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29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0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1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2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3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4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5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36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120" name="Picture 799" descr="cell_tower_radiation copy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1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41020" name="Rectangle 2"/>
          <p:cNvSpPr>
            <a:spLocks noChangeArrowheads="1"/>
          </p:cNvSpPr>
          <p:nvPr/>
        </p:nvSpPr>
        <p:spPr bwMode="auto">
          <a:xfrm>
            <a:off x="331788" y="230188"/>
            <a:ext cx="47269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smtClean="0">
                <a:solidFill>
                  <a:srgbClr val="000099"/>
                </a:solidFill>
                <a:latin typeface="Gill Sans MT" charset="0"/>
                <a:ea typeface="ＭＳ Ｐゴシック" charset="0"/>
                <a:cs typeface="Arial" charset="0"/>
              </a:rPr>
              <a:t>Handling Mobility in LTE</a:t>
            </a:r>
            <a:endParaRPr lang="en-US" sz="3600" dirty="0">
              <a:solidFill>
                <a:srgbClr val="000099"/>
              </a:solidFill>
              <a:latin typeface="Gill Sans MT" charset="0"/>
              <a:ea typeface="ＭＳ Ｐゴシック" charset="0"/>
              <a:cs typeface="Arial" charset="0"/>
            </a:endParaRPr>
          </a:p>
        </p:txBody>
      </p:sp>
      <p:pic>
        <p:nvPicPr>
          <p:cNvPr id="93244" name="Picture 6" descr="underline_b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3" y="813106"/>
            <a:ext cx="5148885" cy="22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240399" y="2607159"/>
            <a:ext cx="3031782" cy="12520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35036" y="1406443"/>
            <a:ext cx="7772400" cy="4648200"/>
          </a:xfrm>
        </p:spPr>
        <p:txBody>
          <a:bodyPr/>
          <a:lstStyle/>
          <a:p>
            <a:r>
              <a:rPr lang="en-US" dirty="0" smtClean="0"/>
              <a:t>Paging: idle UE may move from cell to cell: network does not know where the idle UE is resident</a:t>
            </a:r>
          </a:p>
          <a:p>
            <a:pPr lvl="1"/>
            <a:r>
              <a:rPr lang="en-US" dirty="0" smtClean="0"/>
              <a:t>paging message from MME broadcast by all eNodeB to locate UE</a:t>
            </a:r>
            <a:endParaRPr lang="en-US" sz="2000" dirty="0"/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635036" y="2976894"/>
            <a:ext cx="3605363" cy="24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charset="0"/>
              <a:buChar char="v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2000" dirty="0" smtClean="0"/>
          </a:p>
          <a:p>
            <a:pPr>
              <a:buSzPct val="100000"/>
              <a:buFont typeface="Wingdings" charset="2"/>
              <a:buChar char="§"/>
            </a:pPr>
            <a:r>
              <a:rPr lang="en-US" dirty="0" smtClean="0"/>
              <a:t>handoff: similar to 3G:</a:t>
            </a:r>
          </a:p>
          <a:p>
            <a:pPr lvl="1"/>
            <a:r>
              <a:rPr lang="en-US" sz="2000" dirty="0" smtClean="0"/>
              <a:t>preparation phase</a:t>
            </a:r>
          </a:p>
          <a:p>
            <a:pPr lvl="1"/>
            <a:r>
              <a:rPr lang="en-US" sz="2000" dirty="0" smtClean="0"/>
              <a:t>execution phase</a:t>
            </a:r>
          </a:p>
          <a:p>
            <a:pPr lvl="1"/>
            <a:r>
              <a:rPr lang="en-US" sz="2000" dirty="0" smtClean="0"/>
              <a:t>completion phase</a:t>
            </a:r>
            <a:endParaRPr lang="en-US" sz="2000" dirty="0"/>
          </a:p>
        </p:txBody>
      </p:sp>
      <p:sp>
        <p:nvSpPr>
          <p:cNvPr id="40" name="Line 34"/>
          <p:cNvSpPr>
            <a:spLocks noChangeShapeType="1"/>
          </p:cNvSpPr>
          <p:nvPr/>
        </p:nvSpPr>
        <p:spPr bwMode="auto">
          <a:xfrm flipV="1">
            <a:off x="5131546" y="4089631"/>
            <a:ext cx="1344612" cy="14597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41" name="Group 35"/>
          <p:cNvGrpSpPr>
            <a:grpSpLocks/>
          </p:cNvGrpSpPr>
          <p:nvPr/>
        </p:nvGrpSpPr>
        <p:grpSpPr bwMode="auto">
          <a:xfrm>
            <a:off x="5690346" y="5766845"/>
            <a:ext cx="1441450" cy="346075"/>
            <a:chOff x="3072" y="739"/>
            <a:chExt cx="652" cy="146"/>
          </a:xfrm>
        </p:grpSpPr>
        <p:pic>
          <p:nvPicPr>
            <p:cNvPr id="42" name="Picture 36" descr="lgv_fqmg[1]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237" y="739"/>
              <a:ext cx="487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Line 37"/>
            <p:cNvSpPr>
              <a:spLocks noChangeShapeType="1"/>
            </p:cNvSpPr>
            <p:nvPr/>
          </p:nvSpPr>
          <p:spPr bwMode="auto">
            <a:xfrm flipH="1">
              <a:off x="3104" y="784"/>
              <a:ext cx="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44" name="Line 38"/>
            <p:cNvSpPr>
              <a:spLocks noChangeShapeType="1"/>
            </p:cNvSpPr>
            <p:nvPr/>
          </p:nvSpPr>
          <p:spPr bwMode="auto">
            <a:xfrm flipH="1">
              <a:off x="3072" y="760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grpSp>
        <p:nvGrpSpPr>
          <p:cNvPr id="45" name="Group 39"/>
          <p:cNvGrpSpPr>
            <a:grpSpLocks/>
          </p:cNvGrpSpPr>
          <p:nvPr/>
        </p:nvGrpSpPr>
        <p:grpSpPr bwMode="auto">
          <a:xfrm>
            <a:off x="6155483" y="3230141"/>
            <a:ext cx="987425" cy="676275"/>
            <a:chOff x="2197" y="1176"/>
            <a:chExt cx="622" cy="426"/>
          </a:xfrm>
        </p:grpSpPr>
        <p:grpSp>
          <p:nvGrpSpPr>
            <p:cNvPr id="46" name="Group 40"/>
            <p:cNvGrpSpPr>
              <a:grpSpLocks/>
            </p:cNvGrpSpPr>
            <p:nvPr/>
          </p:nvGrpSpPr>
          <p:grpSpPr bwMode="auto">
            <a:xfrm>
              <a:off x="2198" y="1176"/>
              <a:ext cx="621" cy="426"/>
              <a:chOff x="3164" y="2556"/>
              <a:chExt cx="901" cy="338"/>
            </a:xfrm>
          </p:grpSpPr>
          <p:sp>
            <p:nvSpPr>
              <p:cNvPr id="48" name="Rectangle 41"/>
              <p:cNvSpPr>
                <a:spLocks noChangeArrowheads="1"/>
              </p:cNvSpPr>
              <p:nvPr/>
            </p:nvSpPr>
            <p:spPr bwMode="auto">
              <a:xfrm>
                <a:off x="3164" y="2556"/>
                <a:ext cx="901" cy="33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49" name="Text Box 42"/>
              <p:cNvSpPr txBox="1">
                <a:spLocks noChangeArrowheads="1"/>
              </p:cNvSpPr>
              <p:nvPr/>
            </p:nvSpPr>
            <p:spPr bwMode="auto">
              <a:xfrm>
                <a:off x="3212" y="2573"/>
                <a:ext cx="168" cy="18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defRPr/>
                </a:pPr>
                <a:endParaRPr lang="en-US" dirty="0" smtClean="0"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7" name="Text Box 43"/>
            <p:cNvSpPr txBox="1">
              <a:spLocks noChangeArrowheads="1"/>
            </p:cNvSpPr>
            <p:nvPr/>
          </p:nvSpPr>
          <p:spPr bwMode="auto">
            <a:xfrm>
              <a:off x="2197" y="1295"/>
              <a:ext cx="616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1400" dirty="0" smtClean="0">
                  <a:latin typeface="Arial" charset="0"/>
                  <a:cs typeface="+mn-cs"/>
                </a:rPr>
                <a:t>P-GW</a:t>
              </a:r>
            </a:p>
          </p:txBody>
        </p:sp>
      </p:grpSp>
      <p:sp>
        <p:nvSpPr>
          <p:cNvPr id="88" name="Line 82"/>
          <p:cNvSpPr>
            <a:spLocks noChangeShapeType="1"/>
          </p:cNvSpPr>
          <p:nvPr/>
        </p:nvSpPr>
        <p:spPr bwMode="auto">
          <a:xfrm flipH="1" flipV="1">
            <a:off x="6741271" y="4089631"/>
            <a:ext cx="1408112" cy="14724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9" name="Freeform 83"/>
          <p:cNvSpPr>
            <a:spLocks/>
          </p:cNvSpPr>
          <p:nvPr/>
        </p:nvSpPr>
        <p:spPr bwMode="auto">
          <a:xfrm>
            <a:off x="5301561" y="3435109"/>
            <a:ext cx="1328011" cy="2324100"/>
          </a:xfrm>
          <a:custGeom>
            <a:avLst/>
            <a:gdLst>
              <a:gd name="T0" fmla="*/ 2147483647 w 837"/>
              <a:gd name="T1" fmla="*/ 0 h 1464"/>
              <a:gd name="T2" fmla="*/ 2147483647 w 837"/>
              <a:gd name="T3" fmla="*/ 2147483647 h 1464"/>
              <a:gd name="T4" fmla="*/ 2147483647 w 837"/>
              <a:gd name="T5" fmla="*/ 2147483647 h 1464"/>
              <a:gd name="T6" fmla="*/ 2147483647 w 837"/>
              <a:gd name="T7" fmla="*/ 2147483647 h 1464"/>
              <a:gd name="T8" fmla="*/ 0 w 837"/>
              <a:gd name="T9" fmla="*/ 2147483647 h 1464"/>
              <a:gd name="T10" fmla="*/ 2147483647 w 837"/>
              <a:gd name="T11" fmla="*/ 2147483647 h 146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connsiteX0" fmla="*/ 9749 w 9966"/>
              <a:gd name="connsiteY0" fmla="*/ 0 h 10000"/>
              <a:gd name="connsiteX1" fmla="*/ 9654 w 9966"/>
              <a:gd name="connsiteY1" fmla="*/ 4153 h 10000"/>
              <a:gd name="connsiteX2" fmla="*/ 9654 w 9966"/>
              <a:gd name="connsiteY2" fmla="*/ 5355 h 10000"/>
              <a:gd name="connsiteX3" fmla="*/ 5393 w 9966"/>
              <a:gd name="connsiteY3" fmla="*/ 5789 h 10000"/>
              <a:gd name="connsiteX4" fmla="*/ 0 w 9966"/>
              <a:gd name="connsiteY4" fmla="*/ 8962 h 10000"/>
              <a:gd name="connsiteX5" fmla="*/ 7551 w 9966"/>
              <a:gd name="connsiteY5" fmla="*/ 10000 h 10000"/>
              <a:gd name="connsiteX0" fmla="*/ 9782 w 10001"/>
              <a:gd name="connsiteY0" fmla="*/ 0 h 10000"/>
              <a:gd name="connsiteX1" fmla="*/ 9687 w 10001"/>
              <a:gd name="connsiteY1" fmla="*/ 3271 h 10000"/>
              <a:gd name="connsiteX2" fmla="*/ 9687 w 10001"/>
              <a:gd name="connsiteY2" fmla="*/ 5355 h 10000"/>
              <a:gd name="connsiteX3" fmla="*/ 5411 w 10001"/>
              <a:gd name="connsiteY3" fmla="*/ 5789 h 10000"/>
              <a:gd name="connsiteX4" fmla="*/ 0 w 10001"/>
              <a:gd name="connsiteY4" fmla="*/ 8962 h 10000"/>
              <a:gd name="connsiteX5" fmla="*/ 7577 w 10001"/>
              <a:gd name="connsiteY5" fmla="*/ 10000 h 10000"/>
              <a:gd name="connsiteX0" fmla="*/ 9782 w 9861"/>
              <a:gd name="connsiteY0" fmla="*/ 0 h 10000"/>
              <a:gd name="connsiteX1" fmla="*/ 9687 w 9861"/>
              <a:gd name="connsiteY1" fmla="*/ 3271 h 10000"/>
              <a:gd name="connsiteX2" fmla="*/ 7676 w 9861"/>
              <a:gd name="connsiteY2" fmla="*/ 4562 h 10000"/>
              <a:gd name="connsiteX3" fmla="*/ 5411 w 9861"/>
              <a:gd name="connsiteY3" fmla="*/ 5789 h 10000"/>
              <a:gd name="connsiteX4" fmla="*/ 0 w 9861"/>
              <a:gd name="connsiteY4" fmla="*/ 8962 h 10000"/>
              <a:gd name="connsiteX5" fmla="*/ 7577 w 9861"/>
              <a:gd name="connsiteY5" fmla="*/ 10000 h 10000"/>
              <a:gd name="connsiteX0" fmla="*/ 9920 w 10170"/>
              <a:gd name="connsiteY0" fmla="*/ 0 h 10000"/>
              <a:gd name="connsiteX1" fmla="*/ 9824 w 10170"/>
              <a:gd name="connsiteY1" fmla="*/ 3271 h 10000"/>
              <a:gd name="connsiteX2" fmla="*/ 5487 w 10170"/>
              <a:gd name="connsiteY2" fmla="*/ 5789 h 10000"/>
              <a:gd name="connsiteX3" fmla="*/ 0 w 10170"/>
              <a:gd name="connsiteY3" fmla="*/ 8962 h 10000"/>
              <a:gd name="connsiteX4" fmla="*/ 7684 w 10170"/>
              <a:gd name="connsiteY4" fmla="*/ 10000 h 10000"/>
              <a:gd name="connsiteX0" fmla="*/ 9920 w 10170"/>
              <a:gd name="connsiteY0" fmla="*/ 0 h 10000"/>
              <a:gd name="connsiteX1" fmla="*/ 9824 w 10170"/>
              <a:gd name="connsiteY1" fmla="*/ 3007 h 10000"/>
              <a:gd name="connsiteX2" fmla="*/ 5487 w 10170"/>
              <a:gd name="connsiteY2" fmla="*/ 5789 h 10000"/>
              <a:gd name="connsiteX3" fmla="*/ 0 w 10170"/>
              <a:gd name="connsiteY3" fmla="*/ 8962 h 10000"/>
              <a:gd name="connsiteX4" fmla="*/ 7684 w 1017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0" h="10000">
                <a:moveTo>
                  <a:pt x="9920" y="0"/>
                </a:moveTo>
                <a:cubicBezTo>
                  <a:pt x="9883" y="690"/>
                  <a:pt x="10563" y="2042"/>
                  <a:pt x="9824" y="3007"/>
                </a:cubicBezTo>
                <a:cubicBezTo>
                  <a:pt x="9085" y="3972"/>
                  <a:pt x="7124" y="4797"/>
                  <a:pt x="5487" y="5789"/>
                </a:cubicBezTo>
                <a:cubicBezTo>
                  <a:pt x="3850" y="6781"/>
                  <a:pt x="0" y="8333"/>
                  <a:pt x="0" y="8962"/>
                </a:cubicBezTo>
                <a:cubicBezTo>
                  <a:pt x="0" y="9590"/>
                  <a:pt x="6078" y="9781"/>
                  <a:pt x="7684" y="1000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90" name="Freeform 84"/>
          <p:cNvSpPr>
            <a:spLocks/>
          </p:cNvSpPr>
          <p:nvPr/>
        </p:nvSpPr>
        <p:spPr bwMode="auto">
          <a:xfrm>
            <a:off x="6606447" y="3909045"/>
            <a:ext cx="1303223" cy="1878438"/>
          </a:xfrm>
          <a:custGeom>
            <a:avLst/>
            <a:gdLst>
              <a:gd name="T0" fmla="*/ 0 w 808"/>
              <a:gd name="T1" fmla="*/ 0 h 680"/>
              <a:gd name="T2" fmla="*/ 2147483647 w 808"/>
              <a:gd name="T3" fmla="*/ 2147483647 h 680"/>
              <a:gd name="T4" fmla="*/ 2147483647 w 808"/>
              <a:gd name="T5" fmla="*/ 2147483647 h 680"/>
              <a:gd name="T6" fmla="*/ 2147483647 w 808"/>
              <a:gd name="T7" fmla="*/ 2147483647 h 680"/>
              <a:gd name="T8" fmla="*/ 0 60000 65536"/>
              <a:gd name="T9" fmla="*/ 0 60000 65536"/>
              <a:gd name="T10" fmla="*/ 0 60000 65536"/>
              <a:gd name="T11" fmla="*/ 0 60000 65536"/>
              <a:gd name="connsiteX0" fmla="*/ 0 w 10160"/>
              <a:gd name="connsiteY0" fmla="*/ 0 h 17401"/>
              <a:gd name="connsiteX1" fmla="*/ 2338 w 10160"/>
              <a:gd name="connsiteY1" fmla="*/ 9283 h 17401"/>
              <a:gd name="connsiteX2" fmla="*/ 10160 w 10160"/>
              <a:gd name="connsiteY2" fmla="*/ 15166 h 17401"/>
              <a:gd name="connsiteX3" fmla="*/ 2338 w 10160"/>
              <a:gd name="connsiteY3" fmla="*/ 17401 h 17401"/>
              <a:gd name="connsiteX0" fmla="*/ 0 w 10160"/>
              <a:gd name="connsiteY0" fmla="*/ 0 h 17401"/>
              <a:gd name="connsiteX1" fmla="*/ 4893 w 10160"/>
              <a:gd name="connsiteY1" fmla="*/ 7955 h 17401"/>
              <a:gd name="connsiteX2" fmla="*/ 10160 w 10160"/>
              <a:gd name="connsiteY2" fmla="*/ 15166 h 17401"/>
              <a:gd name="connsiteX3" fmla="*/ 2338 w 10160"/>
              <a:gd name="connsiteY3" fmla="*/ 17401 h 1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60" h="17401">
                <a:moveTo>
                  <a:pt x="0" y="0"/>
                </a:moveTo>
                <a:cubicBezTo>
                  <a:pt x="359" y="309"/>
                  <a:pt x="3200" y="5427"/>
                  <a:pt x="4893" y="7955"/>
                </a:cubicBezTo>
                <a:cubicBezTo>
                  <a:pt x="6586" y="10483"/>
                  <a:pt x="10160" y="13813"/>
                  <a:pt x="10160" y="15166"/>
                </a:cubicBezTo>
                <a:cubicBezTo>
                  <a:pt x="10160" y="16519"/>
                  <a:pt x="3972" y="16930"/>
                  <a:pt x="2338" y="17401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91" name="Text Box 85"/>
          <p:cNvSpPr txBox="1">
            <a:spLocks noChangeArrowheads="1"/>
          </p:cNvSpPr>
          <p:nvPr/>
        </p:nvSpPr>
        <p:spPr bwMode="auto">
          <a:xfrm>
            <a:off x="4588047" y="5300354"/>
            <a:ext cx="8334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old </a:t>
            </a:r>
          </a:p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eNodeB</a:t>
            </a:r>
          </a:p>
        </p:txBody>
      </p:sp>
      <p:sp>
        <p:nvSpPr>
          <p:cNvPr id="93" name="Text Box 87"/>
          <p:cNvSpPr txBox="1">
            <a:spLocks noChangeArrowheads="1"/>
          </p:cNvSpPr>
          <p:nvPr/>
        </p:nvSpPr>
        <p:spPr bwMode="auto">
          <a:xfrm>
            <a:off x="5750671" y="5100095"/>
            <a:ext cx="72548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old </a:t>
            </a:r>
          </a:p>
          <a:p>
            <a:pPr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routing</a:t>
            </a:r>
          </a:p>
        </p:txBody>
      </p:sp>
      <p:sp>
        <p:nvSpPr>
          <p:cNvPr id="94" name="Text Box 88"/>
          <p:cNvSpPr txBox="1">
            <a:spLocks noChangeArrowheads="1"/>
          </p:cNvSpPr>
          <p:nvPr/>
        </p:nvSpPr>
        <p:spPr bwMode="auto">
          <a:xfrm>
            <a:off x="6741271" y="5087395"/>
            <a:ext cx="72548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new</a:t>
            </a:r>
          </a:p>
          <a:p>
            <a:pPr algn="r"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routing</a:t>
            </a:r>
          </a:p>
        </p:txBody>
      </p:sp>
      <p:sp>
        <p:nvSpPr>
          <p:cNvPr id="95" name="Text Box 85"/>
          <p:cNvSpPr txBox="1">
            <a:spLocks noChangeArrowheads="1"/>
          </p:cNvSpPr>
          <p:nvPr/>
        </p:nvSpPr>
        <p:spPr bwMode="auto">
          <a:xfrm>
            <a:off x="7890842" y="5314415"/>
            <a:ext cx="8334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r"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new</a:t>
            </a:r>
          </a:p>
          <a:p>
            <a:pPr algn="r"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eNodeB</a:t>
            </a:r>
          </a:p>
        </p:txBody>
      </p:sp>
      <p:grpSp>
        <p:nvGrpSpPr>
          <p:cNvPr id="96" name="Group 95"/>
          <p:cNvGrpSpPr/>
          <p:nvPr/>
        </p:nvGrpSpPr>
        <p:grpSpPr>
          <a:xfrm>
            <a:off x="4819662" y="3463574"/>
            <a:ext cx="723538" cy="1021443"/>
            <a:chOff x="4804140" y="4417639"/>
            <a:chExt cx="723538" cy="1564088"/>
          </a:xfrm>
        </p:grpSpPr>
        <p:grpSp>
          <p:nvGrpSpPr>
            <p:cNvPr id="97" name="Group 109"/>
            <p:cNvGrpSpPr>
              <a:grpSpLocks/>
            </p:cNvGrpSpPr>
            <p:nvPr/>
          </p:nvGrpSpPr>
          <p:grpSpPr bwMode="auto">
            <a:xfrm>
              <a:off x="4867640" y="5188066"/>
              <a:ext cx="550863" cy="793661"/>
              <a:chOff x="611" y="3693"/>
              <a:chExt cx="449" cy="287"/>
            </a:xfrm>
          </p:grpSpPr>
          <p:sp>
            <p:nvSpPr>
              <p:cNvPr id="99" name="Rectangle 110"/>
              <p:cNvSpPr>
                <a:spLocks noChangeArrowheads="1"/>
              </p:cNvSpPr>
              <p:nvPr/>
            </p:nvSpPr>
            <p:spPr bwMode="auto">
              <a:xfrm>
                <a:off x="636" y="3774"/>
                <a:ext cx="336" cy="20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dirty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00" name="Freeform 114"/>
              <p:cNvSpPr>
                <a:spLocks/>
              </p:cNvSpPr>
              <p:nvPr/>
            </p:nvSpPr>
            <p:spPr bwMode="auto">
              <a:xfrm>
                <a:off x="975" y="3704"/>
                <a:ext cx="62" cy="74"/>
              </a:xfrm>
              <a:custGeom>
                <a:avLst/>
                <a:gdLst>
                  <a:gd name="T0" fmla="*/ 36 w 62"/>
                  <a:gd name="T1" fmla="*/ 0 h 74"/>
                  <a:gd name="T2" fmla="*/ 62 w 62"/>
                  <a:gd name="T3" fmla="*/ 57 h 74"/>
                  <a:gd name="T4" fmla="*/ 0 w 62"/>
                  <a:gd name="T5" fmla="*/ 74 h 7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2" h="74">
                    <a:moveTo>
                      <a:pt x="36" y="0"/>
                    </a:moveTo>
                    <a:lnTo>
                      <a:pt x="62" y="57"/>
                    </a:lnTo>
                    <a:lnTo>
                      <a:pt x="0" y="7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01" name="Freeform 115"/>
              <p:cNvSpPr>
                <a:spLocks/>
              </p:cNvSpPr>
              <p:nvPr/>
            </p:nvSpPr>
            <p:spPr bwMode="auto">
              <a:xfrm>
                <a:off x="972" y="3764"/>
                <a:ext cx="63" cy="216"/>
              </a:xfrm>
              <a:custGeom>
                <a:avLst/>
                <a:gdLst>
                  <a:gd name="T0" fmla="*/ 2 w 63"/>
                  <a:gd name="T1" fmla="*/ 12 h 225"/>
                  <a:gd name="T2" fmla="*/ 0 w 63"/>
                  <a:gd name="T3" fmla="*/ 176 h 225"/>
                  <a:gd name="T4" fmla="*/ 62 w 63"/>
                  <a:gd name="T5" fmla="*/ 158 h 225"/>
                  <a:gd name="T6" fmla="*/ 63 w 63"/>
                  <a:gd name="T7" fmla="*/ 0 h 225"/>
                  <a:gd name="T8" fmla="*/ 2 w 63"/>
                  <a:gd name="T9" fmla="*/ 12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" h="225">
                    <a:moveTo>
                      <a:pt x="2" y="16"/>
                    </a:moveTo>
                    <a:lnTo>
                      <a:pt x="0" y="225"/>
                    </a:lnTo>
                    <a:lnTo>
                      <a:pt x="62" y="202"/>
                    </a:lnTo>
                    <a:lnTo>
                      <a:pt x="63" y="0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02" name="Freeform 116"/>
              <p:cNvSpPr>
                <a:spLocks/>
              </p:cNvSpPr>
              <p:nvPr/>
            </p:nvSpPr>
            <p:spPr bwMode="auto">
              <a:xfrm>
                <a:off x="1013" y="3693"/>
                <a:ext cx="47" cy="78"/>
              </a:xfrm>
              <a:custGeom>
                <a:avLst/>
                <a:gdLst>
                  <a:gd name="T0" fmla="*/ 12 w 47"/>
                  <a:gd name="T1" fmla="*/ 0 h 78"/>
                  <a:gd name="T2" fmla="*/ 47 w 47"/>
                  <a:gd name="T3" fmla="*/ 78 h 78"/>
                  <a:gd name="T4" fmla="*/ 15 w 47"/>
                  <a:gd name="T5" fmla="*/ 77 h 78"/>
                  <a:gd name="T6" fmla="*/ 0 w 47"/>
                  <a:gd name="T7" fmla="*/ 35 h 78"/>
                  <a:gd name="T8" fmla="*/ 12 w 47"/>
                  <a:gd name="T9" fmla="*/ 0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78">
                    <a:moveTo>
                      <a:pt x="12" y="0"/>
                    </a:moveTo>
                    <a:lnTo>
                      <a:pt x="47" y="78"/>
                    </a:lnTo>
                    <a:lnTo>
                      <a:pt x="15" y="77"/>
                    </a:lnTo>
                    <a:lnTo>
                      <a:pt x="0" y="3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03" name="Freeform 117"/>
              <p:cNvSpPr>
                <a:spLocks/>
              </p:cNvSpPr>
              <p:nvPr/>
            </p:nvSpPr>
            <p:spPr bwMode="auto">
              <a:xfrm>
                <a:off x="987" y="3728"/>
                <a:ext cx="44" cy="51"/>
              </a:xfrm>
              <a:custGeom>
                <a:avLst/>
                <a:gdLst>
                  <a:gd name="T0" fmla="*/ 23 w 44"/>
                  <a:gd name="T1" fmla="*/ 0 h 51"/>
                  <a:gd name="T2" fmla="*/ 0 w 44"/>
                  <a:gd name="T3" fmla="*/ 51 h 51"/>
                  <a:gd name="T4" fmla="*/ 44 w 44"/>
                  <a:gd name="T5" fmla="*/ 45 h 51"/>
                  <a:gd name="T6" fmla="*/ 23 w 44"/>
                  <a:gd name="T7" fmla="*/ 0 h 5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4" h="51">
                    <a:moveTo>
                      <a:pt x="23" y="0"/>
                    </a:moveTo>
                    <a:lnTo>
                      <a:pt x="0" y="51"/>
                    </a:lnTo>
                    <a:lnTo>
                      <a:pt x="44" y="4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04" name="Freeform 118"/>
              <p:cNvSpPr>
                <a:spLocks/>
              </p:cNvSpPr>
              <p:nvPr/>
            </p:nvSpPr>
            <p:spPr bwMode="auto">
              <a:xfrm>
                <a:off x="611" y="3695"/>
                <a:ext cx="417" cy="95"/>
              </a:xfrm>
              <a:custGeom>
                <a:avLst/>
                <a:gdLst>
                  <a:gd name="T0" fmla="*/ 0 w 417"/>
                  <a:gd name="T1" fmla="*/ 95 h 95"/>
                  <a:gd name="T2" fmla="*/ 66 w 417"/>
                  <a:gd name="T3" fmla="*/ 1 h 95"/>
                  <a:gd name="T4" fmla="*/ 417 w 417"/>
                  <a:gd name="T5" fmla="*/ 0 h 95"/>
                  <a:gd name="T6" fmla="*/ 370 w 417"/>
                  <a:gd name="T7" fmla="*/ 95 h 95"/>
                  <a:gd name="T8" fmla="*/ 0 w 417"/>
                  <a:gd name="T9" fmla="*/ 95 h 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7" h="95">
                    <a:moveTo>
                      <a:pt x="0" y="95"/>
                    </a:moveTo>
                    <a:lnTo>
                      <a:pt x="66" y="1"/>
                    </a:lnTo>
                    <a:lnTo>
                      <a:pt x="417" y="0"/>
                    </a:lnTo>
                    <a:lnTo>
                      <a:pt x="370" y="95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98" name="Text Box 121"/>
            <p:cNvSpPr txBox="1">
              <a:spLocks noChangeArrowheads="1"/>
            </p:cNvSpPr>
            <p:nvPr/>
          </p:nvSpPr>
          <p:spPr bwMode="auto">
            <a:xfrm>
              <a:off x="4804140" y="4417639"/>
              <a:ext cx="723538" cy="801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source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MME</a:t>
              </a:r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7723167" y="3417886"/>
            <a:ext cx="646331" cy="1021443"/>
            <a:chOff x="4842744" y="4417639"/>
            <a:chExt cx="646331" cy="1564088"/>
          </a:xfrm>
        </p:grpSpPr>
        <p:grpSp>
          <p:nvGrpSpPr>
            <p:cNvPr id="106" name="Group 109"/>
            <p:cNvGrpSpPr>
              <a:grpSpLocks/>
            </p:cNvGrpSpPr>
            <p:nvPr/>
          </p:nvGrpSpPr>
          <p:grpSpPr bwMode="auto">
            <a:xfrm>
              <a:off x="4867640" y="5188066"/>
              <a:ext cx="550863" cy="793661"/>
              <a:chOff x="611" y="3693"/>
              <a:chExt cx="449" cy="287"/>
            </a:xfrm>
          </p:grpSpPr>
          <p:sp>
            <p:nvSpPr>
              <p:cNvPr id="108" name="Rectangle 110"/>
              <p:cNvSpPr>
                <a:spLocks noChangeArrowheads="1"/>
              </p:cNvSpPr>
              <p:nvPr/>
            </p:nvSpPr>
            <p:spPr bwMode="auto">
              <a:xfrm>
                <a:off x="636" y="3774"/>
                <a:ext cx="336" cy="20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dirty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09" name="Freeform 114"/>
              <p:cNvSpPr>
                <a:spLocks/>
              </p:cNvSpPr>
              <p:nvPr/>
            </p:nvSpPr>
            <p:spPr bwMode="auto">
              <a:xfrm>
                <a:off x="975" y="3704"/>
                <a:ext cx="62" cy="74"/>
              </a:xfrm>
              <a:custGeom>
                <a:avLst/>
                <a:gdLst>
                  <a:gd name="T0" fmla="*/ 36 w 62"/>
                  <a:gd name="T1" fmla="*/ 0 h 74"/>
                  <a:gd name="T2" fmla="*/ 62 w 62"/>
                  <a:gd name="T3" fmla="*/ 57 h 74"/>
                  <a:gd name="T4" fmla="*/ 0 w 62"/>
                  <a:gd name="T5" fmla="*/ 74 h 7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2" h="74">
                    <a:moveTo>
                      <a:pt x="36" y="0"/>
                    </a:moveTo>
                    <a:lnTo>
                      <a:pt x="62" y="57"/>
                    </a:lnTo>
                    <a:lnTo>
                      <a:pt x="0" y="7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10" name="Freeform 115"/>
              <p:cNvSpPr>
                <a:spLocks/>
              </p:cNvSpPr>
              <p:nvPr/>
            </p:nvSpPr>
            <p:spPr bwMode="auto">
              <a:xfrm>
                <a:off x="972" y="3764"/>
                <a:ext cx="63" cy="216"/>
              </a:xfrm>
              <a:custGeom>
                <a:avLst/>
                <a:gdLst>
                  <a:gd name="T0" fmla="*/ 2 w 63"/>
                  <a:gd name="T1" fmla="*/ 12 h 225"/>
                  <a:gd name="T2" fmla="*/ 0 w 63"/>
                  <a:gd name="T3" fmla="*/ 176 h 225"/>
                  <a:gd name="T4" fmla="*/ 62 w 63"/>
                  <a:gd name="T5" fmla="*/ 158 h 225"/>
                  <a:gd name="T6" fmla="*/ 63 w 63"/>
                  <a:gd name="T7" fmla="*/ 0 h 225"/>
                  <a:gd name="T8" fmla="*/ 2 w 63"/>
                  <a:gd name="T9" fmla="*/ 12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" h="225">
                    <a:moveTo>
                      <a:pt x="2" y="16"/>
                    </a:moveTo>
                    <a:lnTo>
                      <a:pt x="0" y="225"/>
                    </a:lnTo>
                    <a:lnTo>
                      <a:pt x="62" y="202"/>
                    </a:lnTo>
                    <a:lnTo>
                      <a:pt x="63" y="0"/>
                    </a:lnTo>
                    <a:lnTo>
                      <a:pt x="2" y="1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11" name="Freeform 116"/>
              <p:cNvSpPr>
                <a:spLocks/>
              </p:cNvSpPr>
              <p:nvPr/>
            </p:nvSpPr>
            <p:spPr bwMode="auto">
              <a:xfrm>
                <a:off x="1013" y="3693"/>
                <a:ext cx="47" cy="78"/>
              </a:xfrm>
              <a:custGeom>
                <a:avLst/>
                <a:gdLst>
                  <a:gd name="T0" fmla="*/ 12 w 47"/>
                  <a:gd name="T1" fmla="*/ 0 h 78"/>
                  <a:gd name="T2" fmla="*/ 47 w 47"/>
                  <a:gd name="T3" fmla="*/ 78 h 78"/>
                  <a:gd name="T4" fmla="*/ 15 w 47"/>
                  <a:gd name="T5" fmla="*/ 77 h 78"/>
                  <a:gd name="T6" fmla="*/ 0 w 47"/>
                  <a:gd name="T7" fmla="*/ 35 h 78"/>
                  <a:gd name="T8" fmla="*/ 12 w 47"/>
                  <a:gd name="T9" fmla="*/ 0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7" h="78">
                    <a:moveTo>
                      <a:pt x="12" y="0"/>
                    </a:moveTo>
                    <a:lnTo>
                      <a:pt x="47" y="78"/>
                    </a:lnTo>
                    <a:lnTo>
                      <a:pt x="15" y="77"/>
                    </a:lnTo>
                    <a:lnTo>
                      <a:pt x="0" y="3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12" name="Freeform 117"/>
              <p:cNvSpPr>
                <a:spLocks/>
              </p:cNvSpPr>
              <p:nvPr/>
            </p:nvSpPr>
            <p:spPr bwMode="auto">
              <a:xfrm>
                <a:off x="987" y="3728"/>
                <a:ext cx="44" cy="51"/>
              </a:xfrm>
              <a:custGeom>
                <a:avLst/>
                <a:gdLst>
                  <a:gd name="T0" fmla="*/ 23 w 44"/>
                  <a:gd name="T1" fmla="*/ 0 h 51"/>
                  <a:gd name="T2" fmla="*/ 0 w 44"/>
                  <a:gd name="T3" fmla="*/ 51 h 51"/>
                  <a:gd name="T4" fmla="*/ 44 w 44"/>
                  <a:gd name="T5" fmla="*/ 45 h 51"/>
                  <a:gd name="T6" fmla="*/ 23 w 44"/>
                  <a:gd name="T7" fmla="*/ 0 h 5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4" h="51">
                    <a:moveTo>
                      <a:pt x="23" y="0"/>
                    </a:moveTo>
                    <a:lnTo>
                      <a:pt x="0" y="51"/>
                    </a:lnTo>
                    <a:lnTo>
                      <a:pt x="44" y="4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13" name="Freeform 118"/>
              <p:cNvSpPr>
                <a:spLocks/>
              </p:cNvSpPr>
              <p:nvPr/>
            </p:nvSpPr>
            <p:spPr bwMode="auto">
              <a:xfrm>
                <a:off x="611" y="3695"/>
                <a:ext cx="417" cy="95"/>
              </a:xfrm>
              <a:custGeom>
                <a:avLst/>
                <a:gdLst>
                  <a:gd name="T0" fmla="*/ 0 w 417"/>
                  <a:gd name="T1" fmla="*/ 95 h 95"/>
                  <a:gd name="T2" fmla="*/ 66 w 417"/>
                  <a:gd name="T3" fmla="*/ 1 h 95"/>
                  <a:gd name="T4" fmla="*/ 417 w 417"/>
                  <a:gd name="T5" fmla="*/ 0 h 95"/>
                  <a:gd name="T6" fmla="*/ 370 w 417"/>
                  <a:gd name="T7" fmla="*/ 95 h 95"/>
                  <a:gd name="T8" fmla="*/ 0 w 417"/>
                  <a:gd name="T9" fmla="*/ 95 h 9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7" h="95">
                    <a:moveTo>
                      <a:pt x="0" y="95"/>
                    </a:moveTo>
                    <a:lnTo>
                      <a:pt x="66" y="1"/>
                    </a:lnTo>
                    <a:lnTo>
                      <a:pt x="417" y="0"/>
                    </a:lnTo>
                    <a:lnTo>
                      <a:pt x="370" y="95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000000"/>
                  </a:solidFill>
                  <a:latin typeface="Comic Sans MS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107" name="Text Box 121"/>
            <p:cNvSpPr txBox="1">
              <a:spLocks noChangeArrowheads="1"/>
            </p:cNvSpPr>
            <p:nvPr/>
          </p:nvSpPr>
          <p:spPr bwMode="auto">
            <a:xfrm>
              <a:off x="4842744" y="4417639"/>
              <a:ext cx="646331" cy="801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target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MME</a:t>
              </a:r>
            </a:p>
          </p:txBody>
        </p:sp>
      </p:grpSp>
      <p:cxnSp>
        <p:nvCxnSpPr>
          <p:cNvPr id="4" name="Straight Connector 3"/>
          <p:cNvCxnSpPr/>
          <p:nvPr/>
        </p:nvCxnSpPr>
        <p:spPr bwMode="auto">
          <a:xfrm>
            <a:off x="5241054" y="4338776"/>
            <a:ext cx="15715" cy="730068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009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7" name="Straight Connector 116"/>
          <p:cNvCxnSpPr/>
          <p:nvPr/>
        </p:nvCxnSpPr>
        <p:spPr bwMode="auto">
          <a:xfrm>
            <a:off x="7927887" y="4338776"/>
            <a:ext cx="15715" cy="730068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009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8" name="Straight Connector 117"/>
          <p:cNvCxnSpPr>
            <a:stCxn id="101" idx="2"/>
          </p:cNvCxnSpPr>
          <p:nvPr/>
        </p:nvCxnSpPr>
        <p:spPr bwMode="auto">
          <a:xfrm flipV="1">
            <a:off x="5402127" y="4338776"/>
            <a:ext cx="2507543" cy="30082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009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72</a:t>
            </a:fld>
            <a:endParaRPr lang="en-US" sz="1200" dirty="0">
              <a:latin typeface="Tahoma" charset="0"/>
            </a:endParaRPr>
          </a:p>
        </p:txBody>
      </p:sp>
      <p:sp>
        <p:nvSpPr>
          <p:cNvPr id="11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137" name="Group 782"/>
          <p:cNvGrpSpPr>
            <a:grpSpLocks/>
          </p:cNvGrpSpPr>
          <p:nvPr/>
        </p:nvGrpSpPr>
        <p:grpSpPr bwMode="auto">
          <a:xfrm>
            <a:off x="7731183" y="4865227"/>
            <a:ext cx="603702" cy="728336"/>
            <a:chOff x="742" y="2409"/>
            <a:chExt cx="576" cy="881"/>
          </a:xfrm>
        </p:grpSpPr>
        <p:grpSp>
          <p:nvGrpSpPr>
            <p:cNvPr id="138" name="Group 783"/>
            <p:cNvGrpSpPr>
              <a:grpSpLocks/>
            </p:cNvGrpSpPr>
            <p:nvPr/>
          </p:nvGrpSpPr>
          <p:grpSpPr bwMode="auto">
            <a:xfrm>
              <a:off x="832" y="2643"/>
              <a:ext cx="376" cy="647"/>
              <a:chOff x="3130" y="3288"/>
              <a:chExt cx="410" cy="742"/>
            </a:xfrm>
          </p:grpSpPr>
          <p:sp>
            <p:nvSpPr>
              <p:cNvPr id="141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42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43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44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45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46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47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48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49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50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51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52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53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54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155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139" name="Picture 799" descr="cell_tower_radiation copy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" y="2409"/>
              <a:ext cx="576" cy="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0" name="Oval 800"/>
            <p:cNvSpPr>
              <a:spLocks noChangeArrowheads="1"/>
            </p:cNvSpPr>
            <p:nvPr/>
          </p:nvSpPr>
          <p:spPr bwMode="auto">
            <a:xfrm>
              <a:off x="986" y="2597"/>
              <a:ext cx="66" cy="6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78155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2"/>
          <p:cNvSpPr>
            <a:spLocks noGrp="1" noChangeArrowheads="1"/>
          </p:cNvSpPr>
          <p:nvPr>
            <p:ph type="title"/>
          </p:nvPr>
        </p:nvSpPr>
        <p:spPr>
          <a:xfrm>
            <a:off x="479425" y="10953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Mobility: </a:t>
            </a:r>
            <a:r>
              <a:rPr lang="en-US" dirty="0" smtClean="0">
                <a:latin typeface="Gill Sans MT" charset="0"/>
                <a:cs typeface="+mj-cs"/>
              </a:rPr>
              <a:t>cellular versus </a:t>
            </a:r>
            <a:r>
              <a:rPr lang="en-US" dirty="0">
                <a:latin typeface="Gill Sans MT" charset="0"/>
                <a:cs typeface="+mj-cs"/>
              </a:rPr>
              <a:t>Mobile IP</a:t>
            </a:r>
          </a:p>
        </p:txBody>
      </p:sp>
      <p:graphicFrame>
        <p:nvGraphicFramePr>
          <p:cNvPr id="444552" name="Group 1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384959"/>
              </p:ext>
            </p:extLst>
          </p:nvPr>
        </p:nvGraphicFramePr>
        <p:xfrm>
          <a:off x="671513" y="1296988"/>
          <a:ext cx="8205787" cy="5153030"/>
        </p:xfrm>
        <a:graphic>
          <a:graphicData uri="http://schemas.openxmlformats.org/drawingml/2006/table">
            <a:tbl>
              <a:tblPr/>
              <a:tblGrid>
                <a:gridCol w="2224087"/>
                <a:gridCol w="182563"/>
                <a:gridCol w="3871912"/>
                <a:gridCol w="349250"/>
                <a:gridCol w="1577975"/>
              </a:tblGrid>
              <a:tr h="304805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cellular element 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Batang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Comment on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cellular element 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Batang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Mobile IP element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Batang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943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Home system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Network to which mobile user</a:t>
                      </a:r>
                      <a:r>
                        <a:rPr kumimoji="0" lang="ja-JP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’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s permanent phone number belongs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Home network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127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Gateway Mobile Switching Center, or </a:t>
                      </a:r>
                      <a:r>
                        <a:rPr kumimoji="0" lang="ja-JP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“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home MSC</a:t>
                      </a:r>
                      <a:r>
                        <a:rPr kumimoji="0" lang="ja-JP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”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. Home Location Register (HLR)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Home MSC: point of contact to obtain routable address of mobile user. HLR: database in home system containing  permanent phone number, profile information, current location of mobile user, subscription information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Home agent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Visited System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Network other than home system where mobile user is currently residing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Visited network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127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Visited Mobile services Switching Center.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Visitor Location Record (VLR)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Visited MSC: responsible for setting up calls to/from mobile nodes in cells associated with MSC. VLR: temporary database entry in visited system, containing subscription information  for each visiting mobile user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Foreign agent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Mobile Station Roaming Number (MSRN), or </a:t>
                      </a:r>
                      <a:r>
                        <a:rPr kumimoji="0" lang="ja-JP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“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roaming number</a:t>
                      </a:r>
                      <a:r>
                        <a:rPr kumimoji="0" lang="ja-JP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”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  <a:ea typeface="Batang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Routable address for telephone call segment between home MSC and  visited MSC, visible to neither the mobile nor the correspondent.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ea typeface="Batang" charset="0"/>
                          <a:cs typeface="Arial" charset="0"/>
                        </a:rPr>
                        <a:t>Care-of-address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47492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931863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73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135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2"/>
          <p:cNvSpPr>
            <a:spLocks noGrp="1" noChangeArrowheads="1"/>
          </p:cNvSpPr>
          <p:nvPr>
            <p:ph type="title"/>
          </p:nvPr>
        </p:nvSpPr>
        <p:spPr>
          <a:xfrm>
            <a:off x="187325" y="163513"/>
            <a:ext cx="8869363" cy="1143000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latin typeface="Gill Sans MT" charset="0"/>
                <a:cs typeface="+mj-cs"/>
              </a:rPr>
              <a:t>Wireless, mobility: impact on higher layer protocols</a:t>
            </a:r>
          </a:p>
        </p:txBody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6875" y="1422400"/>
            <a:ext cx="8332788" cy="4648200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logically, impact </a:t>
            </a:r>
            <a:r>
              <a:rPr lang="en-US" i="1" dirty="0">
                <a:latin typeface="Gill Sans MT" charset="0"/>
                <a:cs typeface="+mn-cs"/>
              </a:rPr>
              <a:t>should</a:t>
            </a:r>
            <a:r>
              <a:rPr lang="en-US" dirty="0">
                <a:latin typeface="Gill Sans MT" charset="0"/>
                <a:cs typeface="+mn-cs"/>
              </a:rPr>
              <a:t> be minimal …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best effort service model remains unchanged 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TCP and UDP can (and do) run over wireless, mobile</a:t>
            </a:r>
          </a:p>
          <a:p>
            <a:pPr>
              <a:defRPr/>
            </a:pPr>
            <a:r>
              <a:rPr lang="en-US" dirty="0">
                <a:latin typeface="Gill Sans MT" charset="0"/>
                <a:cs typeface="+mn-cs"/>
              </a:rPr>
              <a:t>… but performance-wise: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packet loss/delay due to bit-errors (discarded packets, delays for link-layer retransmissions), and handoff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TCP interprets loss as congestion, will decrease congestion window un-necessarily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delay impairments for real-time traffic</a:t>
            </a:r>
          </a:p>
          <a:p>
            <a:pPr lvl="1">
              <a:defRPr/>
            </a:pPr>
            <a:r>
              <a:rPr lang="en-US" dirty="0">
                <a:latin typeface="Gill Sans MT" charset="0"/>
              </a:rPr>
              <a:t>limited bandwidth of wireless links</a:t>
            </a:r>
          </a:p>
        </p:txBody>
      </p:sp>
      <p:pic>
        <p:nvPicPr>
          <p:cNvPr id="149509" name="Picture 6" descr="underline_b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938213"/>
            <a:ext cx="8582025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74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670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Chapter </a:t>
            </a:r>
            <a:r>
              <a:rPr lang="en-US" dirty="0" smtClean="0">
                <a:latin typeface="Gill Sans MT" charset="0"/>
                <a:cs typeface="+mj-cs"/>
              </a:rPr>
              <a:t>7 </a:t>
            </a:r>
            <a:r>
              <a:rPr lang="en-US" dirty="0">
                <a:latin typeface="Gill Sans MT" charset="0"/>
                <a:cs typeface="+mj-cs"/>
              </a:rPr>
              <a:t>summary</a:t>
            </a:r>
          </a:p>
        </p:txBody>
      </p:sp>
      <p:sp>
        <p:nvSpPr>
          <p:cNvPr id="7066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charset="0"/>
              <a:buNone/>
              <a:defRPr/>
            </a:pPr>
            <a:r>
              <a:rPr lang="en-US" i="1" dirty="0">
                <a:solidFill>
                  <a:srgbClr val="C00000"/>
                </a:solidFill>
                <a:latin typeface="Gill Sans MT" charset="0"/>
                <a:cs typeface="+mn-cs"/>
              </a:rPr>
              <a:t>Wireless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wireless links: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latin typeface="Gill Sans MT" charset="0"/>
              </a:rPr>
              <a:t>capacity, distance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latin typeface="Gill Sans MT" charset="0"/>
              </a:rPr>
              <a:t>channel impairments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latin typeface="Gill Sans MT" charset="0"/>
              </a:rPr>
              <a:t>CDMA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IEEE 802.11 (</a:t>
            </a:r>
            <a:r>
              <a:rPr lang="ja-JP" altLang="en-US" sz="2400" dirty="0">
                <a:latin typeface="Gill Sans MT" charset="0"/>
                <a:cs typeface="+mn-cs"/>
              </a:rPr>
              <a:t>“</a:t>
            </a:r>
            <a:r>
              <a:rPr lang="en-US" sz="2400" dirty="0">
                <a:latin typeface="Gill Sans MT" charset="0"/>
                <a:cs typeface="+mn-cs"/>
              </a:rPr>
              <a:t>Wi-Fi</a:t>
            </a:r>
            <a:r>
              <a:rPr lang="ja-JP" altLang="en-US" sz="2400" dirty="0">
                <a:latin typeface="Gill Sans MT" charset="0"/>
                <a:cs typeface="+mn-cs"/>
              </a:rPr>
              <a:t>”</a:t>
            </a:r>
            <a:r>
              <a:rPr lang="en-US" sz="2400" dirty="0">
                <a:latin typeface="Gill Sans MT" charset="0"/>
                <a:cs typeface="+mn-cs"/>
              </a:rPr>
              <a:t>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latin typeface="Gill Sans MT" charset="0"/>
              </a:rPr>
              <a:t>CSMA/CA reflects wireless channel characteristics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>
                <a:latin typeface="Gill Sans MT" charset="0"/>
                <a:cs typeface="+mn-cs"/>
              </a:rPr>
              <a:t>cellular access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latin typeface="Gill Sans MT" charset="0"/>
              </a:rPr>
              <a:t>architecture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000" dirty="0">
                <a:latin typeface="Gill Sans MT" charset="0"/>
              </a:rPr>
              <a:t>standards (e.g.</a:t>
            </a:r>
            <a:r>
              <a:rPr lang="en-US" sz="2000" dirty="0" smtClean="0">
                <a:latin typeface="Gill Sans MT" charset="0"/>
              </a:rPr>
              <a:t>, </a:t>
            </a:r>
            <a:r>
              <a:rPr lang="en-US" sz="2000" dirty="0">
                <a:latin typeface="Gill Sans MT" charset="0"/>
              </a:rPr>
              <a:t>3G, 4G LTE)</a:t>
            </a:r>
          </a:p>
        </p:txBody>
      </p:sp>
      <p:sp>
        <p:nvSpPr>
          <p:cNvPr id="7066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054475" cy="4648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charset="0"/>
              <a:buNone/>
              <a:tabLst>
                <a:tab pos="3376613" algn="l"/>
              </a:tabLst>
              <a:defRPr/>
            </a:pPr>
            <a:r>
              <a:rPr lang="en-US" i="1" dirty="0">
                <a:solidFill>
                  <a:srgbClr val="C00000"/>
                </a:solidFill>
                <a:latin typeface="Gill Sans MT" charset="0"/>
                <a:cs typeface="+mn-cs"/>
              </a:rPr>
              <a:t>Mobility</a:t>
            </a:r>
          </a:p>
          <a:p>
            <a:pPr>
              <a:lnSpc>
                <a:spcPct val="90000"/>
              </a:lnSpc>
              <a:tabLst>
                <a:tab pos="3376613" algn="l"/>
              </a:tabLst>
              <a:defRPr/>
            </a:pPr>
            <a:r>
              <a:rPr lang="en-US" sz="2400" dirty="0">
                <a:latin typeface="Gill Sans MT" charset="0"/>
                <a:cs typeface="+mn-cs"/>
              </a:rPr>
              <a:t>principles: addressing, routing to mobile users</a:t>
            </a:r>
          </a:p>
          <a:p>
            <a:pPr lvl="1">
              <a:lnSpc>
                <a:spcPct val="90000"/>
              </a:lnSpc>
              <a:tabLst>
                <a:tab pos="3376613" algn="l"/>
              </a:tabLst>
              <a:defRPr/>
            </a:pPr>
            <a:r>
              <a:rPr lang="en-US" sz="2000" dirty="0">
                <a:latin typeface="Gill Sans MT" charset="0"/>
              </a:rPr>
              <a:t>home, visited networks</a:t>
            </a:r>
          </a:p>
          <a:p>
            <a:pPr lvl="1">
              <a:lnSpc>
                <a:spcPct val="90000"/>
              </a:lnSpc>
              <a:tabLst>
                <a:tab pos="3376613" algn="l"/>
              </a:tabLst>
              <a:defRPr/>
            </a:pPr>
            <a:r>
              <a:rPr lang="en-US" sz="2000" dirty="0">
                <a:latin typeface="Gill Sans MT" charset="0"/>
              </a:rPr>
              <a:t>direct, indirect routing</a:t>
            </a:r>
          </a:p>
          <a:p>
            <a:pPr lvl="1">
              <a:lnSpc>
                <a:spcPct val="90000"/>
              </a:lnSpc>
              <a:tabLst>
                <a:tab pos="3376613" algn="l"/>
              </a:tabLst>
              <a:defRPr/>
            </a:pPr>
            <a:r>
              <a:rPr lang="en-US" sz="2000" dirty="0">
                <a:latin typeface="Gill Sans MT" charset="0"/>
              </a:rPr>
              <a:t>care-of-addresses</a:t>
            </a:r>
          </a:p>
          <a:p>
            <a:pPr>
              <a:lnSpc>
                <a:spcPct val="90000"/>
              </a:lnSpc>
              <a:tabLst>
                <a:tab pos="3376613" algn="l"/>
              </a:tabLst>
              <a:defRPr/>
            </a:pPr>
            <a:r>
              <a:rPr lang="en-US" sz="2400" dirty="0">
                <a:latin typeface="Gill Sans MT" charset="0"/>
                <a:cs typeface="+mn-cs"/>
              </a:rPr>
              <a:t>case studies</a:t>
            </a:r>
          </a:p>
          <a:p>
            <a:pPr lvl="1">
              <a:lnSpc>
                <a:spcPct val="90000"/>
              </a:lnSpc>
              <a:tabLst>
                <a:tab pos="3376613" algn="l"/>
              </a:tabLst>
              <a:defRPr/>
            </a:pPr>
            <a:r>
              <a:rPr lang="en-US" sz="2000" dirty="0">
                <a:latin typeface="Gill Sans MT" charset="0"/>
              </a:rPr>
              <a:t>mobile IP</a:t>
            </a:r>
          </a:p>
          <a:p>
            <a:pPr lvl="1">
              <a:lnSpc>
                <a:spcPct val="90000"/>
              </a:lnSpc>
              <a:tabLst>
                <a:tab pos="3376613" algn="l"/>
              </a:tabLst>
              <a:defRPr/>
            </a:pPr>
            <a:r>
              <a:rPr lang="en-US" sz="2000" dirty="0">
                <a:latin typeface="Gill Sans MT" charset="0"/>
              </a:rPr>
              <a:t>mobility in </a:t>
            </a:r>
            <a:r>
              <a:rPr lang="en-US" sz="2000" dirty="0" smtClean="0">
                <a:latin typeface="Gill Sans MT" charset="0"/>
              </a:rPr>
              <a:t>GSM, LTE</a:t>
            </a:r>
            <a:endParaRPr lang="en-US" sz="2000" dirty="0">
              <a:latin typeface="Gill Sans MT" charset="0"/>
            </a:endParaRPr>
          </a:p>
          <a:p>
            <a:pPr>
              <a:lnSpc>
                <a:spcPct val="90000"/>
              </a:lnSpc>
              <a:tabLst>
                <a:tab pos="3376613" algn="l"/>
              </a:tabLst>
              <a:defRPr/>
            </a:pPr>
            <a:r>
              <a:rPr lang="en-US" sz="2400" dirty="0">
                <a:latin typeface="Gill Sans MT" charset="0"/>
                <a:cs typeface="+mn-cs"/>
              </a:rPr>
              <a:t>impact on higher-layer protocols</a:t>
            </a:r>
          </a:p>
          <a:p>
            <a:pPr>
              <a:lnSpc>
                <a:spcPct val="90000"/>
              </a:lnSpc>
              <a:tabLst>
                <a:tab pos="3376613" algn="l"/>
              </a:tabLst>
              <a:defRPr/>
            </a:pPr>
            <a:endParaRPr lang="en-US" sz="2400" dirty="0">
              <a:latin typeface="Gill Sans MT" charset="0"/>
              <a:cs typeface="+mn-cs"/>
            </a:endParaRPr>
          </a:p>
        </p:txBody>
      </p:sp>
      <p:pic>
        <p:nvPicPr>
          <p:cNvPr id="151558" name="Picture 22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020763"/>
            <a:ext cx="45704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75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511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" y="228600"/>
            <a:ext cx="8664575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latin typeface="Gill Sans MT" charset="0"/>
                <a:cs typeface="+mj-cs"/>
              </a:rPr>
              <a:t>Characteristics of selected wireless links</a:t>
            </a:r>
          </a:p>
        </p:txBody>
      </p:sp>
      <p:sp>
        <p:nvSpPr>
          <p:cNvPr id="7176" name="Rectangle 111"/>
          <p:cNvSpPr>
            <a:spLocks noChangeArrowheads="1"/>
          </p:cNvSpPr>
          <p:nvPr/>
        </p:nvSpPr>
        <p:spPr bwMode="auto">
          <a:xfrm>
            <a:off x="1327150" y="1468331"/>
            <a:ext cx="6567488" cy="395456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8198" name="Line 112"/>
          <p:cNvSpPr>
            <a:spLocks noChangeShapeType="1"/>
          </p:cNvSpPr>
          <p:nvPr/>
        </p:nvSpPr>
        <p:spPr bwMode="auto">
          <a:xfrm>
            <a:off x="1327150" y="5422900"/>
            <a:ext cx="6626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199" name="Text Box 113"/>
          <p:cNvSpPr txBox="1">
            <a:spLocks noChangeArrowheads="1"/>
          </p:cNvSpPr>
          <p:nvPr/>
        </p:nvSpPr>
        <p:spPr bwMode="auto">
          <a:xfrm>
            <a:off x="1704975" y="5413375"/>
            <a:ext cx="8318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dirty="0" smtClean="0">
                <a:latin typeface="Arial" charset="0"/>
                <a:cs typeface="+mn-cs"/>
              </a:rPr>
              <a:t>Indoor</a:t>
            </a:r>
          </a:p>
          <a:p>
            <a:pPr algn="ctr"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10-30m</a:t>
            </a:r>
          </a:p>
        </p:txBody>
      </p:sp>
      <p:sp>
        <p:nvSpPr>
          <p:cNvPr id="8200" name="Text Box 114"/>
          <p:cNvSpPr txBox="1">
            <a:spLocks noChangeArrowheads="1"/>
          </p:cNvSpPr>
          <p:nvPr/>
        </p:nvSpPr>
        <p:spPr bwMode="auto">
          <a:xfrm>
            <a:off x="3217863" y="5416550"/>
            <a:ext cx="1009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dirty="0" smtClean="0">
                <a:latin typeface="Arial" charset="0"/>
                <a:cs typeface="+mn-cs"/>
              </a:rPr>
              <a:t>Outdoor</a:t>
            </a:r>
          </a:p>
          <a:p>
            <a:pPr algn="ctr"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50-200m</a:t>
            </a:r>
          </a:p>
        </p:txBody>
      </p:sp>
      <p:sp>
        <p:nvSpPr>
          <p:cNvPr id="8201" name="Text Box 115"/>
          <p:cNvSpPr txBox="1">
            <a:spLocks noChangeArrowheads="1"/>
          </p:cNvSpPr>
          <p:nvPr/>
        </p:nvSpPr>
        <p:spPr bwMode="auto">
          <a:xfrm>
            <a:off x="4695825" y="5421313"/>
            <a:ext cx="123825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dirty="0" smtClean="0">
                <a:latin typeface="Arial" charset="0"/>
                <a:cs typeface="+mn-cs"/>
              </a:rPr>
              <a:t>Mid-range</a:t>
            </a:r>
          </a:p>
          <a:p>
            <a:pPr algn="ctr" eaLnBrk="1" hangingPunct="1">
              <a:defRPr/>
            </a:pPr>
            <a:r>
              <a:rPr lang="en-US" dirty="0" smtClean="0">
                <a:latin typeface="Arial" charset="0"/>
                <a:cs typeface="+mn-cs"/>
              </a:rPr>
              <a:t>outdoor</a:t>
            </a:r>
          </a:p>
          <a:p>
            <a:pPr algn="ctr"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200m – 4 Km</a:t>
            </a:r>
          </a:p>
        </p:txBody>
      </p:sp>
      <p:sp>
        <p:nvSpPr>
          <p:cNvPr id="8202" name="Text Box 116"/>
          <p:cNvSpPr txBox="1">
            <a:spLocks noChangeArrowheads="1"/>
          </p:cNvSpPr>
          <p:nvPr/>
        </p:nvSpPr>
        <p:spPr bwMode="auto">
          <a:xfrm>
            <a:off x="6200775" y="5421313"/>
            <a:ext cx="135255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dirty="0" smtClean="0">
                <a:latin typeface="Arial" charset="0"/>
                <a:cs typeface="+mn-cs"/>
              </a:rPr>
              <a:t>Long-range</a:t>
            </a:r>
          </a:p>
          <a:p>
            <a:pPr algn="ctr" eaLnBrk="1" hangingPunct="1">
              <a:defRPr/>
            </a:pPr>
            <a:r>
              <a:rPr lang="en-US" dirty="0" smtClean="0">
                <a:latin typeface="Arial" charset="0"/>
                <a:cs typeface="+mn-cs"/>
              </a:rPr>
              <a:t>outdoor</a:t>
            </a:r>
          </a:p>
          <a:p>
            <a:pPr algn="ctr" eaLnBrk="1" hangingPunct="1">
              <a:defRPr/>
            </a:pPr>
            <a:r>
              <a:rPr lang="en-US" sz="1400" dirty="0" smtClean="0">
                <a:latin typeface="Arial" charset="0"/>
                <a:cs typeface="+mn-cs"/>
              </a:rPr>
              <a:t>5Km – 20 Km</a:t>
            </a:r>
          </a:p>
        </p:txBody>
      </p:sp>
      <p:sp>
        <p:nvSpPr>
          <p:cNvPr id="8203" name="Text Box 117"/>
          <p:cNvSpPr txBox="1">
            <a:spLocks noChangeArrowheads="1"/>
          </p:cNvSpPr>
          <p:nvPr/>
        </p:nvSpPr>
        <p:spPr bwMode="auto">
          <a:xfrm>
            <a:off x="679450" y="4800600"/>
            <a:ext cx="628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dirty="0" smtClean="0">
                <a:latin typeface="Arial" charset="0"/>
                <a:cs typeface="+mn-cs"/>
              </a:rPr>
              <a:t>.056</a:t>
            </a:r>
            <a:endParaRPr lang="en-US" sz="1400" dirty="0" smtClean="0">
              <a:latin typeface="Arial" charset="0"/>
              <a:cs typeface="+mn-cs"/>
            </a:endParaRPr>
          </a:p>
        </p:txBody>
      </p:sp>
      <p:sp>
        <p:nvSpPr>
          <p:cNvPr id="8204" name="Text Box 118"/>
          <p:cNvSpPr txBox="1">
            <a:spLocks noChangeArrowheads="1"/>
          </p:cNvSpPr>
          <p:nvPr/>
        </p:nvSpPr>
        <p:spPr bwMode="auto">
          <a:xfrm>
            <a:off x="682625" y="4368800"/>
            <a:ext cx="628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dirty="0" smtClean="0">
                <a:latin typeface="Arial" charset="0"/>
                <a:cs typeface="+mn-cs"/>
              </a:rPr>
              <a:t>.384</a:t>
            </a:r>
            <a:endParaRPr lang="en-US" sz="1400" dirty="0" smtClean="0">
              <a:latin typeface="Arial" charset="0"/>
              <a:cs typeface="+mn-cs"/>
            </a:endParaRPr>
          </a:p>
        </p:txBody>
      </p:sp>
      <p:sp>
        <p:nvSpPr>
          <p:cNvPr id="8205" name="Text Box 119"/>
          <p:cNvSpPr txBox="1">
            <a:spLocks noChangeArrowheads="1"/>
          </p:cNvSpPr>
          <p:nvPr/>
        </p:nvSpPr>
        <p:spPr bwMode="auto">
          <a:xfrm>
            <a:off x="923925" y="3678238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dirty="0" smtClean="0">
                <a:latin typeface="Arial" charset="0"/>
                <a:cs typeface="+mn-cs"/>
              </a:rPr>
              <a:t>1</a:t>
            </a:r>
            <a:endParaRPr lang="en-US" sz="1400" dirty="0" smtClean="0">
              <a:latin typeface="Arial" charset="0"/>
              <a:cs typeface="+mn-cs"/>
            </a:endParaRPr>
          </a:p>
        </p:txBody>
      </p:sp>
      <p:sp>
        <p:nvSpPr>
          <p:cNvPr id="8206" name="Text Box 120"/>
          <p:cNvSpPr txBox="1">
            <a:spLocks noChangeArrowheads="1"/>
          </p:cNvSpPr>
          <p:nvPr/>
        </p:nvSpPr>
        <p:spPr bwMode="auto">
          <a:xfrm>
            <a:off x="922338" y="3246438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dirty="0" smtClean="0">
                <a:latin typeface="Arial" charset="0"/>
                <a:cs typeface="+mn-cs"/>
              </a:rPr>
              <a:t>4</a:t>
            </a:r>
            <a:endParaRPr lang="en-US" sz="1400" dirty="0" smtClean="0">
              <a:latin typeface="Arial" charset="0"/>
              <a:cs typeface="+mn-cs"/>
            </a:endParaRPr>
          </a:p>
        </p:txBody>
      </p:sp>
      <p:sp>
        <p:nvSpPr>
          <p:cNvPr id="8207" name="Text Box 121"/>
          <p:cNvSpPr txBox="1">
            <a:spLocks noChangeArrowheads="1"/>
          </p:cNvSpPr>
          <p:nvPr/>
        </p:nvSpPr>
        <p:spPr bwMode="auto">
          <a:xfrm>
            <a:off x="625475" y="2851150"/>
            <a:ext cx="641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dirty="0" smtClean="0">
                <a:latin typeface="Arial" charset="0"/>
                <a:cs typeface="+mn-cs"/>
              </a:rPr>
              <a:t>5-11</a:t>
            </a:r>
            <a:endParaRPr lang="en-US" sz="1400" dirty="0" smtClean="0">
              <a:latin typeface="Arial" charset="0"/>
              <a:cs typeface="+mn-cs"/>
            </a:endParaRPr>
          </a:p>
        </p:txBody>
      </p:sp>
      <p:sp>
        <p:nvSpPr>
          <p:cNvPr id="8208" name="Text Box 122"/>
          <p:cNvSpPr txBox="1">
            <a:spLocks noChangeArrowheads="1"/>
          </p:cNvSpPr>
          <p:nvPr/>
        </p:nvSpPr>
        <p:spPr bwMode="auto">
          <a:xfrm>
            <a:off x="814388" y="2435225"/>
            <a:ext cx="438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dirty="0" smtClean="0">
                <a:latin typeface="Arial" charset="0"/>
                <a:cs typeface="+mn-cs"/>
              </a:rPr>
              <a:t>54</a:t>
            </a:r>
            <a:endParaRPr lang="en-US" sz="1400" dirty="0" smtClean="0">
              <a:latin typeface="Arial" charset="0"/>
              <a:cs typeface="+mn-cs"/>
            </a:endParaRPr>
          </a:p>
        </p:txBody>
      </p:sp>
      <p:sp>
        <p:nvSpPr>
          <p:cNvPr id="8209" name="Rectangle 123"/>
          <p:cNvSpPr>
            <a:spLocks noChangeArrowheads="1"/>
          </p:cNvSpPr>
          <p:nvPr/>
        </p:nvSpPr>
        <p:spPr bwMode="auto">
          <a:xfrm>
            <a:off x="2662238" y="4852988"/>
            <a:ext cx="4676775" cy="284162"/>
          </a:xfrm>
          <a:prstGeom prst="rect">
            <a:avLst/>
          </a:prstGeom>
          <a:solidFill>
            <a:srgbClr val="3333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10" name="Text Box 124"/>
          <p:cNvSpPr txBox="1">
            <a:spLocks noChangeArrowheads="1"/>
          </p:cNvSpPr>
          <p:nvPr/>
        </p:nvSpPr>
        <p:spPr bwMode="auto">
          <a:xfrm>
            <a:off x="3948113" y="4845050"/>
            <a:ext cx="2106612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Arial" charset="0"/>
                <a:cs typeface="+mn-cs"/>
              </a:rPr>
              <a:t>2G: IS-95, CDMA, GSM</a:t>
            </a:r>
          </a:p>
        </p:txBody>
      </p:sp>
      <p:sp>
        <p:nvSpPr>
          <p:cNvPr id="8211" name="Rectangle 126"/>
          <p:cNvSpPr>
            <a:spLocks noChangeArrowheads="1"/>
          </p:cNvSpPr>
          <p:nvPr/>
        </p:nvSpPr>
        <p:spPr bwMode="auto">
          <a:xfrm>
            <a:off x="2651125" y="4435475"/>
            <a:ext cx="4676775" cy="284163"/>
          </a:xfrm>
          <a:prstGeom prst="rect">
            <a:avLst/>
          </a:prstGeom>
          <a:solidFill>
            <a:srgbClr val="3333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12" name="Text Box 127"/>
          <p:cNvSpPr txBox="1">
            <a:spLocks noChangeArrowheads="1"/>
          </p:cNvSpPr>
          <p:nvPr/>
        </p:nvSpPr>
        <p:spPr bwMode="auto">
          <a:xfrm>
            <a:off x="3681413" y="4413250"/>
            <a:ext cx="2982912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Arial" charset="0"/>
                <a:cs typeface="+mn-cs"/>
              </a:rPr>
              <a:t>2.5G: UMTS/WCDMA, CDMA2000</a:t>
            </a:r>
          </a:p>
        </p:txBody>
      </p:sp>
      <p:sp>
        <p:nvSpPr>
          <p:cNvPr id="8213" name="Rectangle 129"/>
          <p:cNvSpPr>
            <a:spLocks noChangeArrowheads="1"/>
          </p:cNvSpPr>
          <p:nvPr/>
        </p:nvSpPr>
        <p:spPr bwMode="auto">
          <a:xfrm>
            <a:off x="1339850" y="3703638"/>
            <a:ext cx="928688" cy="284162"/>
          </a:xfrm>
          <a:prstGeom prst="rect">
            <a:avLst/>
          </a:prstGeom>
          <a:solidFill>
            <a:srgbClr val="3333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14" name="Text Box 130"/>
          <p:cNvSpPr txBox="1">
            <a:spLocks noChangeArrowheads="1"/>
          </p:cNvSpPr>
          <p:nvPr/>
        </p:nvSpPr>
        <p:spPr bwMode="auto">
          <a:xfrm>
            <a:off x="1422400" y="3711575"/>
            <a:ext cx="7254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33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Arial" charset="0"/>
                <a:cs typeface="+mn-cs"/>
              </a:rPr>
              <a:t>802.15</a:t>
            </a:r>
          </a:p>
        </p:txBody>
      </p:sp>
      <p:sp>
        <p:nvSpPr>
          <p:cNvPr id="8215" name="Rectangle 131"/>
          <p:cNvSpPr>
            <a:spLocks noChangeArrowheads="1"/>
          </p:cNvSpPr>
          <p:nvPr/>
        </p:nvSpPr>
        <p:spPr bwMode="auto">
          <a:xfrm>
            <a:off x="1354138" y="2865438"/>
            <a:ext cx="1724025" cy="315912"/>
          </a:xfrm>
          <a:prstGeom prst="rect">
            <a:avLst/>
          </a:prstGeom>
          <a:solidFill>
            <a:srgbClr val="3333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16" name="Text Box 132"/>
          <p:cNvSpPr txBox="1">
            <a:spLocks noChangeArrowheads="1"/>
          </p:cNvSpPr>
          <p:nvPr/>
        </p:nvSpPr>
        <p:spPr bwMode="auto">
          <a:xfrm>
            <a:off x="1724025" y="2890838"/>
            <a:ext cx="8334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Arial" charset="0"/>
                <a:cs typeface="+mn-cs"/>
              </a:rPr>
              <a:t>802.11b</a:t>
            </a:r>
          </a:p>
        </p:txBody>
      </p:sp>
      <p:sp>
        <p:nvSpPr>
          <p:cNvPr id="8217" name="Rectangle 133"/>
          <p:cNvSpPr>
            <a:spLocks noChangeArrowheads="1"/>
          </p:cNvSpPr>
          <p:nvPr/>
        </p:nvSpPr>
        <p:spPr bwMode="auto">
          <a:xfrm>
            <a:off x="1357313" y="2432050"/>
            <a:ext cx="1724025" cy="315913"/>
          </a:xfrm>
          <a:prstGeom prst="rect">
            <a:avLst/>
          </a:prstGeom>
          <a:solidFill>
            <a:srgbClr val="3333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18" name="Text Box 134"/>
          <p:cNvSpPr txBox="1">
            <a:spLocks noChangeArrowheads="1"/>
          </p:cNvSpPr>
          <p:nvPr/>
        </p:nvSpPr>
        <p:spPr bwMode="auto">
          <a:xfrm>
            <a:off x="1727200" y="2457450"/>
            <a:ext cx="9810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Arial" charset="0"/>
                <a:cs typeface="+mn-cs"/>
              </a:rPr>
              <a:t>802.11a,g</a:t>
            </a:r>
          </a:p>
        </p:txBody>
      </p:sp>
      <p:sp>
        <p:nvSpPr>
          <p:cNvPr id="8219" name="Line 135"/>
          <p:cNvSpPr>
            <a:spLocks noChangeShapeType="1"/>
          </p:cNvSpPr>
          <p:nvPr/>
        </p:nvSpPr>
        <p:spPr bwMode="auto">
          <a:xfrm flipV="1">
            <a:off x="1328738" y="1320257"/>
            <a:ext cx="0" cy="410264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20" name="Rectangle 136"/>
          <p:cNvSpPr>
            <a:spLocks noChangeArrowheads="1"/>
          </p:cNvSpPr>
          <p:nvPr/>
        </p:nvSpPr>
        <p:spPr bwMode="auto">
          <a:xfrm>
            <a:off x="2717800" y="2744788"/>
            <a:ext cx="5078413" cy="596900"/>
          </a:xfrm>
          <a:prstGeom prst="rect">
            <a:avLst/>
          </a:prstGeom>
          <a:solidFill>
            <a:srgbClr val="3333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21" name="Rectangle 137"/>
          <p:cNvSpPr>
            <a:spLocks noChangeArrowheads="1"/>
          </p:cNvSpPr>
          <p:nvPr/>
        </p:nvSpPr>
        <p:spPr bwMode="auto">
          <a:xfrm>
            <a:off x="2654300" y="3297238"/>
            <a:ext cx="4676775" cy="284162"/>
          </a:xfrm>
          <a:prstGeom prst="rect">
            <a:avLst/>
          </a:prstGeom>
          <a:solidFill>
            <a:srgbClr val="3333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22" name="Text Box 138"/>
          <p:cNvSpPr txBox="1">
            <a:spLocks noChangeArrowheads="1"/>
          </p:cNvSpPr>
          <p:nvPr/>
        </p:nvSpPr>
        <p:spPr bwMode="auto">
          <a:xfrm>
            <a:off x="2965450" y="3305175"/>
            <a:ext cx="429101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Arial" charset="0"/>
                <a:cs typeface="+mn-cs"/>
              </a:rPr>
              <a:t>3G: UMTS/WCDMA-HSPDA, CDMA2000-1xEVDO</a:t>
            </a:r>
          </a:p>
        </p:txBody>
      </p:sp>
      <p:sp>
        <p:nvSpPr>
          <p:cNvPr id="8223" name="Text Box 140"/>
          <p:cNvSpPr txBox="1">
            <a:spLocks noChangeArrowheads="1"/>
          </p:cNvSpPr>
          <p:nvPr/>
        </p:nvSpPr>
        <p:spPr bwMode="auto">
          <a:xfrm>
            <a:off x="5013325" y="2922588"/>
            <a:ext cx="16954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Arial" charset="0"/>
                <a:cs typeface="+mn-cs"/>
              </a:rPr>
              <a:t>4G: LTWE WIMAX</a:t>
            </a:r>
          </a:p>
        </p:txBody>
      </p:sp>
      <p:sp>
        <p:nvSpPr>
          <p:cNvPr id="8224" name="Rectangle 141"/>
          <p:cNvSpPr>
            <a:spLocks noChangeArrowheads="1"/>
          </p:cNvSpPr>
          <p:nvPr/>
        </p:nvSpPr>
        <p:spPr bwMode="auto">
          <a:xfrm>
            <a:off x="3133725" y="2536825"/>
            <a:ext cx="4062413" cy="284163"/>
          </a:xfrm>
          <a:prstGeom prst="rect">
            <a:avLst/>
          </a:prstGeom>
          <a:solidFill>
            <a:srgbClr val="3333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25" name="Text Box 142"/>
          <p:cNvSpPr txBox="1">
            <a:spLocks noChangeArrowheads="1"/>
          </p:cNvSpPr>
          <p:nvPr/>
        </p:nvSpPr>
        <p:spPr bwMode="auto">
          <a:xfrm>
            <a:off x="4164013" y="2514600"/>
            <a:ext cx="2178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Arial" charset="0"/>
                <a:cs typeface="+mn-cs"/>
              </a:rPr>
              <a:t>802.11a,g point-to-point</a:t>
            </a:r>
          </a:p>
        </p:txBody>
      </p:sp>
      <p:sp>
        <p:nvSpPr>
          <p:cNvPr id="8226" name="Line 143"/>
          <p:cNvSpPr>
            <a:spLocks noChangeShapeType="1"/>
          </p:cNvSpPr>
          <p:nvPr/>
        </p:nvSpPr>
        <p:spPr bwMode="auto">
          <a:xfrm flipH="1">
            <a:off x="7900988" y="2700338"/>
            <a:ext cx="25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27" name="Text Box 144"/>
          <p:cNvSpPr txBox="1">
            <a:spLocks noChangeArrowheads="1"/>
          </p:cNvSpPr>
          <p:nvPr/>
        </p:nvSpPr>
        <p:spPr bwMode="auto">
          <a:xfrm>
            <a:off x="712050" y="2022475"/>
            <a:ext cx="569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dirty="0" smtClean="0">
                <a:latin typeface="Arial" charset="0"/>
                <a:cs typeface="+mn-cs"/>
              </a:rPr>
              <a:t>450</a:t>
            </a:r>
            <a:endParaRPr lang="en-US" sz="1400" dirty="0" smtClean="0">
              <a:latin typeface="Arial" charset="0"/>
              <a:cs typeface="+mn-cs"/>
            </a:endParaRPr>
          </a:p>
        </p:txBody>
      </p:sp>
      <p:sp>
        <p:nvSpPr>
          <p:cNvPr id="8228" name="Rectangle 145"/>
          <p:cNvSpPr>
            <a:spLocks noChangeArrowheads="1"/>
          </p:cNvSpPr>
          <p:nvPr/>
        </p:nvSpPr>
        <p:spPr bwMode="auto">
          <a:xfrm>
            <a:off x="1323656" y="2032572"/>
            <a:ext cx="1522412" cy="315912"/>
          </a:xfrm>
          <a:prstGeom prst="rect">
            <a:avLst/>
          </a:prstGeom>
          <a:solidFill>
            <a:srgbClr val="3333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229" name="Text Box 146"/>
          <p:cNvSpPr txBox="1">
            <a:spLocks noChangeArrowheads="1"/>
          </p:cNvSpPr>
          <p:nvPr/>
        </p:nvSpPr>
        <p:spPr bwMode="auto">
          <a:xfrm>
            <a:off x="1613916" y="2036763"/>
            <a:ext cx="8334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Arial" charset="0"/>
                <a:cs typeface="+mn-cs"/>
              </a:rPr>
              <a:t>802.11n</a:t>
            </a:r>
          </a:p>
        </p:txBody>
      </p:sp>
      <p:sp>
        <p:nvSpPr>
          <p:cNvPr id="8230" name="Text Box 147"/>
          <p:cNvSpPr txBox="1">
            <a:spLocks noChangeArrowheads="1"/>
          </p:cNvSpPr>
          <p:nvPr/>
        </p:nvSpPr>
        <p:spPr bwMode="auto">
          <a:xfrm rot="-5400000">
            <a:off x="-446881" y="3417094"/>
            <a:ext cx="1898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atin typeface="Arial" charset="0"/>
                <a:cs typeface="+mn-cs"/>
              </a:rPr>
              <a:t>Data rate (Mbps)</a:t>
            </a:r>
          </a:p>
        </p:txBody>
      </p:sp>
      <p:pic>
        <p:nvPicPr>
          <p:cNvPr id="29734" name="Picture 6" descr="underline_b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1033463"/>
            <a:ext cx="8228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8</a:t>
            </a:fld>
            <a:endParaRPr lang="en-US" sz="1200" dirty="0">
              <a:latin typeface="Tahoma" charset="0"/>
            </a:endParaRPr>
          </a:p>
        </p:txBody>
      </p:sp>
      <p:sp>
        <p:nvSpPr>
          <p:cNvPr id="4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08634" y="1601592"/>
            <a:ext cx="104184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1300</a:t>
            </a:r>
            <a:endParaRPr lang="en-US" dirty="0"/>
          </a:p>
        </p:txBody>
      </p:sp>
      <p:sp>
        <p:nvSpPr>
          <p:cNvPr id="46" name="Rectangle 145"/>
          <p:cNvSpPr>
            <a:spLocks noChangeArrowheads="1"/>
          </p:cNvSpPr>
          <p:nvPr/>
        </p:nvSpPr>
        <p:spPr bwMode="auto">
          <a:xfrm>
            <a:off x="1325167" y="1652678"/>
            <a:ext cx="1522412" cy="315912"/>
          </a:xfrm>
          <a:prstGeom prst="rect">
            <a:avLst/>
          </a:prstGeom>
          <a:solidFill>
            <a:srgbClr val="3333CC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597343" y="1648395"/>
            <a:ext cx="9734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802.11 ac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857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val 5"/>
          <p:cNvSpPr>
            <a:spLocks noChangeArrowheads="1"/>
          </p:cNvSpPr>
          <p:nvPr/>
        </p:nvSpPr>
        <p:spPr bwMode="auto">
          <a:xfrm>
            <a:off x="4816475" y="4378325"/>
            <a:ext cx="2152650" cy="2093913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20" name="Oval 11"/>
          <p:cNvSpPr>
            <a:spLocks noChangeArrowheads="1"/>
          </p:cNvSpPr>
          <p:nvPr/>
        </p:nvSpPr>
        <p:spPr bwMode="auto">
          <a:xfrm>
            <a:off x="650875" y="1290638"/>
            <a:ext cx="2252663" cy="2286000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21" name="Line 22"/>
          <p:cNvSpPr>
            <a:spLocks noChangeShapeType="1"/>
          </p:cNvSpPr>
          <p:nvPr/>
        </p:nvSpPr>
        <p:spPr bwMode="auto">
          <a:xfrm>
            <a:off x="1798638" y="2447925"/>
            <a:ext cx="1277937" cy="655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22" name="Oval 23"/>
          <p:cNvSpPr>
            <a:spLocks noChangeArrowheads="1"/>
          </p:cNvSpPr>
          <p:nvPr/>
        </p:nvSpPr>
        <p:spPr bwMode="auto">
          <a:xfrm>
            <a:off x="1524000" y="4033838"/>
            <a:ext cx="1038225" cy="1004887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23" name="Line 34"/>
          <p:cNvSpPr>
            <a:spLocks noChangeShapeType="1"/>
          </p:cNvSpPr>
          <p:nvPr/>
        </p:nvSpPr>
        <p:spPr bwMode="auto">
          <a:xfrm flipV="1">
            <a:off x="2197100" y="3636963"/>
            <a:ext cx="1257300" cy="809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24" name="Oval 38"/>
          <p:cNvSpPr>
            <a:spLocks noChangeArrowheads="1"/>
          </p:cNvSpPr>
          <p:nvPr/>
        </p:nvSpPr>
        <p:spPr bwMode="auto">
          <a:xfrm>
            <a:off x="3108325" y="4440238"/>
            <a:ext cx="2278063" cy="2052637"/>
          </a:xfrm>
          <a:prstGeom prst="ellipse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25" name="Line 59"/>
          <p:cNvSpPr>
            <a:spLocks noChangeShapeType="1"/>
          </p:cNvSpPr>
          <p:nvPr/>
        </p:nvSpPr>
        <p:spPr bwMode="auto">
          <a:xfrm>
            <a:off x="5360988" y="542448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26" name="Line 60"/>
          <p:cNvSpPr>
            <a:spLocks noChangeShapeType="1"/>
          </p:cNvSpPr>
          <p:nvPr/>
        </p:nvSpPr>
        <p:spPr bwMode="auto">
          <a:xfrm flipH="1">
            <a:off x="4873625" y="53276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27" name="Line 61"/>
          <p:cNvSpPr>
            <a:spLocks noChangeShapeType="1"/>
          </p:cNvSpPr>
          <p:nvPr/>
        </p:nvSpPr>
        <p:spPr bwMode="auto">
          <a:xfrm flipH="1">
            <a:off x="4887913" y="5403850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28" name="Line 62"/>
          <p:cNvSpPr>
            <a:spLocks noChangeShapeType="1"/>
          </p:cNvSpPr>
          <p:nvPr/>
        </p:nvSpPr>
        <p:spPr bwMode="auto">
          <a:xfrm flipH="1">
            <a:off x="4830763" y="5470525"/>
            <a:ext cx="19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29" name="Line 63"/>
          <p:cNvSpPr>
            <a:spLocks noChangeShapeType="1"/>
          </p:cNvSpPr>
          <p:nvPr/>
        </p:nvSpPr>
        <p:spPr bwMode="auto">
          <a:xfrm flipH="1" flipV="1">
            <a:off x="4867275" y="4105275"/>
            <a:ext cx="949325" cy="1293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9230" name="Line 64"/>
          <p:cNvSpPr>
            <a:spLocks noChangeShapeType="1"/>
          </p:cNvSpPr>
          <p:nvPr/>
        </p:nvSpPr>
        <p:spPr bwMode="auto">
          <a:xfrm flipV="1">
            <a:off x="4308475" y="4144963"/>
            <a:ext cx="50800" cy="111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grpSp>
        <p:nvGrpSpPr>
          <p:cNvPr id="31757" name="Group 356"/>
          <p:cNvGrpSpPr>
            <a:grpSpLocks/>
          </p:cNvGrpSpPr>
          <p:nvPr/>
        </p:nvGrpSpPr>
        <p:grpSpPr bwMode="auto">
          <a:xfrm>
            <a:off x="6442075" y="4867275"/>
            <a:ext cx="331788" cy="368300"/>
            <a:chOff x="313" y="1497"/>
            <a:chExt cx="1152" cy="1014"/>
          </a:xfrm>
        </p:grpSpPr>
        <p:pic>
          <p:nvPicPr>
            <p:cNvPr id="31874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875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58" name="Group 361"/>
          <p:cNvGrpSpPr>
            <a:grpSpLocks/>
          </p:cNvGrpSpPr>
          <p:nvPr/>
        </p:nvGrpSpPr>
        <p:grpSpPr bwMode="auto">
          <a:xfrm>
            <a:off x="2071688" y="4195763"/>
            <a:ext cx="396875" cy="388937"/>
            <a:chOff x="2967" y="478"/>
            <a:chExt cx="788" cy="625"/>
          </a:xfrm>
        </p:grpSpPr>
        <p:pic>
          <p:nvPicPr>
            <p:cNvPr id="31872" name="Picture 358" descr="access_point_stylized_sma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2" y="559"/>
              <a:ext cx="576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873" name="Picture 360" descr="antenna_radiation_styliz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7" y="478"/>
              <a:ext cx="78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59" name="Group 92"/>
          <p:cNvGrpSpPr>
            <a:grpSpLocks/>
          </p:cNvGrpSpPr>
          <p:nvPr/>
        </p:nvGrpSpPr>
        <p:grpSpPr bwMode="auto">
          <a:xfrm>
            <a:off x="5668963" y="4957763"/>
            <a:ext cx="458787" cy="620712"/>
            <a:chOff x="5955030" y="3031808"/>
            <a:chExt cx="914400" cy="1398587"/>
          </a:xfrm>
        </p:grpSpPr>
        <p:grpSp>
          <p:nvGrpSpPr>
            <p:cNvPr id="31855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31857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58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59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60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61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62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63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64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65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66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67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68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69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70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71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31856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60" name="Group 403"/>
          <p:cNvGrpSpPr>
            <a:grpSpLocks/>
          </p:cNvGrpSpPr>
          <p:nvPr/>
        </p:nvGrpSpPr>
        <p:grpSpPr bwMode="auto">
          <a:xfrm>
            <a:off x="3403600" y="5354638"/>
            <a:ext cx="527050" cy="392112"/>
            <a:chOff x="2751" y="1851"/>
            <a:chExt cx="462" cy="478"/>
          </a:xfrm>
        </p:grpSpPr>
        <p:pic>
          <p:nvPicPr>
            <p:cNvPr id="31853" name="Picture 364" descr="iphone_stylized_small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854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61" name="Group 113"/>
          <p:cNvGrpSpPr>
            <a:grpSpLocks/>
          </p:cNvGrpSpPr>
          <p:nvPr/>
        </p:nvGrpSpPr>
        <p:grpSpPr bwMode="auto">
          <a:xfrm>
            <a:off x="4094163" y="4987925"/>
            <a:ext cx="458787" cy="620713"/>
            <a:chOff x="5955030" y="3031808"/>
            <a:chExt cx="914400" cy="1398587"/>
          </a:xfrm>
        </p:grpSpPr>
        <p:grpSp>
          <p:nvGrpSpPr>
            <p:cNvPr id="31836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31838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39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40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41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42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43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44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45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46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47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48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49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50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51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52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31837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62" name="Group 356"/>
          <p:cNvGrpSpPr>
            <a:grpSpLocks/>
          </p:cNvGrpSpPr>
          <p:nvPr/>
        </p:nvGrpSpPr>
        <p:grpSpPr bwMode="auto">
          <a:xfrm>
            <a:off x="5781675" y="5791200"/>
            <a:ext cx="361950" cy="338138"/>
            <a:chOff x="313" y="1497"/>
            <a:chExt cx="1152" cy="1014"/>
          </a:xfrm>
        </p:grpSpPr>
        <p:pic>
          <p:nvPicPr>
            <p:cNvPr id="31834" name="Picture 354" descr="laptop_stylized_small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835" name="Picture 355" descr="antenna_stylized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63" name="Group 356"/>
          <p:cNvGrpSpPr>
            <a:grpSpLocks/>
          </p:cNvGrpSpPr>
          <p:nvPr/>
        </p:nvGrpSpPr>
        <p:grpSpPr bwMode="auto">
          <a:xfrm>
            <a:off x="4551363" y="5811838"/>
            <a:ext cx="376237" cy="347662"/>
            <a:chOff x="313" y="1497"/>
            <a:chExt cx="1152" cy="1014"/>
          </a:xfrm>
        </p:grpSpPr>
        <p:pic>
          <p:nvPicPr>
            <p:cNvPr id="31832" name="Picture 354" descr="laptop_stylized_small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833" name="Picture 355" descr="antenna_stylized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64" name="Group 356"/>
          <p:cNvGrpSpPr>
            <a:grpSpLocks/>
          </p:cNvGrpSpPr>
          <p:nvPr/>
        </p:nvGrpSpPr>
        <p:grpSpPr bwMode="auto">
          <a:xfrm>
            <a:off x="3830638" y="5832475"/>
            <a:ext cx="382587" cy="436563"/>
            <a:chOff x="313" y="1497"/>
            <a:chExt cx="1152" cy="1014"/>
          </a:xfrm>
        </p:grpSpPr>
        <p:pic>
          <p:nvPicPr>
            <p:cNvPr id="31830" name="Picture 354" descr="laptop_stylized_small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831" name="Picture 355" descr="antenna_stylized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65" name="Group 403"/>
          <p:cNvGrpSpPr>
            <a:grpSpLocks/>
          </p:cNvGrpSpPr>
          <p:nvPr/>
        </p:nvGrpSpPr>
        <p:grpSpPr bwMode="auto">
          <a:xfrm>
            <a:off x="3729038" y="4673600"/>
            <a:ext cx="485775" cy="403225"/>
            <a:chOff x="2751" y="1851"/>
            <a:chExt cx="462" cy="478"/>
          </a:xfrm>
        </p:grpSpPr>
        <p:pic>
          <p:nvPicPr>
            <p:cNvPr id="31828" name="Picture 364" descr="iphone_stylized_small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829" name="Picture 402" descr="antenna_radiation_stylized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66" name="Group 403"/>
          <p:cNvGrpSpPr>
            <a:grpSpLocks/>
          </p:cNvGrpSpPr>
          <p:nvPr/>
        </p:nvGrpSpPr>
        <p:grpSpPr bwMode="auto">
          <a:xfrm>
            <a:off x="6289675" y="5334000"/>
            <a:ext cx="525463" cy="392113"/>
            <a:chOff x="2751" y="1851"/>
            <a:chExt cx="462" cy="478"/>
          </a:xfrm>
        </p:grpSpPr>
        <p:pic>
          <p:nvPicPr>
            <p:cNvPr id="31826" name="Picture 364" descr="iphone_stylized_small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827" name="Picture 402" descr="antenna_radiation_stylized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67" name="Group 356"/>
          <p:cNvGrpSpPr>
            <a:grpSpLocks/>
          </p:cNvGrpSpPr>
          <p:nvPr/>
        </p:nvGrpSpPr>
        <p:grpSpPr bwMode="auto">
          <a:xfrm>
            <a:off x="4987925" y="5191125"/>
            <a:ext cx="376238" cy="349250"/>
            <a:chOff x="313" y="1497"/>
            <a:chExt cx="1152" cy="1014"/>
          </a:xfrm>
        </p:grpSpPr>
        <p:pic>
          <p:nvPicPr>
            <p:cNvPr id="31824" name="Picture 354" descr="laptop_stylized_small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825" name="Picture 355" descr="antenna_stylized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68" name="Group 356"/>
          <p:cNvGrpSpPr>
            <a:grpSpLocks/>
          </p:cNvGrpSpPr>
          <p:nvPr/>
        </p:nvGrpSpPr>
        <p:grpSpPr bwMode="auto">
          <a:xfrm>
            <a:off x="1909763" y="4643438"/>
            <a:ext cx="282575" cy="344487"/>
            <a:chOff x="313" y="1497"/>
            <a:chExt cx="1152" cy="1014"/>
          </a:xfrm>
        </p:grpSpPr>
        <p:pic>
          <p:nvPicPr>
            <p:cNvPr id="31822" name="Picture 354" descr="laptop_stylized_small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823" name="Picture 355" descr="antenna_stylized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69" name="Group 403"/>
          <p:cNvGrpSpPr>
            <a:grpSpLocks/>
          </p:cNvGrpSpPr>
          <p:nvPr/>
        </p:nvGrpSpPr>
        <p:grpSpPr bwMode="auto">
          <a:xfrm>
            <a:off x="1616075" y="4308475"/>
            <a:ext cx="444500" cy="381000"/>
            <a:chOff x="2751" y="1851"/>
            <a:chExt cx="462" cy="478"/>
          </a:xfrm>
        </p:grpSpPr>
        <p:pic>
          <p:nvPicPr>
            <p:cNvPr id="31820" name="Picture 364" descr="iphone_stylized_small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821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70" name="Group 155"/>
          <p:cNvGrpSpPr>
            <a:grpSpLocks/>
          </p:cNvGrpSpPr>
          <p:nvPr/>
        </p:nvGrpSpPr>
        <p:grpSpPr bwMode="auto">
          <a:xfrm>
            <a:off x="1574800" y="1971675"/>
            <a:ext cx="458788" cy="619125"/>
            <a:chOff x="5955030" y="3031808"/>
            <a:chExt cx="914400" cy="1398587"/>
          </a:xfrm>
        </p:grpSpPr>
        <p:grpSp>
          <p:nvGrpSpPr>
            <p:cNvPr id="31803" name="Group 398"/>
            <p:cNvGrpSpPr>
              <a:grpSpLocks/>
            </p:cNvGrpSpPr>
            <p:nvPr/>
          </p:nvGrpSpPr>
          <p:grpSpPr bwMode="auto">
            <a:xfrm>
              <a:off x="6097905" y="3403283"/>
              <a:ext cx="596900" cy="1027112"/>
              <a:chOff x="3130" y="3288"/>
              <a:chExt cx="410" cy="742"/>
            </a:xfrm>
          </p:grpSpPr>
          <p:sp>
            <p:nvSpPr>
              <p:cNvPr id="31805" name="Line 270"/>
              <p:cNvSpPr>
                <a:spLocks noChangeShapeType="1"/>
              </p:cNvSpPr>
              <p:nvPr/>
            </p:nvSpPr>
            <p:spPr bwMode="auto">
              <a:xfrm flipH="1">
                <a:off x="3130" y="3288"/>
                <a:ext cx="205" cy="6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06" name="Line 271"/>
              <p:cNvSpPr>
                <a:spLocks noChangeShapeType="1"/>
              </p:cNvSpPr>
              <p:nvPr/>
            </p:nvSpPr>
            <p:spPr bwMode="auto">
              <a:xfrm>
                <a:off x="3335" y="3288"/>
                <a:ext cx="205" cy="6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07" name="Line 272"/>
              <p:cNvSpPr>
                <a:spLocks noChangeShapeType="1"/>
              </p:cNvSpPr>
              <p:nvPr/>
            </p:nvSpPr>
            <p:spPr bwMode="auto">
              <a:xfrm>
                <a:off x="3130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08" name="Line 273"/>
              <p:cNvSpPr>
                <a:spLocks noChangeShapeType="1"/>
              </p:cNvSpPr>
              <p:nvPr/>
            </p:nvSpPr>
            <p:spPr bwMode="auto">
              <a:xfrm flipH="1">
                <a:off x="3335" y="3957"/>
                <a:ext cx="205" cy="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09" name="Line 274"/>
              <p:cNvSpPr>
                <a:spLocks noChangeShapeType="1"/>
              </p:cNvSpPr>
              <p:nvPr/>
            </p:nvSpPr>
            <p:spPr bwMode="auto">
              <a:xfrm>
                <a:off x="3335" y="3303"/>
                <a:ext cx="0" cy="7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10" name="Line 275"/>
              <p:cNvSpPr>
                <a:spLocks noChangeShapeType="1"/>
              </p:cNvSpPr>
              <p:nvPr/>
            </p:nvSpPr>
            <p:spPr bwMode="auto">
              <a:xfrm flipV="1">
                <a:off x="3130" y="3888"/>
                <a:ext cx="205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11" name="Line 276"/>
              <p:cNvSpPr>
                <a:spLocks noChangeShapeType="1"/>
              </p:cNvSpPr>
              <p:nvPr/>
            </p:nvSpPr>
            <p:spPr bwMode="auto">
              <a:xfrm flipH="1" flipV="1">
                <a:off x="3335" y="3888"/>
                <a:ext cx="205" cy="6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12" name="Line 277"/>
              <p:cNvSpPr>
                <a:spLocks noChangeShapeType="1"/>
              </p:cNvSpPr>
              <p:nvPr/>
            </p:nvSpPr>
            <p:spPr bwMode="auto">
              <a:xfrm>
                <a:off x="3217" y="3668"/>
                <a:ext cx="118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13" name="Line 278"/>
              <p:cNvSpPr>
                <a:spLocks noChangeShapeType="1"/>
              </p:cNvSpPr>
              <p:nvPr/>
            </p:nvSpPr>
            <p:spPr bwMode="auto">
              <a:xfrm flipV="1">
                <a:off x="3335" y="3668"/>
                <a:ext cx="124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14" name="Line 279"/>
              <p:cNvSpPr>
                <a:spLocks noChangeShapeType="1"/>
              </p:cNvSpPr>
              <p:nvPr/>
            </p:nvSpPr>
            <p:spPr bwMode="auto">
              <a:xfrm>
                <a:off x="3178" y="3766"/>
                <a:ext cx="152" cy="7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15" name="Line 280"/>
              <p:cNvSpPr>
                <a:spLocks noChangeShapeType="1"/>
              </p:cNvSpPr>
              <p:nvPr/>
            </p:nvSpPr>
            <p:spPr bwMode="auto">
              <a:xfrm flipV="1">
                <a:off x="3335" y="3781"/>
                <a:ext cx="153" cy="6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16" name="Line 281"/>
              <p:cNvSpPr>
                <a:spLocks noChangeShapeType="1"/>
              </p:cNvSpPr>
              <p:nvPr/>
            </p:nvSpPr>
            <p:spPr bwMode="auto">
              <a:xfrm flipV="1">
                <a:off x="3335" y="3567"/>
                <a:ext cx="78" cy="2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17" name="Line 282"/>
              <p:cNvSpPr>
                <a:spLocks noChangeShapeType="1"/>
              </p:cNvSpPr>
              <p:nvPr/>
            </p:nvSpPr>
            <p:spPr bwMode="auto">
              <a:xfrm flipV="1">
                <a:off x="3335" y="3428"/>
                <a:ext cx="49" cy="2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18" name="Line 283"/>
              <p:cNvSpPr>
                <a:spLocks noChangeShapeType="1"/>
              </p:cNvSpPr>
              <p:nvPr/>
            </p:nvSpPr>
            <p:spPr bwMode="auto">
              <a:xfrm>
                <a:off x="3247" y="3558"/>
                <a:ext cx="9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  <p:sp>
            <p:nvSpPr>
              <p:cNvPr id="31819" name="Line 284"/>
              <p:cNvSpPr>
                <a:spLocks noChangeShapeType="1"/>
              </p:cNvSpPr>
              <p:nvPr/>
            </p:nvSpPr>
            <p:spPr bwMode="auto">
              <a:xfrm>
                <a:off x="3289" y="3422"/>
                <a:ext cx="55" cy="3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/>
              </a:p>
            </p:txBody>
          </p:sp>
        </p:grpSp>
        <p:pic>
          <p:nvPicPr>
            <p:cNvPr id="31804" name="Picture 399" descr="cell_tower_radiation copy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5030" y="3031808"/>
              <a:ext cx="914400" cy="73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71" name="Group 356"/>
          <p:cNvGrpSpPr>
            <a:grpSpLocks/>
          </p:cNvGrpSpPr>
          <p:nvPr/>
        </p:nvGrpSpPr>
        <p:grpSpPr bwMode="auto">
          <a:xfrm>
            <a:off x="2112963" y="2103438"/>
            <a:ext cx="465137" cy="481012"/>
            <a:chOff x="313" y="1497"/>
            <a:chExt cx="1152" cy="1014"/>
          </a:xfrm>
        </p:grpSpPr>
        <p:pic>
          <p:nvPicPr>
            <p:cNvPr id="31801" name="Picture 354" descr="laptop_stylized_small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802" name="Picture 355" descr="antenna_stylized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72" name="Group 356"/>
          <p:cNvGrpSpPr>
            <a:grpSpLocks/>
          </p:cNvGrpSpPr>
          <p:nvPr/>
        </p:nvGrpSpPr>
        <p:grpSpPr bwMode="auto">
          <a:xfrm>
            <a:off x="2005013" y="2901950"/>
            <a:ext cx="333375" cy="368300"/>
            <a:chOff x="313" y="1497"/>
            <a:chExt cx="1152" cy="1014"/>
          </a:xfrm>
        </p:grpSpPr>
        <p:pic>
          <p:nvPicPr>
            <p:cNvPr id="31799" name="Picture 354" descr="laptop_stylized_smal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800" name="Picture 355" descr="antenna_styliz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73" name="Group 356"/>
          <p:cNvGrpSpPr>
            <a:grpSpLocks/>
          </p:cNvGrpSpPr>
          <p:nvPr/>
        </p:nvGrpSpPr>
        <p:grpSpPr bwMode="auto">
          <a:xfrm>
            <a:off x="1482725" y="2987675"/>
            <a:ext cx="282575" cy="344488"/>
            <a:chOff x="313" y="1497"/>
            <a:chExt cx="1152" cy="1014"/>
          </a:xfrm>
        </p:grpSpPr>
        <p:pic>
          <p:nvPicPr>
            <p:cNvPr id="31797" name="Picture 354" descr="laptop_stylized_small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98" name="Picture 355" descr="antenna_stylized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74" name="Group 403"/>
          <p:cNvGrpSpPr>
            <a:grpSpLocks/>
          </p:cNvGrpSpPr>
          <p:nvPr/>
        </p:nvGrpSpPr>
        <p:grpSpPr bwMode="auto">
          <a:xfrm>
            <a:off x="1189038" y="2651125"/>
            <a:ext cx="444500" cy="382588"/>
            <a:chOff x="2751" y="1851"/>
            <a:chExt cx="462" cy="478"/>
          </a:xfrm>
        </p:grpSpPr>
        <p:pic>
          <p:nvPicPr>
            <p:cNvPr id="31795" name="Picture 364" descr="iphone_stylized_small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96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75" name="Group 356"/>
          <p:cNvGrpSpPr>
            <a:grpSpLocks/>
          </p:cNvGrpSpPr>
          <p:nvPr/>
        </p:nvGrpSpPr>
        <p:grpSpPr bwMode="auto">
          <a:xfrm>
            <a:off x="1565275" y="1401763"/>
            <a:ext cx="446088" cy="385762"/>
            <a:chOff x="313" y="1497"/>
            <a:chExt cx="1152" cy="1014"/>
          </a:xfrm>
        </p:grpSpPr>
        <p:pic>
          <p:nvPicPr>
            <p:cNvPr id="31793" name="Picture 354" descr="laptop_stylized_small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" y="1727"/>
              <a:ext cx="1152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94" name="Picture 355" descr="antenna_stylized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" y="1497"/>
              <a:ext cx="111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76" name="Group 403"/>
          <p:cNvGrpSpPr>
            <a:grpSpLocks/>
          </p:cNvGrpSpPr>
          <p:nvPr/>
        </p:nvGrpSpPr>
        <p:grpSpPr bwMode="auto">
          <a:xfrm>
            <a:off x="762000" y="2530475"/>
            <a:ext cx="446088" cy="381000"/>
            <a:chOff x="2751" y="1851"/>
            <a:chExt cx="462" cy="478"/>
          </a:xfrm>
        </p:grpSpPr>
        <p:pic>
          <p:nvPicPr>
            <p:cNvPr id="31791" name="Picture 364" descr="iphone_stylized_small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92" name="Picture 402" descr="antenna_radiation_stylized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779" name="Group 87"/>
          <p:cNvGrpSpPr>
            <a:grpSpLocks/>
          </p:cNvGrpSpPr>
          <p:nvPr/>
        </p:nvGrpSpPr>
        <p:grpSpPr bwMode="auto">
          <a:xfrm>
            <a:off x="4597400" y="1362075"/>
            <a:ext cx="4233863" cy="4064000"/>
            <a:chOff x="2896" y="858"/>
            <a:chExt cx="2667" cy="2560"/>
          </a:xfrm>
        </p:grpSpPr>
        <p:sp>
          <p:nvSpPr>
            <p:cNvPr id="9256" name="Rectangle 63"/>
            <p:cNvSpPr>
              <a:spLocks noChangeArrowheads="1"/>
            </p:cNvSpPr>
            <p:nvPr/>
          </p:nvSpPr>
          <p:spPr bwMode="auto">
            <a:xfrm>
              <a:off x="3455" y="981"/>
              <a:ext cx="2108" cy="1464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257" name="Rectangle 64"/>
            <p:cNvSpPr>
              <a:spLocks noChangeArrowheads="1"/>
            </p:cNvSpPr>
            <p:nvPr/>
          </p:nvSpPr>
          <p:spPr bwMode="auto">
            <a:xfrm>
              <a:off x="3489" y="884"/>
              <a:ext cx="1719" cy="1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258" name="Rectangle 65"/>
            <p:cNvSpPr>
              <a:spLocks noChangeArrowheads="1"/>
            </p:cNvSpPr>
            <p:nvPr/>
          </p:nvSpPr>
          <p:spPr bwMode="auto">
            <a:xfrm>
              <a:off x="3488" y="858"/>
              <a:ext cx="1984" cy="1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Clr>
                  <a:srgbClr val="000099"/>
                </a:buClr>
                <a:buSzPct val="75000"/>
                <a:buFont typeface="Wingdings" charset="0"/>
                <a:buNone/>
                <a:defRPr/>
              </a:pPr>
              <a:r>
                <a:rPr lang="en-US" sz="2400" dirty="0">
                  <a:cs typeface="+mn-cs"/>
                </a:rPr>
                <a:t> </a:t>
              </a:r>
              <a:r>
                <a:rPr lang="en-US" sz="2400" dirty="0">
                  <a:latin typeface="Gill Sans MT" charset="0"/>
                  <a:cs typeface="+mn-cs"/>
                </a:rPr>
                <a:t>infrastructure mode</a:t>
              </a:r>
            </a:p>
            <a:p>
              <a:pPr marL="238125" indent="-238125">
                <a:lnSpc>
                  <a:spcPct val="90000"/>
                </a:lnSpc>
                <a:spcBef>
                  <a:spcPct val="20000"/>
                </a:spcBef>
                <a:buClr>
                  <a:srgbClr val="000099"/>
                </a:buClr>
                <a:buSzPct val="100000"/>
                <a:buFont typeface="Wingdings" charset="2"/>
                <a:buChar char="§"/>
                <a:defRPr/>
              </a:pPr>
              <a:r>
                <a:rPr lang="en-US" sz="2000" dirty="0">
                  <a:latin typeface="Gill Sans MT" charset="0"/>
                  <a:cs typeface="+mn-cs"/>
                </a:rPr>
                <a:t>base station connects mobiles into wired network</a:t>
              </a:r>
            </a:p>
            <a:p>
              <a:pPr marL="238125" indent="-238125">
                <a:lnSpc>
                  <a:spcPct val="90000"/>
                </a:lnSpc>
                <a:spcBef>
                  <a:spcPct val="20000"/>
                </a:spcBef>
                <a:buClr>
                  <a:srgbClr val="000099"/>
                </a:buClr>
                <a:buSzPct val="100000"/>
                <a:buFont typeface="Wingdings" charset="2"/>
                <a:buChar char="§"/>
                <a:defRPr/>
              </a:pPr>
              <a:r>
                <a:rPr lang="en-US" sz="2000" dirty="0">
                  <a:latin typeface="Gill Sans MT" charset="0"/>
                  <a:cs typeface="+mn-cs"/>
                </a:rPr>
                <a:t>handoff: mobile changes base station providing connection into wired network</a:t>
              </a:r>
            </a:p>
          </p:txBody>
        </p:sp>
        <p:sp>
          <p:nvSpPr>
            <p:cNvPr id="9259" name="Line 84"/>
            <p:cNvSpPr>
              <a:spLocks noChangeShapeType="1"/>
            </p:cNvSpPr>
            <p:nvPr/>
          </p:nvSpPr>
          <p:spPr bwMode="auto">
            <a:xfrm flipH="1">
              <a:off x="3314" y="2446"/>
              <a:ext cx="1072" cy="88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260" name="Line 85"/>
            <p:cNvSpPr>
              <a:spLocks noChangeShapeType="1"/>
            </p:cNvSpPr>
            <p:nvPr/>
          </p:nvSpPr>
          <p:spPr bwMode="auto">
            <a:xfrm flipH="1">
              <a:off x="3747" y="2445"/>
              <a:ext cx="637" cy="90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  <p:sp>
          <p:nvSpPr>
            <p:cNvPr id="9261" name="Line 86"/>
            <p:cNvSpPr>
              <a:spLocks noChangeShapeType="1"/>
            </p:cNvSpPr>
            <p:nvPr/>
          </p:nvSpPr>
          <p:spPr bwMode="auto">
            <a:xfrm flipH="1">
              <a:off x="2896" y="2453"/>
              <a:ext cx="1470" cy="96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dirty="0">
                <a:cs typeface="+mn-cs"/>
              </a:endParaRPr>
            </a:p>
          </p:txBody>
        </p:sp>
      </p:grpSp>
      <p:sp>
        <p:nvSpPr>
          <p:cNvPr id="9254" name="Rectangle 4"/>
          <p:cNvSpPr>
            <a:spLocks noGrp="1" noChangeArrowheads="1"/>
          </p:cNvSpPr>
          <p:nvPr>
            <p:ph type="title"/>
          </p:nvPr>
        </p:nvSpPr>
        <p:spPr>
          <a:xfrm>
            <a:off x="461963" y="193675"/>
            <a:ext cx="7772400" cy="954088"/>
          </a:xfrm>
        </p:spPr>
        <p:txBody>
          <a:bodyPr/>
          <a:lstStyle/>
          <a:p>
            <a:pPr>
              <a:defRPr/>
            </a:pPr>
            <a:r>
              <a:rPr lang="en-US" dirty="0">
                <a:latin typeface="Gill Sans MT" charset="0"/>
                <a:cs typeface="+mj-cs"/>
              </a:rPr>
              <a:t>Elements of a wireless network</a:t>
            </a:r>
          </a:p>
        </p:txBody>
      </p:sp>
      <p:pic>
        <p:nvPicPr>
          <p:cNvPr id="31781" name="Picture 16" descr="underline_base"/>
          <p:cNvPicPr>
            <a:picLocks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881063"/>
            <a:ext cx="7313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782" name="Group 6"/>
          <p:cNvGrpSpPr>
            <a:grpSpLocks/>
          </p:cNvGrpSpPr>
          <p:nvPr/>
        </p:nvGrpSpPr>
        <p:grpSpPr bwMode="auto">
          <a:xfrm>
            <a:off x="3038475" y="2557463"/>
            <a:ext cx="2362200" cy="1762125"/>
            <a:chOff x="3839" y="1737"/>
            <a:chExt cx="1488" cy="1110"/>
          </a:xfrm>
        </p:grpSpPr>
        <p:sp>
          <p:nvSpPr>
            <p:cNvPr id="31783" name="Freeform 7"/>
            <p:cNvSpPr>
              <a:spLocks/>
            </p:cNvSpPr>
            <p:nvPr/>
          </p:nvSpPr>
          <p:spPr bwMode="auto">
            <a:xfrm>
              <a:off x="3839" y="1737"/>
              <a:ext cx="1488" cy="1110"/>
            </a:xfrm>
            <a:custGeom>
              <a:avLst/>
              <a:gdLst>
                <a:gd name="T0" fmla="*/ 3 w 2135"/>
                <a:gd name="T1" fmla="*/ 58 h 1662"/>
                <a:gd name="T2" fmla="*/ 12 w 2135"/>
                <a:gd name="T3" fmla="*/ 7 h 1662"/>
                <a:gd name="T4" fmla="*/ 75 w 2135"/>
                <a:gd name="T5" fmla="*/ 17 h 1662"/>
                <a:gd name="T6" fmla="*/ 139 w 2135"/>
                <a:gd name="T7" fmla="*/ 9 h 1662"/>
                <a:gd name="T8" fmla="*/ 229 w 2135"/>
                <a:gd name="T9" fmla="*/ 36 h 1662"/>
                <a:gd name="T10" fmla="*/ 231 w 2135"/>
                <a:gd name="T11" fmla="*/ 102 h 1662"/>
                <a:gd name="T12" fmla="*/ 181 w 2135"/>
                <a:gd name="T13" fmla="*/ 142 h 1662"/>
                <a:gd name="T14" fmla="*/ 93 w 2135"/>
                <a:gd name="T15" fmla="*/ 134 h 1662"/>
                <a:gd name="T16" fmla="*/ 57 w 2135"/>
                <a:gd name="T17" fmla="*/ 112 h 1662"/>
                <a:gd name="T18" fmla="*/ 21 w 2135"/>
                <a:gd name="T19" fmla="*/ 95 h 1662"/>
                <a:gd name="T20" fmla="*/ 3 w 2135"/>
                <a:gd name="T21" fmla="*/ 58 h 16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135" h="1662">
                  <a:moveTo>
                    <a:pt x="27" y="652"/>
                  </a:moveTo>
                  <a:cubicBezTo>
                    <a:pt x="14" y="487"/>
                    <a:pt x="0" y="152"/>
                    <a:pt x="105" y="76"/>
                  </a:cubicBezTo>
                  <a:cubicBezTo>
                    <a:pt x="210" y="0"/>
                    <a:pt x="473" y="192"/>
                    <a:pt x="657" y="196"/>
                  </a:cubicBezTo>
                  <a:cubicBezTo>
                    <a:pt x="841" y="200"/>
                    <a:pt x="985" y="65"/>
                    <a:pt x="1209" y="100"/>
                  </a:cubicBezTo>
                  <a:cubicBezTo>
                    <a:pt x="1433" y="135"/>
                    <a:pt x="1867" y="232"/>
                    <a:pt x="2001" y="406"/>
                  </a:cubicBezTo>
                  <a:cubicBezTo>
                    <a:pt x="2135" y="580"/>
                    <a:pt x="2083" y="945"/>
                    <a:pt x="2013" y="1144"/>
                  </a:cubicBezTo>
                  <a:cubicBezTo>
                    <a:pt x="1943" y="1343"/>
                    <a:pt x="1781" y="1538"/>
                    <a:pt x="1581" y="1600"/>
                  </a:cubicBezTo>
                  <a:cubicBezTo>
                    <a:pt x="1381" y="1662"/>
                    <a:pt x="993" y="1571"/>
                    <a:pt x="813" y="1516"/>
                  </a:cubicBezTo>
                  <a:cubicBezTo>
                    <a:pt x="633" y="1461"/>
                    <a:pt x="606" y="1345"/>
                    <a:pt x="501" y="1270"/>
                  </a:cubicBezTo>
                  <a:cubicBezTo>
                    <a:pt x="396" y="1195"/>
                    <a:pt x="262" y="1169"/>
                    <a:pt x="183" y="1066"/>
                  </a:cubicBezTo>
                  <a:cubicBezTo>
                    <a:pt x="104" y="963"/>
                    <a:pt x="25" y="819"/>
                    <a:pt x="27" y="652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348" name="Text Box 8"/>
            <p:cNvSpPr txBox="1">
              <a:spLocks noChangeArrowheads="1"/>
            </p:cNvSpPr>
            <p:nvPr/>
          </p:nvSpPr>
          <p:spPr bwMode="auto">
            <a:xfrm>
              <a:off x="4146" y="2030"/>
              <a:ext cx="96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network </a:t>
              </a:r>
            </a:p>
            <a:p>
              <a:pPr algn="ctr" eaLnBrk="1" hangingPunct="1">
                <a:defRPr/>
              </a:pPr>
              <a:r>
                <a:rPr lang="en-US" dirty="0" smtClean="0">
                  <a:latin typeface="Arial" charset="0"/>
                  <a:cs typeface="Arial" charset="0"/>
                </a:rPr>
                <a:t>infrastructure</a:t>
              </a:r>
            </a:p>
          </p:txBody>
        </p:sp>
      </p:grpSp>
      <p:sp>
        <p:nvSpPr>
          <p:cNvPr id="13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22365"/>
            <a:ext cx="687846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7-</a:t>
            </a:r>
            <a:fld id="{8E8C6E93-DF5B-BC4B-80F9-500DED1EEDCC}" type="slidenum">
              <a:rPr lang="en-US" sz="1200">
                <a:latin typeface="Tahoma" charset="0"/>
              </a:rPr>
              <a:pPr/>
              <a:t>9</a:t>
            </a:fld>
            <a:endParaRPr lang="en-US" sz="1200" dirty="0">
              <a:latin typeface="Tahoma" charset="0"/>
            </a:endParaRPr>
          </a:p>
        </p:txBody>
      </p:sp>
      <p:sp>
        <p:nvSpPr>
          <p:cNvPr id="13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854542" y="6508279"/>
            <a:ext cx="2698427" cy="254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Wireless and Mobile Networks 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33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>
          <a:gsLst>
            <a:gs pos="0">
              <a:schemeClr val="bg1">
                <a:lumMod val="95000"/>
              </a:schemeClr>
            </a:gs>
            <a:gs pos="100000">
              <a:schemeClr val="accent5">
                <a:lumMod val="75000"/>
              </a:schemeClr>
            </a:gs>
          </a:gsLst>
        </a:gradFill>
        <a:ln>
          <a:noFill/>
        </a:ln>
        <a:effectLst/>
      </a:spPr>
      <a:bodyPr anchor="ctr"/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17548</TotalTime>
  <Words>5894</Words>
  <Application>Microsoft Macintosh PowerPoint</Application>
  <PresentationFormat>On-screen Show (4:3)</PresentationFormat>
  <Paragraphs>1471</Paragraphs>
  <Slides>75</Slides>
  <Notes>66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75</vt:i4>
      </vt:variant>
    </vt:vector>
  </HeadingPairs>
  <TitlesOfParts>
    <vt:vector size="78" baseType="lpstr">
      <vt:lpstr>Default Design</vt:lpstr>
      <vt:lpstr>Clip</vt:lpstr>
      <vt:lpstr>Picture</vt:lpstr>
      <vt:lpstr>PowerPoint Presentation</vt:lpstr>
      <vt:lpstr>Ch. 6: Wireless and Mobile Networks</vt:lpstr>
      <vt:lpstr>Chapter 7 outline</vt:lpstr>
      <vt:lpstr>Elements of a wireless network</vt:lpstr>
      <vt:lpstr>Elements of a wireless network</vt:lpstr>
      <vt:lpstr>Elements of a wireless network</vt:lpstr>
      <vt:lpstr>Elements of a wireless network</vt:lpstr>
      <vt:lpstr>Characteristics of selected wireless links</vt:lpstr>
      <vt:lpstr>Elements of a wireless network</vt:lpstr>
      <vt:lpstr>Elements of a wireless network</vt:lpstr>
      <vt:lpstr>Wireless network taxonomy</vt:lpstr>
      <vt:lpstr>Chapter 7 outline</vt:lpstr>
      <vt:lpstr>Wireless Link Characteristics (1)</vt:lpstr>
      <vt:lpstr>Wireless Link Characteristics (2)</vt:lpstr>
      <vt:lpstr>Wireless network characteristics</vt:lpstr>
      <vt:lpstr>Code Division Multiple Access (CDMA)</vt:lpstr>
      <vt:lpstr>CDMA encode/decode</vt:lpstr>
      <vt:lpstr>CDMA: two-sender interference</vt:lpstr>
      <vt:lpstr>Chapter 7 outline</vt:lpstr>
      <vt:lpstr>IEEE 802.11 Wireless LAN</vt:lpstr>
      <vt:lpstr>802.11 LAN architecture</vt:lpstr>
      <vt:lpstr>802.11: Channels, association</vt:lpstr>
      <vt:lpstr>802.11: passive/active scanning</vt:lpstr>
      <vt:lpstr>IEEE 802.11: multiple access</vt:lpstr>
      <vt:lpstr>IEEE 802.11 MAC Protocol: CSMA/CA</vt:lpstr>
      <vt:lpstr>Avoiding collisions (more)</vt:lpstr>
      <vt:lpstr>Collision Avoidance: RTS-CTS exchange</vt:lpstr>
      <vt:lpstr>802.11 frame: addressing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Chapter 7 outline</vt:lpstr>
      <vt:lpstr>PowerPoint Presentation</vt:lpstr>
      <vt:lpstr>Cellular networks: the first hop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Chapter 7 outline</vt:lpstr>
      <vt:lpstr>What is mobility?</vt:lpstr>
      <vt:lpstr>Mobility: vocabulary</vt:lpstr>
      <vt:lpstr>Mobility: more vocabulary</vt:lpstr>
      <vt:lpstr>How do you contact a mobile friend:</vt:lpstr>
      <vt:lpstr>Mobility: approaches</vt:lpstr>
      <vt:lpstr>Mobility: approaches</vt:lpstr>
      <vt:lpstr>Mobility: registration</vt:lpstr>
      <vt:lpstr>Mobility via indirect routing</vt:lpstr>
      <vt:lpstr>Indirect Routing: comments</vt:lpstr>
      <vt:lpstr>Indirect routing: moving between networks</vt:lpstr>
      <vt:lpstr>Mobility via direct routing</vt:lpstr>
      <vt:lpstr>Mobility via direct routing: comments</vt:lpstr>
      <vt:lpstr>Accommodating mobility with direct routing</vt:lpstr>
      <vt:lpstr>Chapter 7 outline</vt:lpstr>
      <vt:lpstr>Mobile IP</vt:lpstr>
      <vt:lpstr>Mobile IP: indirect routing</vt:lpstr>
      <vt:lpstr>Mobile IP: agent discovery</vt:lpstr>
      <vt:lpstr>Mobile IP: registration example</vt:lpstr>
      <vt:lpstr>PowerPoint Presentation</vt:lpstr>
      <vt:lpstr>Handling mobility in cellular networks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Mobility: cellular versus Mobile IP</vt:lpstr>
      <vt:lpstr>Wireless, mobility: impact on higher layer protocols</vt:lpstr>
      <vt:lpstr>Chapter 7 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Edition: Chapter 4</dc:title>
  <dc:creator>Jim Kurose and Keith Ross</dc:creator>
  <cp:lastModifiedBy>Jim Kurose</cp:lastModifiedBy>
  <cp:revision>535</cp:revision>
  <dcterms:created xsi:type="dcterms:W3CDTF">1999-10-08T19:08:27Z</dcterms:created>
  <dcterms:modified xsi:type="dcterms:W3CDTF">2016-07-04T16:35:25Z</dcterms:modified>
</cp:coreProperties>
</file>