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embeddings/oleObject1.bin" ContentType="application/vnd.openxmlformats-officedocument.oleObject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embeddings/Microsoft_Equation1.bin" ContentType="application/vnd.openxmlformats-officedocument.oleObject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embeddings/oleObject2.bin" ContentType="application/vnd.openxmlformats-officedocument.oleObject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57.xml" ContentType="application/vnd.openxmlformats-officedocument.presentationml.notesSlide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notesSlides/notesSlide58.xml" ContentType="application/vnd.openxmlformats-officedocument.presentationml.notesSlide+xml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9"/>
  </p:notesMasterIdLst>
  <p:handoutMasterIdLst>
    <p:handoutMasterId r:id="rId80"/>
  </p:handoutMasterIdLst>
  <p:sldIdLst>
    <p:sldId id="778" r:id="rId2"/>
    <p:sldId id="779" r:id="rId3"/>
    <p:sldId id="781" r:id="rId4"/>
    <p:sldId id="782" r:id="rId5"/>
    <p:sldId id="783" r:id="rId6"/>
    <p:sldId id="784" r:id="rId7"/>
    <p:sldId id="785" r:id="rId8"/>
    <p:sldId id="868" r:id="rId9"/>
    <p:sldId id="787" r:id="rId10"/>
    <p:sldId id="788" r:id="rId11"/>
    <p:sldId id="789" r:id="rId12"/>
    <p:sldId id="790" r:id="rId13"/>
    <p:sldId id="791" r:id="rId14"/>
    <p:sldId id="792" r:id="rId15"/>
    <p:sldId id="793" r:id="rId16"/>
    <p:sldId id="794" r:id="rId17"/>
    <p:sldId id="869" r:id="rId18"/>
    <p:sldId id="804" r:id="rId19"/>
    <p:sldId id="805" r:id="rId20"/>
    <p:sldId id="806" r:id="rId21"/>
    <p:sldId id="807" r:id="rId22"/>
    <p:sldId id="808" r:id="rId23"/>
    <p:sldId id="809" r:id="rId24"/>
    <p:sldId id="810" r:id="rId25"/>
    <p:sldId id="811" r:id="rId26"/>
    <p:sldId id="812" r:id="rId27"/>
    <p:sldId id="813" r:id="rId28"/>
    <p:sldId id="814" r:id="rId29"/>
    <p:sldId id="815" r:id="rId30"/>
    <p:sldId id="816" r:id="rId31"/>
    <p:sldId id="817" r:id="rId32"/>
    <p:sldId id="818" r:id="rId33"/>
    <p:sldId id="870" r:id="rId34"/>
    <p:sldId id="820" r:id="rId35"/>
    <p:sldId id="821" r:id="rId36"/>
    <p:sldId id="822" r:id="rId37"/>
    <p:sldId id="823" r:id="rId38"/>
    <p:sldId id="824" r:id="rId39"/>
    <p:sldId id="825" r:id="rId40"/>
    <p:sldId id="826" r:id="rId41"/>
    <p:sldId id="827" r:id="rId42"/>
    <p:sldId id="828" r:id="rId43"/>
    <p:sldId id="829" r:id="rId44"/>
    <p:sldId id="830" r:id="rId45"/>
    <p:sldId id="831" r:id="rId46"/>
    <p:sldId id="832" r:id="rId47"/>
    <p:sldId id="833" r:id="rId48"/>
    <p:sldId id="834" r:id="rId49"/>
    <p:sldId id="835" r:id="rId50"/>
    <p:sldId id="836" r:id="rId51"/>
    <p:sldId id="837" r:id="rId52"/>
    <p:sldId id="838" r:id="rId53"/>
    <p:sldId id="839" r:id="rId54"/>
    <p:sldId id="840" r:id="rId55"/>
    <p:sldId id="841" r:id="rId56"/>
    <p:sldId id="871" r:id="rId57"/>
    <p:sldId id="843" r:id="rId58"/>
    <p:sldId id="844" r:id="rId59"/>
    <p:sldId id="845" r:id="rId60"/>
    <p:sldId id="846" r:id="rId61"/>
    <p:sldId id="847" r:id="rId62"/>
    <p:sldId id="848" r:id="rId63"/>
    <p:sldId id="849" r:id="rId64"/>
    <p:sldId id="850" r:id="rId65"/>
    <p:sldId id="854" r:id="rId66"/>
    <p:sldId id="855" r:id="rId67"/>
    <p:sldId id="856" r:id="rId68"/>
    <p:sldId id="857" r:id="rId69"/>
    <p:sldId id="858" r:id="rId70"/>
    <p:sldId id="859" r:id="rId71"/>
    <p:sldId id="860" r:id="rId72"/>
    <p:sldId id="861" r:id="rId73"/>
    <p:sldId id="862" r:id="rId74"/>
    <p:sldId id="863" r:id="rId75"/>
    <p:sldId id="864" r:id="rId76"/>
    <p:sldId id="865" r:id="rId77"/>
    <p:sldId id="867" r:id="rId7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DDDDD"/>
    <a:srgbClr val="FFCCFF"/>
    <a:srgbClr val="000099"/>
    <a:srgbClr val="FF0000"/>
    <a:srgbClr val="008000"/>
    <a:srgbClr val="66C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9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3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handoutMaster" Target="handoutMasters/handoutMaster1.xml"/><Relationship Id="rId81" Type="http://schemas.openxmlformats.org/officeDocument/2006/relationships/printerSettings" Target="printerSettings/printerSettings1.bin"/><Relationship Id="rId82" Type="http://schemas.openxmlformats.org/officeDocument/2006/relationships/presProps" Target="presProps.xml"/><Relationship Id="rId83" Type="http://schemas.openxmlformats.org/officeDocument/2006/relationships/viewProps" Target="viewProps.xml"/><Relationship Id="rId84" Type="http://schemas.openxmlformats.org/officeDocument/2006/relationships/theme" Target="theme/theme1.xml"/><Relationship Id="rId85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notesMaster" Target="notesMasters/notesMaster1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2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2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2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91292653-6D28-1A4E-9097-8CD0CA4FA9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416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ACCD5E27-021E-054B-84DE-C100B224ED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411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7992356-70AF-3D49-9693-77C53662C588}" type="slidenum">
              <a:rPr lang="en-US" i="0" smtClean="0">
                <a:latin typeface="Times New Roman" charset="0"/>
              </a:rPr>
              <a:pPr>
                <a:defRPr/>
              </a:pPr>
              <a:t>2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07908-A65C-F64C-A60A-480C7E37656F}" type="slidenum">
              <a:rPr lang="en-US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87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055C75-516E-F048-AC12-D7BD8EDDF1D7}" type="slidenum">
              <a:rPr lang="en-US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89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0367D95-D362-D649-B882-5B02885D069F}" type="slidenum">
              <a:rPr lang="en-US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89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7992356-70AF-3D49-9693-77C53662C588}" type="slidenum">
              <a:rPr lang="en-US" i="0" smtClean="0">
                <a:latin typeface="Times New Roman" charset="0"/>
              </a:rPr>
              <a:pPr>
                <a:defRPr/>
              </a:pPr>
              <a:t>17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10E54B-4C26-C848-A80A-DC8DD9F68F4F}" type="slidenum">
              <a:rPr lang="en-US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99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C205B4-11FD-5245-ABC6-9C46FD8C837E}" type="slidenum">
              <a:rPr lang="en-US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99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0A8E33-5754-2749-845F-5AFE7D870EB5}" type="slidenum">
              <a:rPr lang="en-US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00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D9E7C2-ED8C-324D-960F-9A87871E27F3}" type="slidenum">
              <a:rPr lang="en-US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501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97A1F6A-E422-EB4D-86FE-3FB0D2EAFEF7}" type="slidenum">
              <a:rPr lang="en-US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502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D828E0F-D9E3-A644-B505-ACE506F3E442}" type="slidenum">
              <a:rPr lang="en-US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503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18419889-A0E6-614C-8257-F8C6A6B00434}" type="slidenum">
              <a:rPr lang="en-US" i="0" smtClean="0">
                <a:latin typeface="Times New Roman" charset="0"/>
              </a:rPr>
              <a:pPr>
                <a:defRPr/>
              </a:pPr>
              <a:t>3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69BF91-069B-794F-B1A1-4DA14FF6BE44}" type="slidenum">
              <a:rPr lang="en-US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F3CDC0-604F-934E-BB95-963BBCD3FBB0}" type="slidenum">
              <a:rPr lang="en-US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05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2B6D67-6530-1847-9614-1555B208A320}" type="slidenum">
              <a:rPr lang="en-US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506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4B108C-6B1B-AF41-8D65-F1C28D5081D7}" type="slidenum">
              <a:rPr lang="en-US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507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B93BA95-160F-E649-99F0-83A4464555FC}" type="slidenum">
              <a:rPr lang="en-US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508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6BA8C2-0451-DB4C-8F9F-88D61358D7BF}" type="slidenum">
              <a:rPr lang="en-US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509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17613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E39D77A4-5B67-A846-AE64-32A0E222894D}" type="slidenum">
              <a:rPr lang="en-US" sz="1300">
                <a:latin typeface="Times New Roman" charset="0"/>
              </a:rPr>
              <a:pPr>
                <a:defRPr/>
              </a:pPr>
              <a:t>30</a:t>
            </a:fld>
            <a:endParaRPr lang="en-US" sz="1300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17715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3F448EB4-3C79-B94C-9D48-9A7F79DAB29C}" type="slidenum">
              <a:rPr lang="en-US" sz="1300">
                <a:latin typeface="Times New Roman" charset="0"/>
              </a:rPr>
              <a:pPr>
                <a:defRPr/>
              </a:pPr>
              <a:t>31</a:t>
            </a:fld>
            <a:endParaRPr lang="en-US" sz="1300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  <p:sp>
        <p:nvSpPr>
          <p:cNvPr id="17818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fld id="{C94A52EF-3ADC-3C41-AF0A-03333FEC2F81}" type="slidenum">
              <a:rPr lang="en-US" sz="1300">
                <a:latin typeface="Times New Roman" charset="0"/>
              </a:rPr>
              <a:pPr>
                <a:defRPr/>
              </a:pPr>
              <a:t>32</a:t>
            </a:fld>
            <a:endParaRPr lang="en-US" sz="1300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7992356-70AF-3D49-9693-77C53662C588}" type="slidenum">
              <a:rPr lang="en-US" i="0" smtClean="0">
                <a:latin typeface="Times New Roman" charset="0"/>
              </a:rPr>
              <a:pPr>
                <a:defRPr/>
              </a:pPr>
              <a:t>33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CB730813-E359-894C-BEE3-DBB31D2D9DAA}" type="slidenum">
              <a:rPr lang="en-US" i="0" smtClean="0">
                <a:latin typeface="Times New Roman" charset="0"/>
              </a:rPr>
              <a:pPr>
                <a:defRPr/>
              </a:pPr>
              <a:t>4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880C6B-3549-9143-AA21-921A1B2E8309}" type="slidenum">
              <a:rPr lang="en-US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513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32D246-0A3E-0942-A66E-EDEEF190E1F7}" type="slidenum">
              <a:rPr lang="en-US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514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8588A5-EA74-0C48-B297-8EBBBF00682B}" type="slidenum">
              <a:rPr lang="en-US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515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4156B4-9E24-1344-A631-05AF972A0143}" type="slidenum">
              <a:rPr lang="en-US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516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726D9D-4696-CF46-B5DD-DCFABDE76080}" type="slidenum">
              <a:rPr lang="en-US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517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898BED-EC88-B149-8BB6-D2868E47B680}" type="slidenum">
              <a:rPr lang="en-US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518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7E51E4E-2249-194A-B1C3-AD619F9D65AE}" type="slidenum">
              <a:rPr lang="en-US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519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420AA9-40A1-8B45-9204-AFACF60E6626}" type="slidenum">
              <a:rPr lang="en-US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52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501558-AF9E-5D47-BF5A-A49C378F67FC}" type="slidenum">
              <a:rPr lang="en-US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521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FB0C333-111B-F047-A293-12CDE8029F38}" type="slidenum">
              <a:rPr lang="en-US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522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1C7581-2794-CB42-ADEF-46B2BC49F6CE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81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F4029A-5103-BA4C-9134-A1AD00989200}" type="slidenum">
              <a:rPr lang="en-US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523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3D6B6C8-2FD3-1B4B-B83E-91C6650C02A5}" type="slidenum">
              <a:rPr lang="en-US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524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092EF8-B157-FB4A-A2F4-A9F3F0854297}" type="slidenum">
              <a:rPr lang="en-US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525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62D13E-70A6-0645-9276-A63A0F553A84}" type="slidenum">
              <a:rPr lang="en-US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526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4C40E9C-E805-8344-9B18-EBECDBC8FBB4}" type="slidenum">
              <a:rPr lang="en-US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527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8F6FCC8-AEB5-5D45-8AA9-3E97E28CA55F}" type="slidenum">
              <a:rPr lang="en-US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528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8D8A87-5521-8A4A-844C-FA7F40FDEAFA}" type="slidenum">
              <a:rPr lang="en-US"/>
              <a:pPr>
                <a:defRPr/>
              </a:pPr>
              <a:t>50</a:t>
            </a:fld>
            <a:endParaRPr lang="en-US" dirty="0"/>
          </a:p>
        </p:txBody>
      </p:sp>
      <p:sp>
        <p:nvSpPr>
          <p:cNvPr id="529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29B5B6-4B24-C048-B479-237B82AFA155}" type="slidenum">
              <a:rPr lang="en-US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530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BA3352-C8EC-2A47-B992-7CD6489C84B8}" type="slidenum">
              <a:rPr lang="en-US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531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423C51-D0E2-DD4F-8B93-F2B073FF11DF}" type="slidenum">
              <a:rPr lang="en-US"/>
              <a:pPr>
                <a:defRPr/>
              </a:pPr>
              <a:t>53</a:t>
            </a:fld>
            <a:endParaRPr lang="en-US" dirty="0"/>
          </a:p>
        </p:txBody>
      </p:sp>
      <p:sp>
        <p:nvSpPr>
          <p:cNvPr id="532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09583C-989B-4E47-8E71-D8EEB6EF5E74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81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A94D54-0CEB-3C4F-AA2A-6B37587DF09E}" type="slidenum">
              <a:rPr lang="en-US"/>
              <a:pPr>
                <a:defRPr/>
              </a:pPr>
              <a:t>54</a:t>
            </a:fld>
            <a:endParaRPr lang="en-US" dirty="0"/>
          </a:p>
        </p:txBody>
      </p:sp>
      <p:sp>
        <p:nvSpPr>
          <p:cNvPr id="489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39326BF-D5CB-2C44-AB0A-AAC7EB7EF88E}" type="slidenum">
              <a:rPr lang="en-US"/>
              <a:pPr>
                <a:defRPr/>
              </a:pPr>
              <a:t>55</a:t>
            </a:fld>
            <a:endParaRPr lang="en-US" dirty="0"/>
          </a:p>
        </p:txBody>
      </p:sp>
      <p:sp>
        <p:nvSpPr>
          <p:cNvPr id="534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7992356-70AF-3D49-9693-77C53662C588}" type="slidenum">
              <a:rPr lang="en-US" i="0" smtClean="0">
                <a:latin typeface="Times New Roman" charset="0"/>
              </a:rPr>
              <a:pPr>
                <a:defRPr/>
              </a:pPr>
              <a:t>56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0C3C7AE2-30E2-EA44-892E-77E14755A56D}" type="slidenum">
              <a:rPr lang="en-US" i="0" smtClean="0">
                <a:latin typeface="Times New Roman" charset="0"/>
              </a:rPr>
              <a:pPr>
                <a:defRPr/>
              </a:pPr>
              <a:t>57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2B0DA1E1-42DE-F844-A09D-1CEC5A50F78F}" type="slidenum">
              <a:rPr lang="en-US" i="0" smtClean="0">
                <a:latin typeface="Times New Roman" charset="0"/>
              </a:rPr>
              <a:pPr>
                <a:defRPr/>
              </a:pPr>
              <a:t>58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8967A0-5C22-4E47-ABE4-026C12F3FDB8}" type="slidenum">
              <a:rPr lang="en-US"/>
              <a:pPr>
                <a:defRPr/>
              </a:pPr>
              <a:t>60</a:t>
            </a:fld>
            <a:endParaRPr lang="en-US" dirty="0"/>
          </a:p>
        </p:txBody>
      </p:sp>
      <p:sp>
        <p:nvSpPr>
          <p:cNvPr id="541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B3E58B-510E-AD4A-8D29-EECD75C2764C}" type="slidenum">
              <a:rPr lang="en-US"/>
              <a:pPr>
                <a:defRPr/>
              </a:pPr>
              <a:t>61</a:t>
            </a:fld>
            <a:endParaRPr lang="en-US" dirty="0"/>
          </a:p>
        </p:txBody>
      </p:sp>
      <p:sp>
        <p:nvSpPr>
          <p:cNvPr id="542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553647-26E4-FF49-A8BD-88FD2174704B}" type="slidenum">
              <a:rPr lang="en-US"/>
              <a:pPr>
                <a:defRPr/>
              </a:pPr>
              <a:t>62</a:t>
            </a:fld>
            <a:endParaRPr lang="en-US" dirty="0"/>
          </a:p>
        </p:txBody>
      </p:sp>
      <p:sp>
        <p:nvSpPr>
          <p:cNvPr id="543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C2117D-0489-8645-B023-63BCF655757E}" type="slidenum">
              <a:rPr lang="en-US"/>
              <a:pPr>
                <a:defRPr/>
              </a:pPr>
              <a:t>63</a:t>
            </a:fld>
            <a:endParaRPr lang="en-US" dirty="0"/>
          </a:p>
        </p:txBody>
      </p:sp>
      <p:sp>
        <p:nvSpPr>
          <p:cNvPr id="544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525E64-AC36-9C4B-B35A-E52368D2946F}" type="slidenum">
              <a:rPr lang="en-US"/>
              <a:pPr>
                <a:defRPr/>
              </a:pPr>
              <a:t>64</a:t>
            </a:fld>
            <a:endParaRPr lang="en-US" dirty="0"/>
          </a:p>
        </p:txBody>
      </p:sp>
      <p:sp>
        <p:nvSpPr>
          <p:cNvPr id="548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03D93550-72F2-6941-92F8-0E87818ED0CE}" type="slidenum">
              <a:rPr lang="en-US" i="0" smtClean="0">
                <a:latin typeface="Times New Roman" charset="0"/>
              </a:rPr>
              <a:pPr>
                <a:defRPr/>
              </a:pPr>
              <a:t>7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AB464D-6E4A-F246-912F-CB6DB1B35241}" type="slidenum">
              <a:rPr lang="en-US"/>
              <a:pPr>
                <a:defRPr/>
              </a:pPr>
              <a:t>65</a:t>
            </a:fld>
            <a:endParaRPr lang="en-US" dirty="0"/>
          </a:p>
        </p:txBody>
      </p:sp>
      <p:sp>
        <p:nvSpPr>
          <p:cNvPr id="552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3173F2-A9E7-EA43-B6FA-07184E300AD1}" type="slidenum">
              <a:rPr lang="en-US"/>
              <a:pPr>
                <a:defRPr/>
              </a:pPr>
              <a:t>66</a:t>
            </a:fld>
            <a:endParaRPr lang="en-US" dirty="0"/>
          </a:p>
        </p:txBody>
      </p:sp>
      <p:sp>
        <p:nvSpPr>
          <p:cNvPr id="553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5ECF47-E402-4743-90F9-546024ED1BE8}" type="slidenum">
              <a:rPr lang="en-US"/>
              <a:pPr>
                <a:defRPr/>
              </a:pPr>
              <a:t>67</a:t>
            </a:fld>
            <a:endParaRPr lang="en-US" dirty="0"/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14E3A9-999A-F24F-A8E2-9008CDD15980}" type="slidenum">
              <a:rPr lang="en-US"/>
              <a:pPr>
                <a:defRPr/>
              </a:pPr>
              <a:t>68</a:t>
            </a:fld>
            <a:endParaRPr lang="en-US" dirty="0"/>
          </a:p>
        </p:txBody>
      </p:sp>
      <p:sp>
        <p:nvSpPr>
          <p:cNvPr id="611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A0F0CB-055A-9743-9E6A-1A019A4BF056}" type="slidenum">
              <a:rPr lang="en-US"/>
              <a:pPr>
                <a:defRPr/>
              </a:pPr>
              <a:t>69</a:t>
            </a:fld>
            <a:endParaRPr lang="en-US" dirty="0"/>
          </a:p>
        </p:txBody>
      </p:sp>
      <p:sp>
        <p:nvSpPr>
          <p:cNvPr id="613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2475"/>
            <a:ext cx="5365750" cy="4319588"/>
          </a:xfrm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4602" tIns="47301" rIns="94602" bIns="47301"/>
          <a:lstStyle/>
          <a:p>
            <a:endParaRPr lang="fr-FR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35E9F3-629D-684F-9E74-2DF66E23302A}" type="slidenum">
              <a:rPr lang="en-US"/>
              <a:pPr>
                <a:defRPr/>
              </a:pPr>
              <a:t>70</a:t>
            </a:fld>
            <a:endParaRPr lang="en-US" dirty="0"/>
          </a:p>
        </p:txBody>
      </p:sp>
      <p:sp>
        <p:nvSpPr>
          <p:cNvPr id="615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502C03-E11A-EE41-BCAA-244C50849CE6}" type="slidenum">
              <a:rPr lang="en-US"/>
              <a:pPr>
                <a:defRPr/>
              </a:pPr>
              <a:t>71</a:t>
            </a:fld>
            <a:endParaRPr lang="en-US" dirty="0"/>
          </a:p>
        </p:txBody>
      </p:sp>
      <p:sp>
        <p:nvSpPr>
          <p:cNvPr id="617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9C5C5D-864C-B14F-8DAD-F83F6E30F472}" type="slidenum">
              <a:rPr lang="en-US"/>
              <a:pPr>
                <a:defRPr/>
              </a:pPr>
              <a:t>72</a:t>
            </a:fld>
            <a:endParaRPr lang="en-US" dirty="0"/>
          </a:p>
        </p:txBody>
      </p:sp>
      <p:sp>
        <p:nvSpPr>
          <p:cNvPr id="619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233C4A-7E68-404C-9F7F-BE47559EA476}" type="slidenum">
              <a:rPr lang="en-US"/>
              <a:pPr>
                <a:defRPr/>
              </a:pPr>
              <a:t>73</a:t>
            </a:fld>
            <a:endParaRPr lang="en-US" dirty="0"/>
          </a:p>
        </p:txBody>
      </p:sp>
      <p:sp>
        <p:nvSpPr>
          <p:cNvPr id="621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DD8275-5D06-1342-8CD7-384686DE4005}" type="slidenum">
              <a:rPr lang="en-US"/>
              <a:pPr>
                <a:defRPr/>
              </a:pPr>
              <a:t>74</a:t>
            </a:fld>
            <a:endParaRPr lang="en-US" dirty="0"/>
          </a:p>
        </p:txBody>
      </p:sp>
      <p:sp>
        <p:nvSpPr>
          <p:cNvPr id="623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7992356-70AF-3D49-9693-77C53662C588}" type="slidenum">
              <a:rPr lang="en-US" i="0" smtClean="0">
                <a:latin typeface="Times New Roman" charset="0"/>
              </a:rPr>
              <a:pPr>
                <a:defRPr/>
              </a:pPr>
              <a:t>8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40E95B-2E09-8D45-88AB-42D9F43E62DF}" type="slidenum">
              <a:rPr lang="en-US"/>
              <a:pPr>
                <a:defRPr/>
              </a:pPr>
              <a:t>75</a:t>
            </a:fld>
            <a:endParaRPr lang="en-US" dirty="0"/>
          </a:p>
        </p:txBody>
      </p:sp>
      <p:sp>
        <p:nvSpPr>
          <p:cNvPr id="629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869CD4-1D35-7347-A674-3A85BA7C6ED9}" type="slidenum">
              <a:rPr lang="en-US"/>
              <a:pPr>
                <a:defRPr/>
              </a:pPr>
              <a:t>76</a:t>
            </a:fld>
            <a:endParaRPr lang="en-US" dirty="0"/>
          </a:p>
        </p:txBody>
      </p:sp>
      <p:sp>
        <p:nvSpPr>
          <p:cNvPr id="558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7992356-70AF-3D49-9693-77C53662C588}" type="slidenum">
              <a:rPr lang="en-US" i="0" smtClean="0">
                <a:latin typeface="Times New Roman" charset="0"/>
              </a:rPr>
              <a:pPr>
                <a:defRPr/>
              </a:pPr>
              <a:t>77</a:t>
            </a:fld>
            <a:endParaRPr lang="en-US" i="0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1F4B70-DBE3-3741-B576-87AFDE574221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75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25AACE-28E7-1B40-8C80-6111AC9D6EE2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74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Network Layer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4-</a:t>
            </a:r>
            <a:fld id="{7EFC9773-7379-5049-A6C9-0C8EEEC5C5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134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Multimedia </a:t>
            </a:r>
            <a:r>
              <a:rPr lang="en-US" dirty="0"/>
              <a:t>Networking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7-</a:t>
            </a:r>
            <a:fld id="{34071DBD-FA82-A848-AAD0-7B1A9D6DDC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573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75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67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6154" y="6512521"/>
            <a:ext cx="687846" cy="2723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>
                <a:latin typeface="Tahoma" charset="0"/>
              </a:rPr>
              <a:t>8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‹#›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831561" y="6508279"/>
            <a:ext cx="721408" cy="2548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Security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rgbClr val="000099"/>
        </a:buClr>
        <a:buSzPct val="100000"/>
        <a:buFont typeface="Wingdings" charset="2"/>
        <a:buChar char="§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rgbClr val="000099"/>
        </a:buClr>
        <a:buFont typeface="Arial"/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Comic Sans MS" pitchFamily="66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-109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8.emf"/><Relationship Id="rId6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oleObject" Target="../embeddings/Microsoft_Equation1.bin"/><Relationship Id="rId5" Type="http://schemas.openxmlformats.org/officeDocument/2006/relationships/image" Target="../media/image9.emf"/><Relationship Id="rId6" Type="http://schemas.openxmlformats.org/officeDocument/2006/relationships/image" Target="../media/image3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7.pn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5" Type="http://schemas.openxmlformats.org/officeDocument/2006/relationships/image" Target="../media/image3.png"/><Relationship Id="rId6" Type="http://schemas.openxmlformats.org/officeDocument/2006/relationships/image" Target="../media/image13.png"/><Relationship Id="rId7" Type="http://schemas.openxmlformats.org/officeDocument/2006/relationships/image" Target="../media/image7.png"/><Relationship Id="rId8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7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19.emf"/><Relationship Id="rId6" Type="http://schemas.openxmlformats.org/officeDocument/2006/relationships/image" Target="../media/image7.png"/><Relationship Id="rId7" Type="http://schemas.openxmlformats.org/officeDocument/2006/relationships/image" Target="../media/image3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png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22.wmf"/><Relationship Id="rId6" Type="http://schemas.openxmlformats.org/officeDocument/2006/relationships/oleObject" Target="../embeddings/oleObject4.bin"/><Relationship Id="rId7" Type="http://schemas.openxmlformats.org/officeDocument/2006/relationships/image" Target="../media/image3.png"/><Relationship Id="rId8" Type="http://schemas.openxmlformats.org/officeDocument/2006/relationships/image" Target="../media/image7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22.wmf"/><Relationship Id="rId6" Type="http://schemas.openxmlformats.org/officeDocument/2006/relationships/oleObject" Target="../embeddings/oleObject6.bin"/><Relationship Id="rId7" Type="http://schemas.openxmlformats.org/officeDocument/2006/relationships/image" Target="../media/image7.png"/><Relationship Id="rId8" Type="http://schemas.openxmlformats.org/officeDocument/2006/relationships/image" Target="../media/image3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4" Type="http://schemas.openxmlformats.org/officeDocument/2006/relationships/oleObject" Target="../embeddings/oleObject7.bin"/><Relationship Id="rId5" Type="http://schemas.openxmlformats.org/officeDocument/2006/relationships/image" Target="../media/image22.wmf"/><Relationship Id="rId6" Type="http://schemas.openxmlformats.org/officeDocument/2006/relationships/oleObject" Target="../embeddings/oleObject8.bin"/><Relationship Id="rId7" Type="http://schemas.openxmlformats.org/officeDocument/2006/relationships/image" Target="../media/image3.png"/><Relationship Id="rId8" Type="http://schemas.openxmlformats.org/officeDocument/2006/relationships/image" Target="../media/image7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9.bin"/><Relationship Id="rId6" Type="http://schemas.openxmlformats.org/officeDocument/2006/relationships/image" Target="../media/image22.wmf"/><Relationship Id="rId7" Type="http://schemas.openxmlformats.org/officeDocument/2006/relationships/oleObject" Target="../embeddings/oleObject10.bin"/><Relationship Id="rId8" Type="http://schemas.openxmlformats.org/officeDocument/2006/relationships/oleObject" Target="../embeddings/oleObject11.bin"/><Relationship Id="rId9" Type="http://schemas.openxmlformats.org/officeDocument/2006/relationships/oleObject" Target="../embeddings/oleObject12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ChangeArrowheads="1"/>
          </p:cNvSpPr>
          <p:nvPr/>
        </p:nvSpPr>
        <p:spPr bwMode="auto">
          <a:xfrm>
            <a:off x="5608638" y="3489325"/>
            <a:ext cx="326072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ts val="3063"/>
              </a:lnSpc>
            </a:pPr>
            <a:r>
              <a:rPr lang="en-US" sz="2800" i="1" dirty="0">
                <a:solidFill>
                  <a:srgbClr val="008000"/>
                </a:solidFill>
                <a:cs typeface="Arial" charset="0"/>
              </a:rPr>
              <a:t>Computer Networking: A Top Down </a:t>
            </a:r>
            <a:r>
              <a:rPr lang="en-US" sz="2800" i="1" dirty="0" smtClean="0">
                <a:solidFill>
                  <a:srgbClr val="008000"/>
                </a:solidFill>
                <a:cs typeface="Arial" charset="0"/>
              </a:rPr>
              <a:t>Approach </a:t>
            </a:r>
            <a:r>
              <a:rPr lang="en-US" sz="2800" dirty="0">
                <a:solidFill>
                  <a:srgbClr val="008000"/>
                </a:solidFill>
                <a:cs typeface="Arial" charset="0"/>
              </a:rPr>
              <a:t/>
            </a:r>
            <a:br>
              <a:rPr lang="en-US" sz="2800" dirty="0">
                <a:solidFill>
                  <a:srgbClr val="008000"/>
                </a:solidFill>
                <a:cs typeface="Arial" charset="0"/>
              </a:rPr>
            </a:br>
            <a:endParaRPr lang="en-US" sz="2000" dirty="0">
              <a:solidFill>
                <a:srgbClr val="008000"/>
              </a:solidFill>
              <a:cs typeface="Arial" charset="0"/>
            </a:endParaRPr>
          </a:p>
        </p:txBody>
      </p:sp>
      <p:sp>
        <p:nvSpPr>
          <p:cNvPr id="40962" name="Text Box 6"/>
          <p:cNvSpPr txBox="1">
            <a:spLocks noChangeArrowheads="1"/>
          </p:cNvSpPr>
          <p:nvPr/>
        </p:nvSpPr>
        <p:spPr bwMode="auto">
          <a:xfrm>
            <a:off x="369888" y="3241675"/>
            <a:ext cx="5378450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/>
              <a:t>A note on the use of these Powerpoint slides:</a:t>
            </a:r>
          </a:p>
          <a:p>
            <a:r>
              <a:rPr lang="en-US" sz="1200" dirty="0"/>
              <a:t>We</a:t>
            </a:r>
            <a:r>
              <a:rPr lang="ja-JP" altLang="en-US" sz="1200" dirty="0"/>
              <a:t>’</a:t>
            </a:r>
            <a:r>
              <a:rPr lang="en-US" altLang="ja-JP" sz="1200" dirty="0"/>
              <a:t>re making these slides freely available to all (faculty, students, readers). They’re in PowerPoint form so you see the animations; and can add, modify, and delete slides  (including this one) and slide content to suit your needs. They obviously represent a </a:t>
            </a:r>
            <a:r>
              <a:rPr lang="en-US" altLang="ja-JP" sz="1200" i="1" dirty="0"/>
              <a:t>lot</a:t>
            </a:r>
            <a:r>
              <a:rPr lang="en-US" altLang="ja-JP" sz="1200" dirty="0"/>
              <a:t> of work on our part. In return for use, we only ask the following:</a:t>
            </a:r>
          </a:p>
          <a:p>
            <a:pPr>
              <a:lnSpc>
                <a:spcPct val="85000"/>
              </a:lnSpc>
            </a:pPr>
            <a:endParaRPr lang="en-US" sz="1400" dirty="0"/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390525" y="4370388"/>
            <a:ext cx="5378450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sz="1400" dirty="0" smtClean="0">
              <a:latin typeface="Gill Sans MT" charset="0"/>
            </a:endParaRPr>
          </a:p>
          <a:p>
            <a:pPr marL="231775" indent="-1778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1200" dirty="0" smtClean="0"/>
              <a:t>If you use these slides (e.g., in a class) that you mention their source (after all, we</a:t>
            </a:r>
            <a:r>
              <a:rPr lang="ja-JP" altLang="en-US" sz="1200" dirty="0" smtClean="0"/>
              <a:t>’</a:t>
            </a:r>
            <a:r>
              <a:rPr lang="en-US" altLang="ja-JP" sz="1200" dirty="0" smtClean="0"/>
              <a:t>d like people to use our book!)</a:t>
            </a:r>
          </a:p>
          <a:p>
            <a:pPr marL="231775" indent="-1778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1200" dirty="0" smtClean="0"/>
              <a:t>If you post any slides on a www site, that you note that they are adapted from (or perhaps identical to) our slides, and note our copyright of this material.</a:t>
            </a:r>
          </a:p>
          <a:p>
            <a:pPr>
              <a:buClr>
                <a:schemeClr val="accent2"/>
              </a:buClr>
              <a:buFont typeface="Wingdings" charset="0"/>
              <a:buChar char="q"/>
              <a:defRPr/>
            </a:pPr>
            <a:endParaRPr lang="en-US" sz="1200" dirty="0" smtClean="0"/>
          </a:p>
          <a:p>
            <a:pPr>
              <a:lnSpc>
                <a:spcPct val="85000"/>
              </a:lnSpc>
              <a:buClr>
                <a:schemeClr val="accent2"/>
              </a:buClr>
              <a:buFont typeface="Wingdings" charset="0"/>
              <a:buNone/>
              <a:defRPr/>
            </a:pPr>
            <a:r>
              <a:rPr lang="en-US" sz="1200" dirty="0" smtClean="0"/>
              <a:t>Thanks and enjoy!  JFK/KWR</a:t>
            </a:r>
          </a:p>
          <a:p>
            <a:pPr>
              <a:lnSpc>
                <a:spcPct val="85000"/>
              </a:lnSpc>
              <a:defRPr/>
            </a:pPr>
            <a:endParaRPr lang="en-US" sz="1200" dirty="0" smtClean="0"/>
          </a:p>
          <a:p>
            <a:pPr>
              <a:defRPr/>
            </a:pPr>
            <a:r>
              <a:rPr lang="en-US" sz="1200" dirty="0" smtClean="0"/>
              <a:t>     All material copyright 1996-2016</a:t>
            </a:r>
          </a:p>
          <a:p>
            <a:pPr>
              <a:defRPr/>
            </a:pPr>
            <a:r>
              <a:rPr lang="en-US" sz="1200" dirty="0" smtClean="0"/>
              <a:t>     J.F Kurose and K.W. Ross, All Rights Reserved</a:t>
            </a:r>
          </a:p>
        </p:txBody>
      </p:sp>
      <p:pic>
        <p:nvPicPr>
          <p:cNvPr id="4096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6146800"/>
            <a:ext cx="187325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1" descr="kurose7e_cover_sma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238" y="325438"/>
            <a:ext cx="3087687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Rectangle 4"/>
          <p:cNvSpPr>
            <a:spLocks noChangeArrowheads="1"/>
          </p:cNvSpPr>
          <p:nvPr/>
        </p:nvSpPr>
        <p:spPr bwMode="auto">
          <a:xfrm>
            <a:off x="5634038" y="4510088"/>
            <a:ext cx="326072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dirty="0">
                <a:solidFill>
                  <a:srgbClr val="008000"/>
                </a:solidFill>
                <a:cs typeface="Arial" charset="0"/>
              </a:rPr>
              <a:t>7</a:t>
            </a:r>
            <a:r>
              <a:rPr lang="en-US" baseline="30000" dirty="0">
                <a:solidFill>
                  <a:srgbClr val="008000"/>
                </a:solidFill>
                <a:cs typeface="Arial" charset="0"/>
              </a:rPr>
              <a:t>th</a:t>
            </a:r>
            <a:r>
              <a:rPr lang="en-US" dirty="0">
                <a:solidFill>
                  <a:srgbClr val="008000"/>
                </a:solidFill>
                <a:cs typeface="Arial" charset="0"/>
              </a:rPr>
              <a:t> edition </a:t>
            </a:r>
            <a:br>
              <a:rPr lang="en-US" dirty="0">
                <a:solidFill>
                  <a:srgbClr val="008000"/>
                </a:solidFill>
                <a:cs typeface="Arial" charset="0"/>
              </a:rPr>
            </a:br>
            <a:r>
              <a:rPr lang="en-US" dirty="0">
                <a:solidFill>
                  <a:srgbClr val="008000"/>
                </a:solidFill>
                <a:cs typeface="Arial" charset="0"/>
              </a:rPr>
              <a:t>Jim Kurose, Keith Ross</a:t>
            </a:r>
            <a:br>
              <a:rPr lang="en-US" dirty="0">
                <a:solidFill>
                  <a:srgbClr val="008000"/>
                </a:solidFill>
                <a:cs typeface="Arial" charset="0"/>
              </a:rPr>
            </a:br>
            <a:r>
              <a:rPr lang="en-US" sz="1400" dirty="0">
                <a:solidFill>
                  <a:srgbClr val="008000"/>
                </a:solidFill>
                <a:cs typeface="Arial" charset="0"/>
              </a:rPr>
              <a:t>Pearson/Addison Wesley</a:t>
            </a:r>
            <a:br>
              <a:rPr lang="en-US" sz="1400" dirty="0">
                <a:solidFill>
                  <a:srgbClr val="008000"/>
                </a:solidFill>
                <a:cs typeface="Arial" charset="0"/>
              </a:rPr>
            </a:br>
            <a:r>
              <a:rPr lang="en-US" sz="1400" dirty="0">
                <a:solidFill>
                  <a:srgbClr val="008000"/>
                </a:solidFill>
                <a:cs typeface="Arial" charset="0"/>
              </a:rPr>
              <a:t>April 2016</a:t>
            </a:r>
          </a:p>
        </p:txBody>
      </p:sp>
      <p:sp>
        <p:nvSpPr>
          <p:cNvPr id="40967" name="Rectangle 3"/>
          <p:cNvSpPr>
            <a:spLocks noChangeArrowheads="1"/>
          </p:cNvSpPr>
          <p:nvPr/>
        </p:nvSpPr>
        <p:spPr bwMode="auto">
          <a:xfrm>
            <a:off x="371475" y="667206"/>
            <a:ext cx="4808306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ct val="85000"/>
              </a:lnSpc>
            </a:pPr>
            <a:r>
              <a:rPr lang="en-US" sz="4400" dirty="0">
                <a:solidFill>
                  <a:srgbClr val="000099"/>
                </a:solidFill>
                <a:latin typeface="Gill Sans MT" charset="0"/>
                <a:cs typeface="Arial" charset="0"/>
              </a:rPr>
              <a:t>Chapter </a:t>
            </a:r>
            <a:r>
              <a:rPr lang="en-US" sz="4400" dirty="0">
                <a:solidFill>
                  <a:srgbClr val="000099"/>
                </a:solidFill>
                <a:latin typeface="Gill Sans MT" charset="0"/>
                <a:cs typeface="Arial" charset="0"/>
              </a:rPr>
              <a:t>9</a:t>
            </a:r>
            <a:r>
              <a:rPr lang="en-US" sz="4800" dirty="0">
                <a:solidFill>
                  <a:srgbClr val="000099"/>
                </a:solidFill>
                <a:latin typeface="Gill Sans MT" charset="0"/>
                <a:cs typeface="Arial" charset="0"/>
              </a:rPr>
              <a:t/>
            </a:r>
            <a:br>
              <a:rPr lang="en-US" sz="4800" dirty="0">
                <a:solidFill>
                  <a:srgbClr val="000099"/>
                </a:solidFill>
                <a:latin typeface="Gill Sans MT" charset="0"/>
                <a:cs typeface="Arial" charset="0"/>
              </a:rPr>
            </a:br>
            <a:r>
              <a:rPr lang="en-US" sz="4400" dirty="0" smtClean="0">
                <a:solidFill>
                  <a:srgbClr val="000099"/>
                </a:solidFill>
                <a:latin typeface="Gill Sans MT" charset="0"/>
                <a:cs typeface="Arial" charset="0"/>
              </a:rPr>
              <a:t>Multimedia Networking</a:t>
            </a:r>
            <a:endParaRPr lang="en-US" sz="4400" dirty="0">
              <a:solidFill>
                <a:srgbClr val="000099"/>
              </a:solidFill>
              <a:latin typeface="Gill Sans MT" charset="0"/>
              <a:cs typeface="Arial" charset="0"/>
            </a:endParaRPr>
          </a:p>
        </p:txBody>
      </p:sp>
      <p:pic>
        <p:nvPicPr>
          <p:cNvPr id="40968" name="Picture 9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2389188"/>
            <a:ext cx="2901520" cy="19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019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6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992188"/>
            <a:ext cx="8228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36563" y="298450"/>
            <a:ext cx="8080375" cy="871538"/>
          </a:xfrm>
        </p:spPr>
        <p:txBody>
          <a:bodyPr/>
          <a:lstStyle/>
          <a:p>
            <a:pPr>
              <a:defRPr/>
            </a:pPr>
            <a:r>
              <a:rPr lang="en-US" dirty="0"/>
              <a:t>Streaming </a:t>
            </a:r>
            <a:r>
              <a:rPr lang="en-US" dirty="0" smtClean="0"/>
              <a:t>stored video: challenges</a:t>
            </a:r>
            <a:endParaRPr lang="en-US" dirty="0"/>
          </a:p>
        </p:txBody>
      </p:sp>
      <p:sp>
        <p:nvSpPr>
          <p:cNvPr id="219289" name="Rectangle 153"/>
          <p:cNvSpPr>
            <a:spLocks noChangeArrowheads="1"/>
          </p:cNvSpPr>
          <p:nvPr/>
        </p:nvSpPr>
        <p:spPr bwMode="auto">
          <a:xfrm>
            <a:off x="487363" y="1563688"/>
            <a:ext cx="7643812" cy="202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2575" indent="-282575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800" dirty="0">
                <a:solidFill>
                  <a:srgbClr val="CC0000"/>
                </a:solidFill>
                <a:latin typeface="+mn-lt"/>
              </a:rPr>
              <a:t>continuous playout constraint</a:t>
            </a:r>
            <a:r>
              <a:rPr lang="en-US" sz="2800" i="0" dirty="0">
                <a:latin typeface="+mn-lt"/>
              </a:rPr>
              <a:t>: once client playout begins, playback must match original timing </a:t>
            </a:r>
            <a:endParaRPr lang="en-US" sz="2800" i="0" dirty="0">
              <a:latin typeface="+mn-lt"/>
            </a:endParaRPr>
          </a:p>
          <a:p>
            <a:pPr marL="682625" lvl="1" indent="-2254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Arial"/>
              <a:buChar char="•"/>
              <a:defRPr/>
            </a:pPr>
            <a:r>
              <a:rPr lang="en-US" sz="2800" i="0" dirty="0">
                <a:latin typeface="+mn-lt"/>
              </a:rPr>
              <a:t>… but </a:t>
            </a:r>
            <a:r>
              <a:rPr lang="en-US" sz="2800" dirty="0">
                <a:solidFill>
                  <a:srgbClr val="CC0000"/>
                </a:solidFill>
                <a:latin typeface="+mn-lt"/>
              </a:rPr>
              <a:t>network delays are variable </a:t>
            </a:r>
            <a:r>
              <a:rPr lang="en-US" sz="2800" i="0" dirty="0">
                <a:latin typeface="+mn-lt"/>
              </a:rPr>
              <a:t>(jitter), so will need </a:t>
            </a:r>
            <a:r>
              <a:rPr lang="en-US" sz="2800" dirty="0">
                <a:solidFill>
                  <a:srgbClr val="000099"/>
                </a:solidFill>
                <a:latin typeface="+mn-lt"/>
              </a:rPr>
              <a:t>client-side buffer </a:t>
            </a:r>
            <a:r>
              <a:rPr lang="en-US" sz="2800" i="0" dirty="0">
                <a:latin typeface="+mn-lt"/>
              </a:rPr>
              <a:t>to match playout requirements</a:t>
            </a:r>
          </a:p>
          <a:p>
            <a:pPr marL="282575" indent="-282575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800" i="0" dirty="0">
                <a:latin typeface="+mn-lt"/>
              </a:rPr>
              <a:t>other challenges:</a:t>
            </a:r>
          </a:p>
          <a:p>
            <a:pPr marL="682625" lvl="1" indent="-225425">
              <a:spcBef>
                <a:spcPct val="20000"/>
              </a:spcBef>
              <a:buClr>
                <a:srgbClr val="000099"/>
              </a:buClr>
              <a:buSzPct val="100000"/>
              <a:buFont typeface="Arial"/>
              <a:buChar char="•"/>
              <a:defRPr/>
            </a:pPr>
            <a:r>
              <a:rPr lang="en-US" sz="2800" i="0" dirty="0">
                <a:latin typeface="+mn-lt"/>
              </a:rPr>
              <a:t>client interactivity: pause, fast-forward, rewind, jump through video</a:t>
            </a:r>
          </a:p>
          <a:p>
            <a:pPr marL="682625" lvl="1" indent="-225425">
              <a:spcBef>
                <a:spcPct val="20000"/>
              </a:spcBef>
              <a:buClr>
                <a:srgbClr val="000099"/>
              </a:buClr>
              <a:buSzPct val="100000"/>
              <a:buFont typeface="Arial"/>
              <a:buChar char="•"/>
              <a:defRPr/>
            </a:pPr>
            <a:r>
              <a:rPr lang="en-US" sz="2800" i="0" dirty="0">
                <a:latin typeface="+mn-lt"/>
              </a:rPr>
              <a:t>v</a:t>
            </a:r>
            <a:r>
              <a:rPr lang="en-US" sz="2800" i="0" dirty="0">
                <a:latin typeface="+mn-lt"/>
              </a:rPr>
              <a:t>ideo packets may be lost, retransmitted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Char char="v"/>
              <a:defRPr/>
            </a:pPr>
            <a:endParaRPr lang="en-US" sz="2400" i="0" dirty="0">
              <a:latin typeface="+mn-lt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10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755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65" name="Line 9"/>
          <p:cNvSpPr>
            <a:spLocks noChangeShapeType="1"/>
          </p:cNvSpPr>
          <p:nvPr/>
        </p:nvSpPr>
        <p:spPr bwMode="auto">
          <a:xfrm>
            <a:off x="838200" y="1490663"/>
            <a:ext cx="0" cy="28527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24266" name="Line 10"/>
          <p:cNvSpPr>
            <a:spLocks noChangeShapeType="1"/>
          </p:cNvSpPr>
          <p:nvPr/>
        </p:nvSpPr>
        <p:spPr bwMode="auto">
          <a:xfrm flipH="1">
            <a:off x="828675" y="4333875"/>
            <a:ext cx="7815263" cy="14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24314" name="Text Box 58"/>
          <p:cNvSpPr txBox="1">
            <a:spLocks noChangeArrowheads="1"/>
          </p:cNvSpPr>
          <p:nvPr/>
        </p:nvSpPr>
        <p:spPr bwMode="auto">
          <a:xfrm>
            <a:off x="1470025" y="1593850"/>
            <a:ext cx="186848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solidFill>
                  <a:srgbClr val="CC0000"/>
                </a:solidFill>
                <a:latin typeface="Arial"/>
                <a:cs typeface="Arial"/>
              </a:rPr>
              <a:t>       constant bit </a:t>
            </a:r>
          </a:p>
          <a:p>
            <a:pPr>
              <a:defRPr/>
            </a:pPr>
            <a:r>
              <a:rPr lang="en-US" i="0" dirty="0">
                <a:solidFill>
                  <a:srgbClr val="CC0000"/>
                </a:solidFill>
                <a:latin typeface="Arial"/>
                <a:cs typeface="Arial"/>
              </a:rPr>
              <a:t>      rate video</a:t>
            </a:r>
          </a:p>
          <a:p>
            <a:pPr>
              <a:defRPr/>
            </a:pPr>
            <a:r>
              <a:rPr lang="en-US" i="0" dirty="0">
                <a:solidFill>
                  <a:srgbClr val="CC0000"/>
                </a:solidFill>
                <a:latin typeface="Arial"/>
                <a:cs typeface="Arial"/>
              </a:rPr>
              <a:t>transmission</a:t>
            </a:r>
          </a:p>
        </p:txBody>
      </p:sp>
      <p:grpSp>
        <p:nvGrpSpPr>
          <p:cNvPr id="36868" name="Group 60"/>
          <p:cNvGrpSpPr>
            <a:grpSpLocks/>
          </p:cNvGrpSpPr>
          <p:nvPr/>
        </p:nvGrpSpPr>
        <p:grpSpPr bwMode="auto">
          <a:xfrm>
            <a:off x="1219200" y="1820863"/>
            <a:ext cx="2552700" cy="2525712"/>
            <a:chOff x="648" y="1147"/>
            <a:chExt cx="1608" cy="1591"/>
          </a:xfrm>
        </p:grpSpPr>
        <p:grpSp>
          <p:nvGrpSpPr>
            <p:cNvPr id="36967" name="Group 61"/>
            <p:cNvGrpSpPr>
              <a:grpSpLocks/>
            </p:cNvGrpSpPr>
            <p:nvPr/>
          </p:nvGrpSpPr>
          <p:grpSpPr bwMode="auto">
            <a:xfrm>
              <a:off x="648" y="1725"/>
              <a:ext cx="1024" cy="1013"/>
              <a:chOff x="672" y="1071"/>
              <a:chExt cx="1024" cy="1013"/>
            </a:xfrm>
          </p:grpSpPr>
          <p:grpSp>
            <p:nvGrpSpPr>
              <p:cNvPr id="36983" name="Group 62"/>
              <p:cNvGrpSpPr>
                <a:grpSpLocks/>
              </p:cNvGrpSpPr>
              <p:nvPr/>
            </p:nvGrpSpPr>
            <p:grpSpPr bwMode="auto">
              <a:xfrm>
                <a:off x="672" y="1506"/>
                <a:ext cx="583" cy="578"/>
                <a:chOff x="672" y="1486"/>
                <a:chExt cx="583" cy="578"/>
              </a:xfrm>
            </p:grpSpPr>
            <p:grpSp>
              <p:nvGrpSpPr>
                <p:cNvPr id="36994" name="Group 63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7002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4321" name="Line 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4322" name="Line 6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7003" name="Group 67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4324" name="Line 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4325" name="Line 6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36995" name="Group 70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6996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4328" name="Line 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4329" name="Line 73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6997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4331" name="Line 7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4332" name="Line 7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36984" name="Group 77"/>
              <p:cNvGrpSpPr>
                <a:grpSpLocks/>
              </p:cNvGrpSpPr>
              <p:nvPr/>
            </p:nvGrpSpPr>
            <p:grpSpPr bwMode="auto">
              <a:xfrm>
                <a:off x="1259" y="1217"/>
                <a:ext cx="291" cy="288"/>
                <a:chOff x="672" y="1776"/>
                <a:chExt cx="291" cy="288"/>
              </a:xfrm>
            </p:grpSpPr>
            <p:grpSp>
              <p:nvGrpSpPr>
                <p:cNvPr id="36988" name="Group 78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4335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336" name="Line 8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36989" name="Group 81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4338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339" name="Line 8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36985" name="Group 84"/>
              <p:cNvGrpSpPr>
                <a:grpSpLocks/>
              </p:cNvGrpSpPr>
              <p:nvPr/>
            </p:nvGrpSpPr>
            <p:grpSpPr bwMode="auto">
              <a:xfrm>
                <a:off x="1551" y="1071"/>
                <a:ext cx="145" cy="144"/>
                <a:chOff x="672" y="1920"/>
                <a:chExt cx="145" cy="144"/>
              </a:xfrm>
            </p:grpSpPr>
            <p:sp>
              <p:nvSpPr>
                <p:cNvPr id="224341" name="Line 85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224342" name="Line 86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</p:grpSp>
        <p:grpSp>
          <p:nvGrpSpPr>
            <p:cNvPr id="36968" name="Group 87"/>
            <p:cNvGrpSpPr>
              <a:grpSpLocks/>
            </p:cNvGrpSpPr>
            <p:nvPr/>
          </p:nvGrpSpPr>
          <p:grpSpPr bwMode="auto">
            <a:xfrm>
              <a:off x="1673" y="1147"/>
              <a:ext cx="583" cy="578"/>
              <a:chOff x="672" y="1486"/>
              <a:chExt cx="583" cy="578"/>
            </a:xfrm>
          </p:grpSpPr>
          <p:grpSp>
            <p:nvGrpSpPr>
              <p:cNvPr id="36969" name="Group 88"/>
              <p:cNvGrpSpPr>
                <a:grpSpLocks/>
              </p:cNvGrpSpPr>
              <p:nvPr/>
            </p:nvGrpSpPr>
            <p:grpSpPr bwMode="auto">
              <a:xfrm>
                <a:off x="672" y="1776"/>
                <a:ext cx="291" cy="288"/>
                <a:chOff x="672" y="1776"/>
                <a:chExt cx="291" cy="288"/>
              </a:xfrm>
            </p:grpSpPr>
            <p:grpSp>
              <p:nvGrpSpPr>
                <p:cNvPr id="36977" name="Group 89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4346" name="Line 90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347" name="Line 9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36978" name="Group 92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4349" name="Line 93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350" name="Line 94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36970" name="Group 95"/>
              <p:cNvGrpSpPr>
                <a:grpSpLocks/>
              </p:cNvGrpSpPr>
              <p:nvPr/>
            </p:nvGrpSpPr>
            <p:grpSpPr bwMode="auto">
              <a:xfrm>
                <a:off x="964" y="1486"/>
                <a:ext cx="291" cy="288"/>
                <a:chOff x="672" y="1776"/>
                <a:chExt cx="291" cy="288"/>
              </a:xfrm>
            </p:grpSpPr>
            <p:grpSp>
              <p:nvGrpSpPr>
                <p:cNvPr id="36971" name="Group 96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4353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354" name="Line 9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36972" name="Group 99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4356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357" name="Line 10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</p:grpSp>
      </p:grpSp>
      <p:sp>
        <p:nvSpPr>
          <p:cNvPr id="224406" name="Text Box 150"/>
          <p:cNvSpPr txBox="1">
            <a:spLocks noChangeArrowheads="1"/>
          </p:cNvSpPr>
          <p:nvPr/>
        </p:nvSpPr>
        <p:spPr bwMode="auto">
          <a:xfrm rot="-5433387">
            <a:off x="-412750" y="2638426"/>
            <a:ext cx="19573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Cumulative data</a:t>
            </a:r>
          </a:p>
        </p:txBody>
      </p:sp>
      <p:sp>
        <p:nvSpPr>
          <p:cNvPr id="224410" name="Text Box 154"/>
          <p:cNvSpPr txBox="1">
            <a:spLocks noChangeArrowheads="1"/>
          </p:cNvSpPr>
          <p:nvPr/>
        </p:nvSpPr>
        <p:spPr bwMode="auto">
          <a:xfrm>
            <a:off x="8099425" y="4356100"/>
            <a:ext cx="62071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time</a:t>
            </a:r>
          </a:p>
        </p:txBody>
      </p:sp>
      <p:grpSp>
        <p:nvGrpSpPr>
          <p:cNvPr id="224457" name="Group 201"/>
          <p:cNvGrpSpPr>
            <a:grpSpLocks/>
          </p:cNvGrpSpPr>
          <p:nvPr/>
        </p:nvGrpSpPr>
        <p:grpSpPr bwMode="auto">
          <a:xfrm>
            <a:off x="2495550" y="1835150"/>
            <a:ext cx="3500438" cy="2520950"/>
            <a:chOff x="1572" y="1156"/>
            <a:chExt cx="2205" cy="1588"/>
          </a:xfrm>
        </p:grpSpPr>
        <p:grpSp>
          <p:nvGrpSpPr>
            <p:cNvPr id="36927" name="Group 198"/>
            <p:cNvGrpSpPr>
              <a:grpSpLocks/>
            </p:cNvGrpSpPr>
            <p:nvPr/>
          </p:nvGrpSpPr>
          <p:grpSpPr bwMode="auto">
            <a:xfrm>
              <a:off x="1938" y="1156"/>
              <a:ext cx="1839" cy="1588"/>
              <a:chOff x="1938" y="1156"/>
              <a:chExt cx="1839" cy="1588"/>
            </a:xfrm>
          </p:grpSpPr>
          <p:grpSp>
            <p:nvGrpSpPr>
              <p:cNvPr id="36931" name="Group 106"/>
              <p:cNvGrpSpPr>
                <a:grpSpLocks/>
              </p:cNvGrpSpPr>
              <p:nvPr/>
            </p:nvGrpSpPr>
            <p:grpSpPr bwMode="auto">
              <a:xfrm>
                <a:off x="1938" y="2600"/>
                <a:ext cx="319" cy="144"/>
                <a:chOff x="672" y="1920"/>
                <a:chExt cx="145" cy="144"/>
              </a:xfrm>
            </p:grpSpPr>
            <p:sp>
              <p:nvSpPr>
                <p:cNvPr id="224363" name="Line 107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224364" name="Line 108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36932" name="Group 109"/>
              <p:cNvGrpSpPr>
                <a:grpSpLocks/>
              </p:cNvGrpSpPr>
              <p:nvPr/>
            </p:nvGrpSpPr>
            <p:grpSpPr bwMode="auto">
              <a:xfrm>
                <a:off x="2252" y="2456"/>
                <a:ext cx="73" cy="144"/>
                <a:chOff x="672" y="1920"/>
                <a:chExt cx="145" cy="144"/>
              </a:xfrm>
            </p:grpSpPr>
            <p:sp>
              <p:nvSpPr>
                <p:cNvPr id="224366" name="Line 110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224367" name="Line 111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9"/>
                  <a:ext cx="0" cy="14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36933" name="Group 112"/>
              <p:cNvGrpSpPr>
                <a:grpSpLocks/>
              </p:cNvGrpSpPr>
              <p:nvPr/>
            </p:nvGrpSpPr>
            <p:grpSpPr bwMode="auto">
              <a:xfrm>
                <a:off x="2317" y="2169"/>
                <a:ext cx="126" cy="288"/>
                <a:chOff x="672" y="1776"/>
                <a:chExt cx="291" cy="288"/>
              </a:xfrm>
            </p:grpSpPr>
            <p:grpSp>
              <p:nvGrpSpPr>
                <p:cNvPr id="36957" name="Group 113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4370" name="Line 114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371" name="Line 115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7"/>
                    <a:ext cx="0" cy="145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36958" name="Group 116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4373" name="Line 117"/>
                  <p:cNvSpPr>
                    <a:spLocks noChangeShapeType="1"/>
                  </p:cNvSpPr>
                  <p:nvPr/>
                </p:nvSpPr>
                <p:spPr bwMode="auto">
                  <a:xfrm>
                    <a:off x="671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374" name="Line 11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4" y="1847"/>
                    <a:ext cx="0" cy="14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36934" name="Group 119"/>
              <p:cNvGrpSpPr>
                <a:grpSpLocks/>
              </p:cNvGrpSpPr>
              <p:nvPr/>
            </p:nvGrpSpPr>
            <p:grpSpPr bwMode="auto">
              <a:xfrm>
                <a:off x="2441" y="1877"/>
                <a:ext cx="609" cy="288"/>
                <a:chOff x="672" y="1776"/>
                <a:chExt cx="291" cy="288"/>
              </a:xfrm>
            </p:grpSpPr>
            <p:grpSp>
              <p:nvGrpSpPr>
                <p:cNvPr id="36951" name="Group 120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4377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378" name="Line 12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36952" name="Group 123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4380" name="Line 124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381" name="Line 125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36935" name="Group 126"/>
              <p:cNvGrpSpPr>
                <a:grpSpLocks/>
              </p:cNvGrpSpPr>
              <p:nvPr/>
            </p:nvGrpSpPr>
            <p:grpSpPr bwMode="auto">
              <a:xfrm>
                <a:off x="3045" y="1740"/>
                <a:ext cx="52" cy="144"/>
                <a:chOff x="672" y="1920"/>
                <a:chExt cx="145" cy="144"/>
              </a:xfrm>
            </p:grpSpPr>
            <p:sp>
              <p:nvSpPr>
                <p:cNvPr id="224383" name="Line 127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224384" name="Line 128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9"/>
                  <a:ext cx="0" cy="14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36936" name="Group 131"/>
              <p:cNvGrpSpPr>
                <a:grpSpLocks/>
              </p:cNvGrpSpPr>
              <p:nvPr/>
            </p:nvGrpSpPr>
            <p:grpSpPr bwMode="auto">
              <a:xfrm>
                <a:off x="3092" y="1590"/>
                <a:ext cx="469" cy="144"/>
                <a:chOff x="672" y="1920"/>
                <a:chExt cx="145" cy="144"/>
              </a:xfrm>
            </p:grpSpPr>
            <p:sp>
              <p:nvSpPr>
                <p:cNvPr id="224388" name="Line 132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224389" name="Line 133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36937" name="Group 134"/>
              <p:cNvGrpSpPr>
                <a:grpSpLocks/>
              </p:cNvGrpSpPr>
              <p:nvPr/>
            </p:nvGrpSpPr>
            <p:grpSpPr bwMode="auto">
              <a:xfrm>
                <a:off x="3550" y="1446"/>
                <a:ext cx="145" cy="144"/>
                <a:chOff x="672" y="1920"/>
                <a:chExt cx="145" cy="144"/>
              </a:xfrm>
            </p:grpSpPr>
            <p:sp>
              <p:nvSpPr>
                <p:cNvPr id="224391" name="Line 135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224392" name="Line 136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36938" name="Group 137"/>
              <p:cNvGrpSpPr>
                <a:grpSpLocks/>
              </p:cNvGrpSpPr>
              <p:nvPr/>
            </p:nvGrpSpPr>
            <p:grpSpPr bwMode="auto">
              <a:xfrm>
                <a:off x="3690" y="1156"/>
                <a:ext cx="87" cy="288"/>
                <a:chOff x="672" y="1776"/>
                <a:chExt cx="291" cy="288"/>
              </a:xfrm>
            </p:grpSpPr>
            <p:grpSp>
              <p:nvGrpSpPr>
                <p:cNvPr id="36939" name="Group 138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4395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396" name="Line 14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4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36940" name="Group 141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4398" name="Line 142"/>
                  <p:cNvSpPr>
                    <a:spLocks noChangeShapeType="1"/>
                  </p:cNvSpPr>
                  <p:nvPr/>
                </p:nvSpPr>
                <p:spPr bwMode="auto">
                  <a:xfrm>
                    <a:off x="673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399" name="Line 14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</p:grpSp>
        <p:sp>
          <p:nvSpPr>
            <p:cNvPr id="224408" name="Text Box 152"/>
            <p:cNvSpPr txBox="1">
              <a:spLocks noChangeArrowheads="1"/>
            </p:cNvSpPr>
            <p:nvPr/>
          </p:nvSpPr>
          <p:spPr bwMode="auto">
            <a:xfrm>
              <a:off x="1753" y="1724"/>
              <a:ext cx="634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i="0" dirty="0">
                  <a:latin typeface="Arial"/>
                  <a:cs typeface="Arial"/>
                </a:rPr>
                <a:t>variable</a:t>
              </a:r>
            </a:p>
            <a:p>
              <a:pPr algn="ctr">
                <a:defRPr/>
              </a:pPr>
              <a:r>
                <a:rPr lang="en-US" i="0" dirty="0">
                  <a:latin typeface="Arial"/>
                  <a:cs typeface="Arial"/>
                </a:rPr>
                <a:t>network</a:t>
              </a:r>
            </a:p>
            <a:p>
              <a:pPr algn="ctr">
                <a:defRPr/>
              </a:pPr>
              <a:r>
                <a:rPr lang="en-US" i="0" dirty="0">
                  <a:latin typeface="Arial"/>
                  <a:cs typeface="Arial"/>
                </a:rPr>
                <a:t>delay</a:t>
              </a:r>
            </a:p>
          </p:txBody>
        </p:sp>
        <p:sp>
          <p:nvSpPr>
            <p:cNvPr id="224409" name="Line 153"/>
            <p:cNvSpPr>
              <a:spLocks noChangeShapeType="1"/>
            </p:cNvSpPr>
            <p:nvPr/>
          </p:nvSpPr>
          <p:spPr bwMode="auto">
            <a:xfrm>
              <a:off x="1572" y="1938"/>
              <a:ext cx="10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24453" name="Text Box 197"/>
            <p:cNvSpPr txBox="1">
              <a:spLocks noChangeArrowheads="1"/>
            </p:cNvSpPr>
            <p:nvPr/>
          </p:nvSpPr>
          <p:spPr bwMode="auto">
            <a:xfrm>
              <a:off x="2682" y="1196"/>
              <a:ext cx="84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en-US" i="0" dirty="0">
                  <a:latin typeface="Arial"/>
                  <a:cs typeface="Arial"/>
                </a:rPr>
                <a:t>client video</a:t>
              </a:r>
            </a:p>
            <a:p>
              <a:pPr algn="r">
                <a:defRPr/>
              </a:pPr>
              <a:r>
                <a:rPr lang="en-US" i="0" dirty="0">
                  <a:latin typeface="Arial"/>
                  <a:cs typeface="Arial"/>
                </a:rPr>
                <a:t>reception</a:t>
              </a:r>
            </a:p>
          </p:txBody>
        </p:sp>
      </p:grpSp>
      <p:grpSp>
        <p:nvGrpSpPr>
          <p:cNvPr id="224459" name="Group 203"/>
          <p:cNvGrpSpPr>
            <a:grpSpLocks/>
          </p:cNvGrpSpPr>
          <p:nvPr/>
        </p:nvGrpSpPr>
        <p:grpSpPr bwMode="auto">
          <a:xfrm>
            <a:off x="2974975" y="1806575"/>
            <a:ext cx="4945063" cy="3209925"/>
            <a:chOff x="1874" y="1138"/>
            <a:chExt cx="3115" cy="2022"/>
          </a:xfrm>
        </p:grpSpPr>
        <p:grpSp>
          <p:nvGrpSpPr>
            <p:cNvPr id="36881" name="Group 155"/>
            <p:cNvGrpSpPr>
              <a:grpSpLocks/>
            </p:cNvGrpSpPr>
            <p:nvPr/>
          </p:nvGrpSpPr>
          <p:grpSpPr bwMode="auto">
            <a:xfrm>
              <a:off x="2784" y="1138"/>
              <a:ext cx="1608" cy="1591"/>
              <a:chOff x="648" y="1147"/>
              <a:chExt cx="1608" cy="1591"/>
            </a:xfrm>
          </p:grpSpPr>
          <p:grpSp>
            <p:nvGrpSpPr>
              <p:cNvPr id="36886" name="Group 156"/>
              <p:cNvGrpSpPr>
                <a:grpSpLocks/>
              </p:cNvGrpSpPr>
              <p:nvPr/>
            </p:nvGrpSpPr>
            <p:grpSpPr bwMode="auto">
              <a:xfrm>
                <a:off x="648" y="1725"/>
                <a:ext cx="1024" cy="1013"/>
                <a:chOff x="672" y="1071"/>
                <a:chExt cx="1024" cy="1013"/>
              </a:xfrm>
            </p:grpSpPr>
            <p:grpSp>
              <p:nvGrpSpPr>
                <p:cNvPr id="36902" name="Group 157"/>
                <p:cNvGrpSpPr>
                  <a:grpSpLocks/>
                </p:cNvGrpSpPr>
                <p:nvPr/>
              </p:nvGrpSpPr>
              <p:grpSpPr bwMode="auto">
                <a:xfrm>
                  <a:off x="672" y="1506"/>
                  <a:ext cx="583" cy="578"/>
                  <a:chOff x="672" y="1486"/>
                  <a:chExt cx="583" cy="578"/>
                </a:xfrm>
              </p:grpSpPr>
              <p:grpSp>
                <p:nvGrpSpPr>
                  <p:cNvPr id="36913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672" y="177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36921" name="Group 1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4416" name="Line 16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224417" name="Line 161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  <p:grpSp>
                  <p:nvGrpSpPr>
                    <p:cNvPr id="36922" name="Group 16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4419" name="Line 16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224420" name="Line 16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</p:grpSp>
              <p:grpSp>
                <p:nvGrpSpPr>
                  <p:cNvPr id="36914" name="Group 165"/>
                  <p:cNvGrpSpPr>
                    <a:grpSpLocks/>
                  </p:cNvGrpSpPr>
                  <p:nvPr/>
                </p:nvGrpSpPr>
                <p:grpSpPr bwMode="auto">
                  <a:xfrm>
                    <a:off x="964" y="148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36915" name="Group 16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4423" name="Line 16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224424" name="Line 168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  <p:grpSp>
                  <p:nvGrpSpPr>
                    <p:cNvPr id="36916" name="Group 16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4426" name="Line 17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224427" name="Line 171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6903" name="Group 172"/>
                <p:cNvGrpSpPr>
                  <a:grpSpLocks/>
                </p:cNvGrpSpPr>
                <p:nvPr/>
              </p:nvGrpSpPr>
              <p:grpSpPr bwMode="auto">
                <a:xfrm>
                  <a:off x="1259" y="1217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6907" name="Group 173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4430" name="Line 17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4431" name="Line 17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6908" name="Group 176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4433" name="Line 17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4434" name="Line 17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36904" name="Group 179"/>
                <p:cNvGrpSpPr>
                  <a:grpSpLocks/>
                </p:cNvGrpSpPr>
                <p:nvPr/>
              </p:nvGrpSpPr>
              <p:grpSpPr bwMode="auto">
                <a:xfrm>
                  <a:off x="1551" y="1071"/>
                  <a:ext cx="145" cy="144"/>
                  <a:chOff x="672" y="1920"/>
                  <a:chExt cx="145" cy="144"/>
                </a:xfrm>
              </p:grpSpPr>
              <p:sp>
                <p:nvSpPr>
                  <p:cNvPr id="224436" name="Line 180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4437" name="Line 18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36887" name="Group 182"/>
              <p:cNvGrpSpPr>
                <a:grpSpLocks/>
              </p:cNvGrpSpPr>
              <p:nvPr/>
            </p:nvGrpSpPr>
            <p:grpSpPr bwMode="auto">
              <a:xfrm>
                <a:off x="1673" y="1147"/>
                <a:ext cx="583" cy="578"/>
                <a:chOff x="672" y="1486"/>
                <a:chExt cx="583" cy="578"/>
              </a:xfrm>
            </p:grpSpPr>
            <p:grpSp>
              <p:nvGrpSpPr>
                <p:cNvPr id="36888" name="Group 183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6896" name="Group 184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4441" name="Line 1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4442" name="Line 18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6897" name="Group 187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4444" name="Line 1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4445" name="Line 18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36889" name="Group 190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6890" name="Group 191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4448" name="Line 1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4449" name="Line 193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6891" name="Group 194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4451" name="Line 19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4452" name="Line 19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</p:grpSp>
        </p:grpSp>
        <p:sp>
          <p:nvSpPr>
            <p:cNvPr id="224455" name="Text Box 199"/>
            <p:cNvSpPr txBox="1">
              <a:spLocks noChangeArrowheads="1"/>
            </p:cNvSpPr>
            <p:nvPr/>
          </p:nvSpPr>
          <p:spPr bwMode="auto">
            <a:xfrm>
              <a:off x="3788" y="1250"/>
              <a:ext cx="1201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i="0" dirty="0">
                  <a:solidFill>
                    <a:srgbClr val="000099"/>
                  </a:solidFill>
                  <a:latin typeface="Arial"/>
                  <a:cs typeface="Arial"/>
                </a:rPr>
                <a:t>       constant bit </a:t>
              </a:r>
            </a:p>
            <a:p>
              <a:pPr>
                <a:defRPr/>
              </a:pPr>
              <a:r>
                <a:rPr lang="en-US" i="0" dirty="0">
                  <a:solidFill>
                    <a:srgbClr val="000099"/>
                  </a:solidFill>
                  <a:latin typeface="Arial"/>
                  <a:cs typeface="Arial"/>
                </a:rPr>
                <a:t>     rate video</a:t>
              </a:r>
            </a:p>
            <a:p>
              <a:pPr>
                <a:defRPr/>
              </a:pPr>
              <a:r>
                <a:rPr lang="en-US" i="0" dirty="0">
                  <a:solidFill>
                    <a:srgbClr val="000099"/>
                  </a:solidFill>
                  <a:latin typeface="Arial"/>
                  <a:cs typeface="Arial"/>
                </a:rPr>
                <a:t> playout at client</a:t>
              </a:r>
            </a:p>
          </p:txBody>
        </p:sp>
        <p:grpSp>
          <p:nvGrpSpPr>
            <p:cNvPr id="36883" name="Group 202"/>
            <p:cNvGrpSpPr>
              <a:grpSpLocks/>
            </p:cNvGrpSpPr>
            <p:nvPr/>
          </p:nvGrpSpPr>
          <p:grpSpPr bwMode="auto">
            <a:xfrm>
              <a:off x="1874" y="2756"/>
              <a:ext cx="1059" cy="404"/>
              <a:chOff x="1874" y="2756"/>
              <a:chExt cx="1059" cy="404"/>
            </a:xfrm>
          </p:grpSpPr>
          <p:sp>
            <p:nvSpPr>
              <p:cNvPr id="224400" name="Text Box 144"/>
              <p:cNvSpPr txBox="1">
                <a:spLocks noChangeArrowheads="1"/>
              </p:cNvSpPr>
              <p:nvPr/>
            </p:nvSpPr>
            <p:spPr bwMode="auto">
              <a:xfrm>
                <a:off x="1874" y="2756"/>
                <a:ext cx="1059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i="0" dirty="0">
                    <a:solidFill>
                      <a:srgbClr val="000099"/>
                    </a:solidFill>
                    <a:latin typeface="Arial"/>
                    <a:cs typeface="Arial"/>
                  </a:rPr>
                  <a:t>client playout</a:t>
                </a:r>
              </a:p>
              <a:p>
                <a:pPr algn="ctr">
                  <a:defRPr/>
                </a:pPr>
                <a:r>
                  <a:rPr lang="en-US" i="0" dirty="0">
                    <a:solidFill>
                      <a:srgbClr val="000099"/>
                    </a:solidFill>
                    <a:latin typeface="Arial"/>
                    <a:cs typeface="Arial"/>
                  </a:rPr>
                  <a:t>delay</a:t>
                </a:r>
              </a:p>
            </p:txBody>
          </p:sp>
          <p:sp>
            <p:nvSpPr>
              <p:cNvPr id="224456" name="Line 200"/>
              <p:cNvSpPr>
                <a:spLocks noChangeShapeType="1"/>
              </p:cNvSpPr>
              <p:nvPr/>
            </p:nvSpPr>
            <p:spPr bwMode="auto">
              <a:xfrm flipV="1">
                <a:off x="1962" y="2988"/>
                <a:ext cx="816" cy="6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224462" name="Group 206"/>
          <p:cNvGrpSpPr>
            <a:grpSpLocks/>
          </p:cNvGrpSpPr>
          <p:nvPr/>
        </p:nvGrpSpPr>
        <p:grpSpPr bwMode="auto">
          <a:xfrm>
            <a:off x="4459288" y="2971800"/>
            <a:ext cx="523875" cy="903288"/>
            <a:chOff x="2809" y="1872"/>
            <a:chExt cx="330" cy="569"/>
          </a:xfrm>
        </p:grpSpPr>
        <p:sp>
          <p:nvSpPr>
            <p:cNvPr id="224460" name="Line 204"/>
            <p:cNvSpPr>
              <a:spLocks noChangeShapeType="1"/>
            </p:cNvSpPr>
            <p:nvPr/>
          </p:nvSpPr>
          <p:spPr bwMode="auto">
            <a:xfrm flipV="1">
              <a:off x="2988" y="1872"/>
              <a:ext cx="0" cy="564"/>
            </a:xfrm>
            <a:prstGeom prst="line">
              <a:avLst/>
            </a:prstGeom>
            <a:noFill/>
            <a:ln w="19050">
              <a:solidFill>
                <a:srgbClr val="0099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24461" name="Text Box 205"/>
            <p:cNvSpPr txBox="1">
              <a:spLocks noChangeArrowheads="1"/>
            </p:cNvSpPr>
            <p:nvPr/>
          </p:nvSpPr>
          <p:spPr bwMode="auto">
            <a:xfrm rot="16200000">
              <a:off x="2710" y="2011"/>
              <a:ext cx="52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i="0" dirty="0">
                  <a:solidFill>
                    <a:srgbClr val="009900"/>
                  </a:solidFill>
                  <a:latin typeface="Arial"/>
                  <a:cs typeface="Arial"/>
                </a:rPr>
                <a:t>buffered</a:t>
              </a:r>
            </a:p>
            <a:p>
              <a:pPr algn="ctr">
                <a:defRPr/>
              </a:pPr>
              <a:r>
                <a:rPr lang="en-US" sz="1400" i="0" dirty="0">
                  <a:solidFill>
                    <a:srgbClr val="009900"/>
                  </a:solidFill>
                  <a:latin typeface="Arial"/>
                  <a:cs typeface="Arial"/>
                </a:rPr>
                <a:t>video</a:t>
              </a:r>
              <a:endParaRPr lang="en-US" i="0" dirty="0">
                <a:latin typeface="Arial"/>
                <a:cs typeface="Arial"/>
              </a:endParaRPr>
            </a:p>
          </p:txBody>
        </p:sp>
      </p:grpSp>
      <p:sp>
        <p:nvSpPr>
          <p:cNvPr id="224464" name="Rectangle 208"/>
          <p:cNvSpPr>
            <a:spLocks noGrp="1" noChangeArrowheads="1"/>
          </p:cNvSpPr>
          <p:nvPr>
            <p:ph type="body" idx="1"/>
          </p:nvPr>
        </p:nvSpPr>
        <p:spPr>
          <a:xfrm>
            <a:off x="733425" y="5207000"/>
            <a:ext cx="7772400" cy="889000"/>
          </a:xfrm>
        </p:spPr>
        <p:txBody>
          <a:bodyPr/>
          <a:lstStyle/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client-side </a:t>
            </a:r>
            <a:r>
              <a:rPr lang="en-US" i="1" dirty="0" smtClean="0">
                <a:solidFill>
                  <a:srgbClr val="CC0000"/>
                </a:solidFill>
              </a:rPr>
              <a:t>buffering</a:t>
            </a:r>
            <a:r>
              <a:rPr lang="en-US" i="1" dirty="0">
                <a:solidFill>
                  <a:srgbClr val="CC0000"/>
                </a:solidFill>
              </a:rPr>
              <a:t> </a:t>
            </a:r>
            <a:r>
              <a:rPr lang="en-US" i="1" dirty="0" smtClean="0">
                <a:solidFill>
                  <a:srgbClr val="CC0000"/>
                </a:solidFill>
              </a:rPr>
              <a:t>and playout delay: </a:t>
            </a:r>
            <a:r>
              <a:rPr lang="en-US" dirty="0"/>
              <a:t>compensate for network-added delay, delay jitter</a:t>
            </a:r>
          </a:p>
        </p:txBody>
      </p:sp>
      <p:pic>
        <p:nvPicPr>
          <p:cNvPr id="36877" name="Picture 6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992188"/>
            <a:ext cx="8228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36563" y="298450"/>
            <a:ext cx="8080375" cy="871538"/>
          </a:xfrm>
        </p:spPr>
        <p:txBody>
          <a:bodyPr/>
          <a:lstStyle/>
          <a:p>
            <a:pPr>
              <a:defRPr/>
            </a:pPr>
            <a:r>
              <a:rPr lang="en-US" dirty="0"/>
              <a:t>Streaming </a:t>
            </a:r>
            <a:r>
              <a:rPr lang="en-US" dirty="0" smtClean="0"/>
              <a:t>stored video: </a:t>
            </a:r>
            <a:r>
              <a:rPr lang="en-US" dirty="0" smtClean="0"/>
              <a:t>revisited</a:t>
            </a:r>
            <a:endParaRPr lang="en-US" dirty="0"/>
          </a:p>
        </p:txBody>
      </p:sp>
      <p:sp>
        <p:nvSpPr>
          <p:cNvPr id="14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11</a:t>
            </a:fld>
            <a:endParaRPr lang="en-US" sz="1200" dirty="0">
              <a:latin typeface="Tahoma" charset="0"/>
            </a:endParaRPr>
          </a:p>
        </p:txBody>
      </p:sp>
      <p:sp>
        <p:nvSpPr>
          <p:cNvPr id="14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822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4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2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464" grpId="0" build="p" autoUpdateAnimBg="0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8" y="1143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Client-side buffering, playout</a:t>
            </a:r>
            <a:endParaRPr lang="en-US" dirty="0"/>
          </a:p>
        </p:txBody>
      </p:sp>
      <p:grpSp>
        <p:nvGrpSpPr>
          <p:cNvPr id="38916" name="Group 249"/>
          <p:cNvGrpSpPr>
            <a:grpSpLocks/>
          </p:cNvGrpSpPr>
          <p:nvPr/>
        </p:nvGrpSpPr>
        <p:grpSpPr bwMode="auto">
          <a:xfrm>
            <a:off x="703263" y="2027238"/>
            <a:ext cx="561975" cy="1038225"/>
            <a:chOff x="4140" y="429"/>
            <a:chExt cx="1425" cy="2396"/>
          </a:xfrm>
        </p:grpSpPr>
        <p:sp>
          <p:nvSpPr>
            <p:cNvPr id="38937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Rectangle 251"/>
            <p:cNvSpPr>
              <a:spLocks noChangeArrowheads="1"/>
            </p:cNvSpPr>
            <p:nvPr/>
          </p:nvSpPr>
          <p:spPr bwMode="auto">
            <a:xfrm>
              <a:off x="4204" y="429"/>
              <a:ext cx="1047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8939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940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Rectangle 254"/>
            <p:cNvSpPr>
              <a:spLocks noChangeArrowheads="1"/>
            </p:cNvSpPr>
            <p:nvPr/>
          </p:nvSpPr>
          <p:spPr bwMode="auto">
            <a:xfrm>
              <a:off x="4212" y="693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38942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7" name="AutoShape 256"/>
              <p:cNvSpPr>
                <a:spLocks noChangeArrowheads="1"/>
              </p:cNvSpPr>
              <p:nvPr/>
            </p:nvSpPr>
            <p:spPr bwMode="auto">
              <a:xfrm>
                <a:off x="613" y="2567"/>
                <a:ext cx="728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8" name="AutoShape 257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3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3" name="Rectangle 258"/>
            <p:cNvSpPr>
              <a:spLocks noChangeArrowheads="1"/>
            </p:cNvSpPr>
            <p:nvPr/>
          </p:nvSpPr>
          <p:spPr bwMode="auto">
            <a:xfrm>
              <a:off x="4225" y="1019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38944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5" name="AutoShape 260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3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6" name="AutoShape 261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88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5" name="Rectangle 262"/>
            <p:cNvSpPr>
              <a:spLocks noChangeArrowheads="1"/>
            </p:cNvSpPr>
            <p:nvPr/>
          </p:nvSpPr>
          <p:spPr bwMode="auto">
            <a:xfrm>
              <a:off x="4216" y="1360"/>
              <a:ext cx="596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6" name="Rectangle 263"/>
            <p:cNvSpPr>
              <a:spLocks noChangeArrowheads="1"/>
            </p:cNvSpPr>
            <p:nvPr/>
          </p:nvSpPr>
          <p:spPr bwMode="auto">
            <a:xfrm>
              <a:off x="4229" y="1656"/>
              <a:ext cx="596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38947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3" name="AutoShape 265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1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4" name="AutoShape 266"/>
              <p:cNvSpPr>
                <a:spLocks noChangeArrowheads="1"/>
              </p:cNvSpPr>
              <p:nvPr/>
            </p:nvSpPr>
            <p:spPr bwMode="auto">
              <a:xfrm>
                <a:off x="630" y="2581"/>
                <a:ext cx="682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38948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8949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1" name="AutoShape 269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2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2" name="AutoShape 270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87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20" name="Rectangle 271"/>
            <p:cNvSpPr>
              <a:spLocks noChangeArrowheads="1"/>
            </p:cNvSpPr>
            <p:nvPr/>
          </p:nvSpPr>
          <p:spPr bwMode="auto">
            <a:xfrm>
              <a:off x="5251" y="433"/>
              <a:ext cx="68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8951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952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Oval 274"/>
            <p:cNvSpPr>
              <a:spLocks noChangeArrowheads="1"/>
            </p:cNvSpPr>
            <p:nvPr/>
          </p:nvSpPr>
          <p:spPr bwMode="auto">
            <a:xfrm>
              <a:off x="5517" y="2613"/>
              <a:ext cx="48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8954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AutoShape 276"/>
            <p:cNvSpPr>
              <a:spLocks noChangeArrowheads="1"/>
            </p:cNvSpPr>
            <p:nvPr/>
          </p:nvSpPr>
          <p:spPr bwMode="auto">
            <a:xfrm>
              <a:off x="4140" y="2678"/>
              <a:ext cx="1200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6" name="AutoShape 277"/>
            <p:cNvSpPr>
              <a:spLocks noChangeArrowheads="1"/>
            </p:cNvSpPr>
            <p:nvPr/>
          </p:nvSpPr>
          <p:spPr bwMode="auto">
            <a:xfrm>
              <a:off x="4204" y="2711"/>
              <a:ext cx="1071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7" name="Oval 278"/>
            <p:cNvSpPr>
              <a:spLocks noChangeArrowheads="1"/>
            </p:cNvSpPr>
            <p:nvPr/>
          </p:nvSpPr>
          <p:spPr bwMode="auto">
            <a:xfrm>
              <a:off x="4305" y="2382"/>
              <a:ext cx="161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8" name="Oval 279"/>
            <p:cNvSpPr>
              <a:spLocks noChangeArrowheads="1"/>
            </p:cNvSpPr>
            <p:nvPr/>
          </p:nvSpPr>
          <p:spPr bwMode="auto">
            <a:xfrm>
              <a:off x="4486" y="2385"/>
              <a:ext cx="161" cy="13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29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7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0" name="Rectangle 281"/>
            <p:cNvSpPr>
              <a:spLocks noChangeArrowheads="1"/>
            </p:cNvSpPr>
            <p:nvPr/>
          </p:nvSpPr>
          <p:spPr bwMode="auto">
            <a:xfrm>
              <a:off x="5062" y="1836"/>
              <a:ext cx="85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sp>
        <p:nvSpPr>
          <p:cNvPr id="38917" name="Freeform 1287"/>
          <p:cNvSpPr>
            <a:spLocks/>
          </p:cNvSpPr>
          <p:nvPr/>
        </p:nvSpPr>
        <p:spPr bwMode="auto">
          <a:xfrm>
            <a:off x="1684338" y="1958975"/>
            <a:ext cx="2320925" cy="1228725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38918" name="Group 542"/>
          <p:cNvGrpSpPr>
            <a:grpSpLocks/>
          </p:cNvGrpSpPr>
          <p:nvPr/>
        </p:nvGrpSpPr>
        <p:grpSpPr bwMode="auto">
          <a:xfrm>
            <a:off x="4138613" y="3424238"/>
            <a:ext cx="1227137" cy="1069975"/>
            <a:chOff x="-44" y="1473"/>
            <a:chExt cx="981" cy="1105"/>
          </a:xfrm>
        </p:grpSpPr>
        <p:pic>
          <p:nvPicPr>
            <p:cNvPr id="38935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36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38919" name="Rectangle 43"/>
          <p:cNvSpPr>
            <a:spLocks noChangeArrowheads="1"/>
          </p:cNvSpPr>
          <p:nvPr/>
        </p:nvSpPr>
        <p:spPr bwMode="auto">
          <a:xfrm>
            <a:off x="5162550" y="2082800"/>
            <a:ext cx="1603375" cy="86995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 dirty="0"/>
          </a:p>
        </p:txBody>
      </p:sp>
      <p:cxnSp>
        <p:nvCxnSpPr>
          <p:cNvPr id="38920" name="Straight Connector 45"/>
          <p:cNvCxnSpPr>
            <a:cxnSpLocks noChangeShapeType="1"/>
          </p:cNvCxnSpPr>
          <p:nvPr/>
        </p:nvCxnSpPr>
        <p:spPr bwMode="auto">
          <a:xfrm>
            <a:off x="1325563" y="2524125"/>
            <a:ext cx="1241425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921" name="Straight Connector 46"/>
          <p:cNvCxnSpPr>
            <a:cxnSpLocks noChangeShapeType="1"/>
          </p:cNvCxnSpPr>
          <p:nvPr/>
        </p:nvCxnSpPr>
        <p:spPr bwMode="auto">
          <a:xfrm>
            <a:off x="3879850" y="2538413"/>
            <a:ext cx="1531938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922" name="TextBox 47"/>
          <p:cNvSpPr txBox="1">
            <a:spLocks noChangeArrowheads="1"/>
          </p:cNvSpPr>
          <p:nvPr/>
        </p:nvSpPr>
        <p:spPr bwMode="auto">
          <a:xfrm>
            <a:off x="3962400" y="1889125"/>
            <a:ext cx="1328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variable fill </a:t>
            </a:r>
          </a:p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rate, </a:t>
            </a:r>
            <a:r>
              <a:rPr lang="en-US" sz="1800" i="0" dirty="0">
                <a:solidFill>
                  <a:srgbClr val="CC0000"/>
                </a:solidFill>
                <a:latin typeface="Arial" charset="0"/>
                <a:cs typeface="Arial" charset="0"/>
              </a:rPr>
              <a:t>x(t)</a:t>
            </a:r>
          </a:p>
        </p:txBody>
      </p:sp>
      <p:sp>
        <p:nvSpPr>
          <p:cNvPr id="38923" name="TextBox 49"/>
          <p:cNvSpPr txBox="1">
            <a:spLocks noChangeArrowheads="1"/>
          </p:cNvSpPr>
          <p:nvPr/>
        </p:nvSpPr>
        <p:spPr bwMode="auto">
          <a:xfrm>
            <a:off x="5148263" y="2967038"/>
            <a:ext cx="16573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400" i="0" dirty="0">
                <a:latin typeface="Arial" charset="0"/>
                <a:cs typeface="Arial" charset="0"/>
              </a:rPr>
              <a:t>client  application </a:t>
            </a:r>
          </a:p>
          <a:p>
            <a:pPr algn="ctr"/>
            <a:r>
              <a:rPr lang="en-US" sz="1400" i="0" dirty="0">
                <a:latin typeface="Arial" charset="0"/>
                <a:cs typeface="Arial" charset="0"/>
              </a:rPr>
              <a:t>buffer, size B</a:t>
            </a:r>
          </a:p>
        </p:txBody>
      </p:sp>
      <p:cxnSp>
        <p:nvCxnSpPr>
          <p:cNvPr id="38924" name="Straight Arrow Connector 51"/>
          <p:cNvCxnSpPr>
            <a:cxnSpLocks noChangeShapeType="1"/>
          </p:cNvCxnSpPr>
          <p:nvPr/>
        </p:nvCxnSpPr>
        <p:spPr bwMode="auto">
          <a:xfrm>
            <a:off x="6523038" y="3341688"/>
            <a:ext cx="280987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925" name="Straight Arrow Connector 54"/>
          <p:cNvCxnSpPr>
            <a:cxnSpLocks noChangeShapeType="1"/>
          </p:cNvCxnSpPr>
          <p:nvPr/>
        </p:nvCxnSpPr>
        <p:spPr bwMode="auto">
          <a:xfrm flipH="1">
            <a:off x="5159375" y="3333750"/>
            <a:ext cx="280988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926" name="Straight Connector 55"/>
          <p:cNvCxnSpPr>
            <a:cxnSpLocks noChangeShapeType="1"/>
          </p:cNvCxnSpPr>
          <p:nvPr/>
        </p:nvCxnSpPr>
        <p:spPr bwMode="auto">
          <a:xfrm>
            <a:off x="6673850" y="2541588"/>
            <a:ext cx="652463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927" name="TextBox 57"/>
          <p:cNvSpPr txBox="1">
            <a:spLocks noChangeArrowheads="1"/>
          </p:cNvSpPr>
          <p:nvPr/>
        </p:nvSpPr>
        <p:spPr bwMode="auto">
          <a:xfrm>
            <a:off x="6832600" y="1882775"/>
            <a:ext cx="1455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playout rate,</a:t>
            </a:r>
          </a:p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e.g., CBR </a:t>
            </a:r>
            <a:r>
              <a:rPr lang="en-US" sz="1800" dirty="0">
                <a:solidFill>
                  <a:srgbClr val="CC0000"/>
                </a:solidFill>
                <a:latin typeface="Arial" charset="0"/>
                <a:cs typeface="Arial" charset="0"/>
              </a:rPr>
              <a:t>r</a:t>
            </a:r>
          </a:p>
        </p:txBody>
      </p:sp>
      <p:sp>
        <p:nvSpPr>
          <p:cNvPr id="38928" name="Rectangle 58"/>
          <p:cNvSpPr>
            <a:spLocks noChangeArrowheads="1"/>
          </p:cNvSpPr>
          <p:nvPr/>
        </p:nvSpPr>
        <p:spPr bwMode="auto">
          <a:xfrm>
            <a:off x="5943600" y="2095500"/>
            <a:ext cx="815975" cy="84455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38929" name="TextBox 59"/>
          <p:cNvSpPr txBox="1">
            <a:spLocks noChangeArrowheads="1"/>
          </p:cNvSpPr>
          <p:nvPr/>
        </p:nvSpPr>
        <p:spPr bwMode="auto">
          <a:xfrm>
            <a:off x="5664200" y="1409700"/>
            <a:ext cx="1428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400" i="0" dirty="0">
                <a:latin typeface="Arial" charset="0"/>
                <a:cs typeface="Arial" charset="0"/>
              </a:rPr>
              <a:t>buffer fill level, </a:t>
            </a:r>
            <a:r>
              <a:rPr lang="en-US" sz="1400" dirty="0">
                <a:solidFill>
                  <a:srgbClr val="CC0000"/>
                </a:solidFill>
                <a:latin typeface="Arial" charset="0"/>
                <a:cs typeface="Arial" charset="0"/>
              </a:rPr>
              <a:t>Q(t)</a:t>
            </a:r>
          </a:p>
        </p:txBody>
      </p:sp>
      <p:cxnSp>
        <p:nvCxnSpPr>
          <p:cNvPr id="38930" name="Straight Arrow Connector 60"/>
          <p:cNvCxnSpPr>
            <a:cxnSpLocks noChangeShapeType="1"/>
          </p:cNvCxnSpPr>
          <p:nvPr/>
        </p:nvCxnSpPr>
        <p:spPr bwMode="auto">
          <a:xfrm flipH="1">
            <a:off x="5978525" y="1781175"/>
            <a:ext cx="168275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931" name="Straight Arrow Connector 62"/>
          <p:cNvCxnSpPr>
            <a:cxnSpLocks noChangeShapeType="1"/>
          </p:cNvCxnSpPr>
          <p:nvPr/>
        </p:nvCxnSpPr>
        <p:spPr bwMode="auto">
          <a:xfrm rot="10800000" flipH="1">
            <a:off x="6589713" y="1774825"/>
            <a:ext cx="168275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932" name="TextBox 64"/>
          <p:cNvSpPr txBox="1">
            <a:spLocks noChangeArrowheads="1"/>
          </p:cNvSpPr>
          <p:nvPr/>
        </p:nvSpPr>
        <p:spPr bwMode="auto">
          <a:xfrm>
            <a:off x="234950" y="3043238"/>
            <a:ext cx="1498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video server</a:t>
            </a:r>
            <a:endParaRPr lang="en-US" sz="1800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pic>
        <p:nvPicPr>
          <p:cNvPr id="38933" name="Picture 1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965200"/>
            <a:ext cx="6856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34" name="TextBox 65"/>
          <p:cNvSpPr txBox="1">
            <a:spLocks noChangeArrowheads="1"/>
          </p:cNvSpPr>
          <p:nvPr/>
        </p:nvSpPr>
        <p:spPr bwMode="auto">
          <a:xfrm>
            <a:off x="5295900" y="3760788"/>
            <a:ext cx="766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client</a:t>
            </a:r>
            <a:endParaRPr lang="en-US" sz="1800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5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12</a:t>
            </a:fld>
            <a:endParaRPr lang="en-US" sz="1200" dirty="0">
              <a:latin typeface="Tahoma" charset="0"/>
            </a:endParaRPr>
          </a:p>
        </p:txBody>
      </p:sp>
      <p:sp>
        <p:nvSpPr>
          <p:cNvPr id="5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77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8" y="1143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Client-side buffering, playout</a:t>
            </a:r>
            <a:endParaRPr lang="en-US" dirty="0"/>
          </a:p>
        </p:txBody>
      </p:sp>
      <p:grpSp>
        <p:nvGrpSpPr>
          <p:cNvPr id="39940" name="Group 249"/>
          <p:cNvGrpSpPr>
            <a:grpSpLocks/>
          </p:cNvGrpSpPr>
          <p:nvPr/>
        </p:nvGrpSpPr>
        <p:grpSpPr bwMode="auto">
          <a:xfrm>
            <a:off x="703263" y="2027238"/>
            <a:ext cx="561975" cy="1038225"/>
            <a:chOff x="4140" y="429"/>
            <a:chExt cx="1425" cy="2396"/>
          </a:xfrm>
        </p:grpSpPr>
        <p:sp>
          <p:nvSpPr>
            <p:cNvPr id="39967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Rectangle 251"/>
            <p:cNvSpPr>
              <a:spLocks noChangeArrowheads="1"/>
            </p:cNvSpPr>
            <p:nvPr/>
          </p:nvSpPr>
          <p:spPr bwMode="auto">
            <a:xfrm>
              <a:off x="4204" y="429"/>
              <a:ext cx="1047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9969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970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Rectangle 254"/>
            <p:cNvSpPr>
              <a:spLocks noChangeArrowheads="1"/>
            </p:cNvSpPr>
            <p:nvPr/>
          </p:nvSpPr>
          <p:spPr bwMode="auto">
            <a:xfrm>
              <a:off x="4212" y="693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39972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7" name="AutoShape 256"/>
              <p:cNvSpPr>
                <a:spLocks noChangeArrowheads="1"/>
              </p:cNvSpPr>
              <p:nvPr/>
            </p:nvSpPr>
            <p:spPr bwMode="auto">
              <a:xfrm>
                <a:off x="613" y="2567"/>
                <a:ext cx="728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8" name="AutoShape 257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3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3" name="Rectangle 258"/>
            <p:cNvSpPr>
              <a:spLocks noChangeArrowheads="1"/>
            </p:cNvSpPr>
            <p:nvPr/>
          </p:nvSpPr>
          <p:spPr bwMode="auto">
            <a:xfrm>
              <a:off x="4225" y="1019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39974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5" name="AutoShape 260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3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6" name="AutoShape 261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88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5" name="Rectangle 262"/>
            <p:cNvSpPr>
              <a:spLocks noChangeArrowheads="1"/>
            </p:cNvSpPr>
            <p:nvPr/>
          </p:nvSpPr>
          <p:spPr bwMode="auto">
            <a:xfrm>
              <a:off x="4216" y="1360"/>
              <a:ext cx="596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6" name="Rectangle 263"/>
            <p:cNvSpPr>
              <a:spLocks noChangeArrowheads="1"/>
            </p:cNvSpPr>
            <p:nvPr/>
          </p:nvSpPr>
          <p:spPr bwMode="auto">
            <a:xfrm>
              <a:off x="4229" y="1656"/>
              <a:ext cx="596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39977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3" name="AutoShape 265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1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4" name="AutoShape 266"/>
              <p:cNvSpPr>
                <a:spLocks noChangeArrowheads="1"/>
              </p:cNvSpPr>
              <p:nvPr/>
            </p:nvSpPr>
            <p:spPr bwMode="auto">
              <a:xfrm>
                <a:off x="630" y="2581"/>
                <a:ext cx="682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39978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9979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1" name="AutoShape 269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2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2" name="AutoShape 270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87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20" name="Rectangle 271"/>
            <p:cNvSpPr>
              <a:spLocks noChangeArrowheads="1"/>
            </p:cNvSpPr>
            <p:nvPr/>
          </p:nvSpPr>
          <p:spPr bwMode="auto">
            <a:xfrm>
              <a:off x="5251" y="433"/>
              <a:ext cx="68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9981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982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Oval 274"/>
            <p:cNvSpPr>
              <a:spLocks noChangeArrowheads="1"/>
            </p:cNvSpPr>
            <p:nvPr/>
          </p:nvSpPr>
          <p:spPr bwMode="auto">
            <a:xfrm>
              <a:off x="5517" y="2613"/>
              <a:ext cx="48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9984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AutoShape 276"/>
            <p:cNvSpPr>
              <a:spLocks noChangeArrowheads="1"/>
            </p:cNvSpPr>
            <p:nvPr/>
          </p:nvSpPr>
          <p:spPr bwMode="auto">
            <a:xfrm>
              <a:off x="4140" y="2678"/>
              <a:ext cx="1200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6" name="AutoShape 277"/>
            <p:cNvSpPr>
              <a:spLocks noChangeArrowheads="1"/>
            </p:cNvSpPr>
            <p:nvPr/>
          </p:nvSpPr>
          <p:spPr bwMode="auto">
            <a:xfrm>
              <a:off x="4204" y="2711"/>
              <a:ext cx="1071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7" name="Oval 278"/>
            <p:cNvSpPr>
              <a:spLocks noChangeArrowheads="1"/>
            </p:cNvSpPr>
            <p:nvPr/>
          </p:nvSpPr>
          <p:spPr bwMode="auto">
            <a:xfrm>
              <a:off x="4305" y="2382"/>
              <a:ext cx="161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8" name="Oval 279"/>
            <p:cNvSpPr>
              <a:spLocks noChangeArrowheads="1"/>
            </p:cNvSpPr>
            <p:nvPr/>
          </p:nvSpPr>
          <p:spPr bwMode="auto">
            <a:xfrm>
              <a:off x="4486" y="2385"/>
              <a:ext cx="161" cy="13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29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7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0" name="Rectangle 281"/>
            <p:cNvSpPr>
              <a:spLocks noChangeArrowheads="1"/>
            </p:cNvSpPr>
            <p:nvPr/>
          </p:nvSpPr>
          <p:spPr bwMode="auto">
            <a:xfrm>
              <a:off x="5062" y="1836"/>
              <a:ext cx="85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sp>
        <p:nvSpPr>
          <p:cNvPr id="39941" name="Freeform 1287"/>
          <p:cNvSpPr>
            <a:spLocks/>
          </p:cNvSpPr>
          <p:nvPr/>
        </p:nvSpPr>
        <p:spPr bwMode="auto">
          <a:xfrm>
            <a:off x="1684338" y="1958975"/>
            <a:ext cx="2320925" cy="1228725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39942" name="Group 542"/>
          <p:cNvGrpSpPr>
            <a:grpSpLocks/>
          </p:cNvGrpSpPr>
          <p:nvPr/>
        </p:nvGrpSpPr>
        <p:grpSpPr bwMode="auto">
          <a:xfrm>
            <a:off x="4138613" y="3424238"/>
            <a:ext cx="1227137" cy="1069975"/>
            <a:chOff x="-44" y="1473"/>
            <a:chExt cx="981" cy="1105"/>
          </a:xfrm>
        </p:grpSpPr>
        <p:pic>
          <p:nvPicPr>
            <p:cNvPr id="39965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66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39943" name="Rectangle 43"/>
          <p:cNvSpPr>
            <a:spLocks noChangeArrowheads="1"/>
          </p:cNvSpPr>
          <p:nvPr/>
        </p:nvSpPr>
        <p:spPr bwMode="auto">
          <a:xfrm>
            <a:off x="5162550" y="2082800"/>
            <a:ext cx="1603375" cy="86995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 dirty="0"/>
          </a:p>
        </p:txBody>
      </p:sp>
      <p:cxnSp>
        <p:nvCxnSpPr>
          <p:cNvPr id="39944" name="Straight Connector 45"/>
          <p:cNvCxnSpPr>
            <a:cxnSpLocks noChangeShapeType="1"/>
          </p:cNvCxnSpPr>
          <p:nvPr/>
        </p:nvCxnSpPr>
        <p:spPr bwMode="auto">
          <a:xfrm>
            <a:off x="1325563" y="2524125"/>
            <a:ext cx="1241425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945" name="Straight Connector 46"/>
          <p:cNvCxnSpPr>
            <a:cxnSpLocks noChangeShapeType="1"/>
          </p:cNvCxnSpPr>
          <p:nvPr/>
        </p:nvCxnSpPr>
        <p:spPr bwMode="auto">
          <a:xfrm>
            <a:off x="3879850" y="2538413"/>
            <a:ext cx="1531938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946" name="TextBox 47"/>
          <p:cNvSpPr txBox="1">
            <a:spLocks noChangeArrowheads="1"/>
          </p:cNvSpPr>
          <p:nvPr/>
        </p:nvSpPr>
        <p:spPr bwMode="auto">
          <a:xfrm>
            <a:off x="3962400" y="1889125"/>
            <a:ext cx="1328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variable fill </a:t>
            </a:r>
          </a:p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rate, </a:t>
            </a:r>
            <a:r>
              <a:rPr lang="en-US" sz="1800" i="0" dirty="0">
                <a:solidFill>
                  <a:srgbClr val="CC0000"/>
                </a:solidFill>
                <a:latin typeface="Arial" charset="0"/>
                <a:cs typeface="Arial" charset="0"/>
              </a:rPr>
              <a:t>x(t)</a:t>
            </a:r>
          </a:p>
        </p:txBody>
      </p:sp>
      <p:sp>
        <p:nvSpPr>
          <p:cNvPr id="39947" name="TextBox 49"/>
          <p:cNvSpPr txBox="1">
            <a:spLocks noChangeArrowheads="1"/>
          </p:cNvSpPr>
          <p:nvPr/>
        </p:nvSpPr>
        <p:spPr bwMode="auto">
          <a:xfrm>
            <a:off x="5148263" y="2967038"/>
            <a:ext cx="16573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400" i="0" dirty="0">
                <a:latin typeface="Arial" charset="0"/>
                <a:cs typeface="Arial" charset="0"/>
              </a:rPr>
              <a:t>client  application </a:t>
            </a:r>
          </a:p>
          <a:p>
            <a:pPr algn="ctr"/>
            <a:r>
              <a:rPr lang="en-US" sz="1400" i="0" dirty="0">
                <a:latin typeface="Arial" charset="0"/>
                <a:cs typeface="Arial" charset="0"/>
              </a:rPr>
              <a:t>buffer, size B</a:t>
            </a:r>
          </a:p>
        </p:txBody>
      </p:sp>
      <p:cxnSp>
        <p:nvCxnSpPr>
          <p:cNvPr id="39948" name="Straight Arrow Connector 51"/>
          <p:cNvCxnSpPr>
            <a:cxnSpLocks noChangeShapeType="1"/>
          </p:cNvCxnSpPr>
          <p:nvPr/>
        </p:nvCxnSpPr>
        <p:spPr bwMode="auto">
          <a:xfrm>
            <a:off x="6523038" y="3341688"/>
            <a:ext cx="280987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949" name="Straight Arrow Connector 54"/>
          <p:cNvCxnSpPr>
            <a:cxnSpLocks noChangeShapeType="1"/>
          </p:cNvCxnSpPr>
          <p:nvPr/>
        </p:nvCxnSpPr>
        <p:spPr bwMode="auto">
          <a:xfrm flipH="1">
            <a:off x="5159375" y="3333750"/>
            <a:ext cx="280988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9" name="Group 38"/>
          <p:cNvGrpSpPr>
            <a:grpSpLocks/>
          </p:cNvGrpSpPr>
          <p:nvPr/>
        </p:nvGrpSpPr>
        <p:grpSpPr bwMode="auto">
          <a:xfrm>
            <a:off x="6673850" y="1882775"/>
            <a:ext cx="1614488" cy="658813"/>
            <a:chOff x="6673448" y="1882401"/>
            <a:chExt cx="1614619" cy="659064"/>
          </a:xfrm>
        </p:grpSpPr>
        <p:cxnSp>
          <p:nvCxnSpPr>
            <p:cNvPr id="39963" name="Straight Connector 55"/>
            <p:cNvCxnSpPr>
              <a:cxnSpLocks noChangeShapeType="1"/>
            </p:cNvCxnSpPr>
            <p:nvPr/>
          </p:nvCxnSpPr>
          <p:spPr bwMode="auto">
            <a:xfrm>
              <a:off x="6673448" y="2541465"/>
              <a:ext cx="652985" cy="0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9964" name="TextBox 57"/>
            <p:cNvSpPr txBox="1">
              <a:spLocks noChangeArrowheads="1"/>
            </p:cNvSpPr>
            <p:nvPr/>
          </p:nvSpPr>
          <p:spPr bwMode="auto">
            <a:xfrm>
              <a:off x="6833034" y="1882401"/>
              <a:ext cx="145503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playout rate,</a:t>
              </a:r>
            </a:p>
            <a:p>
              <a:r>
                <a:rPr lang="en-US" sz="1800" i="0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e.g., CBR </a:t>
              </a:r>
              <a:r>
                <a:rPr lang="en-US" sz="1800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r</a:t>
              </a:r>
            </a:p>
          </p:txBody>
        </p:sp>
      </p:grp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5943600" y="2095500"/>
            <a:ext cx="815975" cy="84455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r>
              <a:rPr lang="en-US" dirty="0"/>
              <a:t/>
            </a:r>
          </a:p>
        </p:txBody>
      </p:sp>
      <p:sp>
        <p:nvSpPr>
          <p:cNvPr id="39952" name="TextBox 59"/>
          <p:cNvSpPr txBox="1">
            <a:spLocks noChangeArrowheads="1"/>
          </p:cNvSpPr>
          <p:nvPr/>
        </p:nvSpPr>
        <p:spPr bwMode="auto">
          <a:xfrm>
            <a:off x="5664200" y="1409700"/>
            <a:ext cx="1428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400" i="0" dirty="0">
                <a:latin typeface="Arial" charset="0"/>
                <a:cs typeface="Arial" charset="0"/>
              </a:rPr>
              <a:t>buffer fill level, </a:t>
            </a:r>
            <a:r>
              <a:rPr lang="en-US" sz="1400" dirty="0">
                <a:solidFill>
                  <a:srgbClr val="CC0000"/>
                </a:solidFill>
                <a:latin typeface="Arial" charset="0"/>
                <a:cs typeface="Arial" charset="0"/>
              </a:rPr>
              <a:t>Q(t)</a:t>
            </a:r>
          </a:p>
        </p:txBody>
      </p:sp>
      <p:cxnSp>
        <p:nvCxnSpPr>
          <p:cNvPr id="39953" name="Straight Arrow Connector 60"/>
          <p:cNvCxnSpPr>
            <a:cxnSpLocks noChangeShapeType="1"/>
          </p:cNvCxnSpPr>
          <p:nvPr/>
        </p:nvCxnSpPr>
        <p:spPr bwMode="auto">
          <a:xfrm flipH="1">
            <a:off x="5978525" y="1781175"/>
            <a:ext cx="168275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954" name="Straight Arrow Connector 62"/>
          <p:cNvCxnSpPr>
            <a:cxnSpLocks noChangeShapeType="1"/>
          </p:cNvCxnSpPr>
          <p:nvPr/>
        </p:nvCxnSpPr>
        <p:spPr bwMode="auto">
          <a:xfrm rot="10800000" flipH="1">
            <a:off x="6589713" y="1774825"/>
            <a:ext cx="168275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955" name="TextBox 64"/>
          <p:cNvSpPr txBox="1">
            <a:spLocks noChangeArrowheads="1"/>
          </p:cNvSpPr>
          <p:nvPr/>
        </p:nvSpPr>
        <p:spPr bwMode="auto">
          <a:xfrm>
            <a:off x="234950" y="3043238"/>
            <a:ext cx="1498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video server</a:t>
            </a:r>
            <a:endParaRPr lang="en-US" sz="1800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pic>
        <p:nvPicPr>
          <p:cNvPr id="39956" name="Picture 1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965200"/>
            <a:ext cx="6856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57" name="TextBox 65"/>
          <p:cNvSpPr txBox="1">
            <a:spLocks noChangeArrowheads="1"/>
          </p:cNvSpPr>
          <p:nvPr/>
        </p:nvSpPr>
        <p:spPr bwMode="auto">
          <a:xfrm>
            <a:off x="5295900" y="3760788"/>
            <a:ext cx="766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client</a:t>
            </a:r>
            <a:endParaRPr lang="en-US" sz="1800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5922963" y="2095500"/>
            <a:ext cx="423862" cy="846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5929313" y="2100263"/>
            <a:ext cx="425450" cy="84455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27088" y="4608513"/>
            <a:ext cx="670083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C0000"/>
                </a:solidFill>
                <a:latin typeface="+mn-lt"/>
              </a:rPr>
              <a:t>1. </a:t>
            </a:r>
            <a:r>
              <a:rPr lang="en-US" sz="2800" i="0" dirty="0">
                <a:latin typeface="+mn-lt"/>
              </a:rPr>
              <a:t>Initial fill of buffer until playout begins at </a:t>
            </a:r>
            <a:r>
              <a:rPr lang="en-US" sz="2800" dirty="0">
                <a:latin typeface="+mn-lt"/>
              </a:rPr>
              <a:t>t</a:t>
            </a:r>
            <a:r>
              <a:rPr lang="en-US" sz="2800" baseline="-25000" dirty="0">
                <a:latin typeface="+mn-lt"/>
              </a:rPr>
              <a:t>p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50900" y="5089525"/>
            <a:ext cx="8024813" cy="138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i="0" dirty="0">
                <a:solidFill>
                  <a:srgbClr val="CC0000"/>
                </a:solidFill>
                <a:latin typeface="+mn-lt"/>
              </a:rPr>
              <a:t>2. </a:t>
            </a:r>
            <a:r>
              <a:rPr lang="en-US" sz="2800" i="0" dirty="0">
                <a:latin typeface="+mn-lt"/>
              </a:rPr>
              <a:t>playout begins at </a:t>
            </a:r>
            <a:r>
              <a:rPr lang="en-US" sz="2800" i="0" dirty="0">
                <a:latin typeface="+mn-lt"/>
              </a:rPr>
              <a:t>t</a:t>
            </a:r>
            <a:r>
              <a:rPr lang="en-US" sz="2800" i="0" baseline="-25000" dirty="0">
                <a:latin typeface="+mn-lt"/>
              </a:rPr>
              <a:t>p, </a:t>
            </a:r>
          </a:p>
          <a:p>
            <a:pPr marL="282575" indent="-282575">
              <a:defRPr/>
            </a:pPr>
            <a:r>
              <a:rPr lang="en-US" sz="2800" i="0" dirty="0">
                <a:solidFill>
                  <a:srgbClr val="CC0000"/>
                </a:solidFill>
                <a:latin typeface="+mn-lt"/>
              </a:rPr>
              <a:t>3. </a:t>
            </a:r>
            <a:r>
              <a:rPr lang="en-US" sz="2800" i="0" dirty="0">
                <a:latin typeface="+mn-lt"/>
              </a:rPr>
              <a:t>buffer fill level varies over time as fill rate</a:t>
            </a:r>
            <a:r>
              <a:rPr lang="en-US" sz="2800" i="0" dirty="0">
                <a:solidFill>
                  <a:srgbClr val="CC0000"/>
                </a:solidFill>
                <a:latin typeface="+mn-lt"/>
              </a:rPr>
              <a:t> </a:t>
            </a:r>
            <a:r>
              <a:rPr lang="en-US" sz="2800" dirty="0">
                <a:solidFill>
                  <a:srgbClr val="CC0000"/>
                </a:solidFill>
                <a:latin typeface="+mn-lt"/>
              </a:rPr>
              <a:t>x(t) </a:t>
            </a:r>
            <a:r>
              <a:rPr lang="en-US" sz="2800" i="0" dirty="0">
                <a:latin typeface="+mn-lt"/>
              </a:rPr>
              <a:t>varies and playout rate </a:t>
            </a:r>
            <a:r>
              <a:rPr lang="en-US" sz="2800" dirty="0">
                <a:solidFill>
                  <a:srgbClr val="CC0000"/>
                </a:solidFill>
                <a:latin typeface="+mn-lt"/>
              </a:rPr>
              <a:t>r</a:t>
            </a:r>
            <a:r>
              <a:rPr lang="en-US" sz="2800" i="0" dirty="0">
                <a:latin typeface="+mn-lt"/>
              </a:rPr>
              <a:t> is constant</a:t>
            </a: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5905500" y="2095500"/>
            <a:ext cx="760413" cy="850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6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13</a:t>
            </a:fld>
            <a:endParaRPr lang="en-US" sz="1200" dirty="0">
              <a:latin typeface="Tahoma" charset="0"/>
            </a:endParaRPr>
          </a:p>
        </p:txBody>
      </p:sp>
      <p:sp>
        <p:nvSpPr>
          <p:cNvPr id="6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635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8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4" grpId="0" animBg="1"/>
      <p:bldP spid="69" grpId="0" animBg="1"/>
      <p:bldP spid="3" grpId="0"/>
      <p:bldP spid="70" grpId="0"/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ontent Placeholder 44"/>
          <p:cNvSpPr>
            <a:spLocks noGrp="1"/>
          </p:cNvSpPr>
          <p:nvPr>
            <p:ph idx="1"/>
          </p:nvPr>
        </p:nvSpPr>
        <p:spPr>
          <a:xfrm>
            <a:off x="642938" y="3644900"/>
            <a:ext cx="7905750" cy="3033713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</a:rPr>
              <a:t>p</a:t>
            </a:r>
            <a:r>
              <a:rPr lang="en-US" i="1" dirty="0" smtClean="0">
                <a:solidFill>
                  <a:srgbClr val="CC0000"/>
                </a:solidFill>
              </a:rPr>
              <a:t>layout buffering: average fill rate (x), playout rate (r):</a:t>
            </a:r>
          </a:p>
          <a:p>
            <a:pPr>
              <a:defRPr/>
            </a:pPr>
            <a:r>
              <a:rPr lang="en-US" sz="2400" dirty="0" smtClean="0">
                <a:solidFill>
                  <a:srgbClr val="000099"/>
                </a:solidFill>
              </a:rPr>
              <a:t>x &lt; r: </a:t>
            </a:r>
            <a:r>
              <a:rPr lang="en-US" sz="2400" dirty="0" smtClean="0"/>
              <a:t>buffer eventually empties (causing freezing of video playout until buffer again fills)</a:t>
            </a:r>
          </a:p>
          <a:p>
            <a:pPr>
              <a:defRPr/>
            </a:pPr>
            <a:r>
              <a:rPr lang="en-US" sz="2400" dirty="0" smtClean="0">
                <a:solidFill>
                  <a:srgbClr val="000099"/>
                </a:solidFill>
              </a:rPr>
              <a:t>x &gt; r: </a:t>
            </a:r>
            <a:r>
              <a:rPr lang="en-US" sz="2400" dirty="0" smtClean="0"/>
              <a:t>buffer will not empty, provided initial playout delay is large enough to absorb variability in x(t)</a:t>
            </a:r>
          </a:p>
          <a:p>
            <a:pPr lvl="1">
              <a:defRPr/>
            </a:pPr>
            <a:r>
              <a:rPr lang="en-US" i="1" dirty="0" smtClean="0">
                <a:solidFill>
                  <a:srgbClr val="CC0000"/>
                </a:solidFill>
              </a:rPr>
              <a:t>initial playout delay tradeoff: </a:t>
            </a:r>
            <a:r>
              <a:rPr lang="en-US" dirty="0" smtClean="0"/>
              <a:t>buffer starvation less likely with larger delay, but larger delay until user begins watching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grpSp>
        <p:nvGrpSpPr>
          <p:cNvPr id="40964" name="Group 249"/>
          <p:cNvGrpSpPr>
            <a:grpSpLocks/>
          </p:cNvGrpSpPr>
          <p:nvPr/>
        </p:nvGrpSpPr>
        <p:grpSpPr bwMode="auto">
          <a:xfrm>
            <a:off x="703263" y="2027238"/>
            <a:ext cx="561975" cy="1038225"/>
            <a:chOff x="4140" y="429"/>
            <a:chExt cx="1425" cy="2396"/>
          </a:xfrm>
        </p:grpSpPr>
        <p:sp>
          <p:nvSpPr>
            <p:cNvPr id="40985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Rectangle 251"/>
            <p:cNvSpPr>
              <a:spLocks noChangeArrowheads="1"/>
            </p:cNvSpPr>
            <p:nvPr/>
          </p:nvSpPr>
          <p:spPr bwMode="auto">
            <a:xfrm>
              <a:off x="4204" y="429"/>
              <a:ext cx="1047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0987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988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Rectangle 254"/>
            <p:cNvSpPr>
              <a:spLocks noChangeArrowheads="1"/>
            </p:cNvSpPr>
            <p:nvPr/>
          </p:nvSpPr>
          <p:spPr bwMode="auto">
            <a:xfrm>
              <a:off x="4212" y="693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40990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7" name="AutoShape 256"/>
              <p:cNvSpPr>
                <a:spLocks noChangeArrowheads="1"/>
              </p:cNvSpPr>
              <p:nvPr/>
            </p:nvSpPr>
            <p:spPr bwMode="auto">
              <a:xfrm>
                <a:off x="613" y="2567"/>
                <a:ext cx="728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8" name="AutoShape 257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3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3" name="Rectangle 258"/>
            <p:cNvSpPr>
              <a:spLocks noChangeArrowheads="1"/>
            </p:cNvSpPr>
            <p:nvPr/>
          </p:nvSpPr>
          <p:spPr bwMode="auto">
            <a:xfrm>
              <a:off x="4225" y="1019"/>
              <a:ext cx="596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40992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5" name="AutoShape 260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3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6" name="AutoShape 261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88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5" name="Rectangle 262"/>
            <p:cNvSpPr>
              <a:spLocks noChangeArrowheads="1"/>
            </p:cNvSpPr>
            <p:nvPr/>
          </p:nvSpPr>
          <p:spPr bwMode="auto">
            <a:xfrm>
              <a:off x="4216" y="1360"/>
              <a:ext cx="596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6" name="Rectangle 263"/>
            <p:cNvSpPr>
              <a:spLocks noChangeArrowheads="1"/>
            </p:cNvSpPr>
            <p:nvPr/>
          </p:nvSpPr>
          <p:spPr bwMode="auto">
            <a:xfrm>
              <a:off x="4229" y="1656"/>
              <a:ext cx="596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40995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3" name="AutoShape 265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1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4" name="AutoShape 266"/>
              <p:cNvSpPr>
                <a:spLocks noChangeArrowheads="1"/>
              </p:cNvSpPr>
              <p:nvPr/>
            </p:nvSpPr>
            <p:spPr bwMode="auto">
              <a:xfrm>
                <a:off x="630" y="2581"/>
                <a:ext cx="682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40996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40997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1" name="AutoShape 269"/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2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2" name="AutoShape 270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87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20" name="Rectangle 271"/>
            <p:cNvSpPr>
              <a:spLocks noChangeArrowheads="1"/>
            </p:cNvSpPr>
            <p:nvPr/>
          </p:nvSpPr>
          <p:spPr bwMode="auto">
            <a:xfrm>
              <a:off x="5251" y="433"/>
              <a:ext cx="68" cy="2286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0999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00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Oval 274"/>
            <p:cNvSpPr>
              <a:spLocks noChangeArrowheads="1"/>
            </p:cNvSpPr>
            <p:nvPr/>
          </p:nvSpPr>
          <p:spPr bwMode="auto">
            <a:xfrm>
              <a:off x="5517" y="2613"/>
              <a:ext cx="48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1002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AutoShape 276"/>
            <p:cNvSpPr>
              <a:spLocks noChangeArrowheads="1"/>
            </p:cNvSpPr>
            <p:nvPr/>
          </p:nvSpPr>
          <p:spPr bwMode="auto">
            <a:xfrm>
              <a:off x="4140" y="2678"/>
              <a:ext cx="1200" cy="147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6" name="AutoShape 277"/>
            <p:cNvSpPr>
              <a:spLocks noChangeArrowheads="1"/>
            </p:cNvSpPr>
            <p:nvPr/>
          </p:nvSpPr>
          <p:spPr bwMode="auto">
            <a:xfrm>
              <a:off x="4204" y="2711"/>
              <a:ext cx="1071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7" name="Oval 278"/>
            <p:cNvSpPr>
              <a:spLocks noChangeArrowheads="1"/>
            </p:cNvSpPr>
            <p:nvPr/>
          </p:nvSpPr>
          <p:spPr bwMode="auto">
            <a:xfrm>
              <a:off x="4305" y="2382"/>
              <a:ext cx="161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8" name="Oval 279"/>
            <p:cNvSpPr>
              <a:spLocks noChangeArrowheads="1"/>
            </p:cNvSpPr>
            <p:nvPr/>
          </p:nvSpPr>
          <p:spPr bwMode="auto">
            <a:xfrm>
              <a:off x="4486" y="2385"/>
              <a:ext cx="161" cy="13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29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7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0" name="Rectangle 281"/>
            <p:cNvSpPr>
              <a:spLocks noChangeArrowheads="1"/>
            </p:cNvSpPr>
            <p:nvPr/>
          </p:nvSpPr>
          <p:spPr bwMode="auto">
            <a:xfrm>
              <a:off x="5062" y="1836"/>
              <a:ext cx="85" cy="758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sp>
        <p:nvSpPr>
          <p:cNvPr id="40965" name="Freeform 1287"/>
          <p:cNvSpPr>
            <a:spLocks/>
          </p:cNvSpPr>
          <p:nvPr/>
        </p:nvSpPr>
        <p:spPr bwMode="auto">
          <a:xfrm>
            <a:off x="1684338" y="1958975"/>
            <a:ext cx="2320925" cy="1228725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0966" name="Rectangle 43"/>
          <p:cNvSpPr>
            <a:spLocks noChangeArrowheads="1"/>
          </p:cNvSpPr>
          <p:nvPr/>
        </p:nvSpPr>
        <p:spPr bwMode="auto">
          <a:xfrm>
            <a:off x="5162550" y="2082800"/>
            <a:ext cx="1603375" cy="86995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 dirty="0"/>
          </a:p>
        </p:txBody>
      </p:sp>
      <p:cxnSp>
        <p:nvCxnSpPr>
          <p:cNvPr id="40967" name="Straight Connector 45"/>
          <p:cNvCxnSpPr>
            <a:cxnSpLocks noChangeShapeType="1"/>
          </p:cNvCxnSpPr>
          <p:nvPr/>
        </p:nvCxnSpPr>
        <p:spPr bwMode="auto">
          <a:xfrm>
            <a:off x="1325563" y="2524125"/>
            <a:ext cx="1241425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968" name="Straight Connector 46"/>
          <p:cNvCxnSpPr>
            <a:cxnSpLocks noChangeShapeType="1"/>
          </p:cNvCxnSpPr>
          <p:nvPr/>
        </p:nvCxnSpPr>
        <p:spPr bwMode="auto">
          <a:xfrm>
            <a:off x="3879850" y="2538413"/>
            <a:ext cx="1531938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969" name="TextBox 47"/>
          <p:cNvSpPr txBox="1">
            <a:spLocks noChangeArrowheads="1"/>
          </p:cNvSpPr>
          <p:nvPr/>
        </p:nvSpPr>
        <p:spPr bwMode="auto">
          <a:xfrm>
            <a:off x="3962400" y="1889125"/>
            <a:ext cx="1328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variable fill </a:t>
            </a:r>
          </a:p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rate, </a:t>
            </a:r>
            <a:r>
              <a:rPr lang="en-US" sz="1800" i="0" dirty="0">
                <a:solidFill>
                  <a:srgbClr val="CC0000"/>
                </a:solidFill>
                <a:latin typeface="Arial" charset="0"/>
                <a:cs typeface="Arial" charset="0"/>
              </a:rPr>
              <a:t>x(t)</a:t>
            </a:r>
          </a:p>
        </p:txBody>
      </p:sp>
      <p:sp>
        <p:nvSpPr>
          <p:cNvPr id="40970" name="TextBox 49"/>
          <p:cNvSpPr txBox="1">
            <a:spLocks noChangeArrowheads="1"/>
          </p:cNvSpPr>
          <p:nvPr/>
        </p:nvSpPr>
        <p:spPr bwMode="auto">
          <a:xfrm>
            <a:off x="5148263" y="2967038"/>
            <a:ext cx="16573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400" i="0" dirty="0">
                <a:latin typeface="Arial" charset="0"/>
                <a:cs typeface="Arial" charset="0"/>
              </a:rPr>
              <a:t>client  application </a:t>
            </a:r>
          </a:p>
          <a:p>
            <a:pPr algn="ctr"/>
            <a:r>
              <a:rPr lang="en-US" sz="1400" i="0" dirty="0">
                <a:latin typeface="Arial" charset="0"/>
                <a:cs typeface="Arial" charset="0"/>
              </a:rPr>
              <a:t>buffer, size B</a:t>
            </a:r>
          </a:p>
        </p:txBody>
      </p:sp>
      <p:cxnSp>
        <p:nvCxnSpPr>
          <p:cNvPr id="40971" name="Straight Arrow Connector 51"/>
          <p:cNvCxnSpPr>
            <a:cxnSpLocks noChangeShapeType="1"/>
          </p:cNvCxnSpPr>
          <p:nvPr/>
        </p:nvCxnSpPr>
        <p:spPr bwMode="auto">
          <a:xfrm>
            <a:off x="6523038" y="3341688"/>
            <a:ext cx="280987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972" name="Straight Arrow Connector 54"/>
          <p:cNvCxnSpPr>
            <a:cxnSpLocks noChangeShapeType="1"/>
          </p:cNvCxnSpPr>
          <p:nvPr/>
        </p:nvCxnSpPr>
        <p:spPr bwMode="auto">
          <a:xfrm flipH="1">
            <a:off x="5159375" y="3333750"/>
            <a:ext cx="280988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973" name="Straight Connector 55"/>
          <p:cNvCxnSpPr>
            <a:cxnSpLocks noChangeShapeType="1"/>
          </p:cNvCxnSpPr>
          <p:nvPr/>
        </p:nvCxnSpPr>
        <p:spPr bwMode="auto">
          <a:xfrm>
            <a:off x="6673850" y="2541588"/>
            <a:ext cx="652463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974" name="TextBox 57"/>
          <p:cNvSpPr txBox="1">
            <a:spLocks noChangeArrowheads="1"/>
          </p:cNvSpPr>
          <p:nvPr/>
        </p:nvSpPr>
        <p:spPr bwMode="auto">
          <a:xfrm>
            <a:off x="6832600" y="1882775"/>
            <a:ext cx="1455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playout rate,</a:t>
            </a:r>
          </a:p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e.g., CBR </a:t>
            </a:r>
            <a:r>
              <a:rPr lang="en-US" sz="1800" dirty="0">
                <a:solidFill>
                  <a:srgbClr val="CC0000"/>
                </a:solidFill>
                <a:latin typeface="Arial" charset="0"/>
                <a:cs typeface="Arial" charset="0"/>
              </a:rPr>
              <a:t>r</a:t>
            </a:r>
          </a:p>
        </p:txBody>
      </p:sp>
      <p:sp>
        <p:nvSpPr>
          <p:cNvPr id="40975" name="Rectangle 58"/>
          <p:cNvSpPr>
            <a:spLocks noChangeArrowheads="1"/>
          </p:cNvSpPr>
          <p:nvPr/>
        </p:nvSpPr>
        <p:spPr bwMode="auto">
          <a:xfrm>
            <a:off x="5943600" y="2095500"/>
            <a:ext cx="815975" cy="844550"/>
          </a:xfrm>
          <a:prstGeom prst="rect">
            <a:avLst/>
          </a:prstGeom>
          <a:solidFill>
            <a:srgbClr val="000099"/>
          </a:solidFill>
          <a:ln>
            <a:noFill/>
          </a:ln>
          <a:extLs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40976" name="TextBox 59"/>
          <p:cNvSpPr txBox="1">
            <a:spLocks noChangeArrowheads="1"/>
          </p:cNvSpPr>
          <p:nvPr/>
        </p:nvSpPr>
        <p:spPr bwMode="auto">
          <a:xfrm>
            <a:off x="5664200" y="1409700"/>
            <a:ext cx="1428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400" i="0" dirty="0">
                <a:latin typeface="Arial" charset="0"/>
                <a:cs typeface="Arial" charset="0"/>
              </a:rPr>
              <a:t>buffer fill level, </a:t>
            </a:r>
            <a:r>
              <a:rPr lang="en-US" sz="1400" dirty="0">
                <a:solidFill>
                  <a:srgbClr val="CC0000"/>
                </a:solidFill>
                <a:latin typeface="Arial" charset="0"/>
                <a:cs typeface="Arial" charset="0"/>
              </a:rPr>
              <a:t>Q(t)</a:t>
            </a:r>
          </a:p>
        </p:txBody>
      </p:sp>
      <p:cxnSp>
        <p:nvCxnSpPr>
          <p:cNvPr id="40977" name="Straight Arrow Connector 60"/>
          <p:cNvCxnSpPr>
            <a:cxnSpLocks noChangeShapeType="1"/>
          </p:cNvCxnSpPr>
          <p:nvPr/>
        </p:nvCxnSpPr>
        <p:spPr bwMode="auto">
          <a:xfrm flipH="1">
            <a:off x="5978525" y="1781175"/>
            <a:ext cx="168275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978" name="Straight Arrow Connector 62"/>
          <p:cNvCxnSpPr>
            <a:cxnSpLocks noChangeShapeType="1"/>
          </p:cNvCxnSpPr>
          <p:nvPr/>
        </p:nvCxnSpPr>
        <p:spPr bwMode="auto">
          <a:xfrm rot="10800000" flipH="1">
            <a:off x="6589713" y="1774825"/>
            <a:ext cx="168275" cy="0"/>
          </a:xfrm>
          <a:prstGeom prst="straightConnector1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979" name="TextBox 64"/>
          <p:cNvSpPr txBox="1">
            <a:spLocks noChangeArrowheads="1"/>
          </p:cNvSpPr>
          <p:nvPr/>
        </p:nvSpPr>
        <p:spPr bwMode="auto">
          <a:xfrm>
            <a:off x="234950" y="3043238"/>
            <a:ext cx="1498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00"/>
                </a:solidFill>
                <a:latin typeface="Arial" charset="0"/>
                <a:cs typeface="Arial" charset="0"/>
              </a:rPr>
              <a:t>video server</a:t>
            </a:r>
            <a:endParaRPr lang="en-US" sz="1800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62" name="Title 1"/>
          <p:cNvSpPr>
            <a:spLocks noGrp="1"/>
          </p:cNvSpPr>
          <p:nvPr>
            <p:ph type="title"/>
          </p:nvPr>
        </p:nvSpPr>
        <p:spPr>
          <a:xfrm>
            <a:off x="433388" y="1143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Client-side buffering, playout</a:t>
            </a:r>
            <a:endParaRPr lang="en-US" dirty="0"/>
          </a:p>
        </p:txBody>
      </p:sp>
      <p:pic>
        <p:nvPicPr>
          <p:cNvPr id="40981" name="Picture 1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965200"/>
            <a:ext cx="6856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982" name="Straight Connector 52"/>
          <p:cNvCxnSpPr>
            <a:cxnSpLocks noChangeShapeType="1"/>
          </p:cNvCxnSpPr>
          <p:nvPr/>
        </p:nvCxnSpPr>
        <p:spPr bwMode="auto">
          <a:xfrm>
            <a:off x="1041400" y="4198938"/>
            <a:ext cx="207963" cy="0"/>
          </a:xfrm>
          <a:prstGeom prst="line">
            <a:avLst/>
          </a:prstGeom>
          <a:noFill/>
          <a:ln w="222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983" name="Straight Connector 66"/>
          <p:cNvCxnSpPr>
            <a:cxnSpLocks noChangeShapeType="1"/>
          </p:cNvCxnSpPr>
          <p:nvPr/>
        </p:nvCxnSpPr>
        <p:spPr bwMode="auto">
          <a:xfrm>
            <a:off x="1042988" y="4887913"/>
            <a:ext cx="207962" cy="0"/>
          </a:xfrm>
          <a:prstGeom prst="line">
            <a:avLst/>
          </a:prstGeom>
          <a:noFill/>
          <a:ln w="22225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984" name="Straight Connector 68"/>
          <p:cNvCxnSpPr>
            <a:cxnSpLocks noChangeShapeType="1"/>
          </p:cNvCxnSpPr>
          <p:nvPr/>
        </p:nvCxnSpPr>
        <p:spPr bwMode="auto">
          <a:xfrm>
            <a:off x="5437188" y="3800475"/>
            <a:ext cx="147637" cy="1588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14</a:t>
            </a:fld>
            <a:endParaRPr lang="en-US" sz="1200" dirty="0">
              <a:latin typeface="Tahoma" charset="0"/>
            </a:endParaRPr>
          </a:p>
        </p:txBody>
      </p:sp>
      <p:sp>
        <p:nvSpPr>
          <p:cNvPr id="5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822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0" y="228600"/>
            <a:ext cx="8172450" cy="871538"/>
          </a:xfrm>
        </p:spPr>
        <p:txBody>
          <a:bodyPr/>
          <a:lstStyle/>
          <a:p>
            <a:pPr>
              <a:defRPr/>
            </a:pPr>
            <a:r>
              <a:rPr lang="en-US" dirty="0"/>
              <a:t>Streaming </a:t>
            </a:r>
            <a:r>
              <a:rPr lang="en-US" dirty="0" smtClean="0"/>
              <a:t>multimedia</a:t>
            </a:r>
            <a:r>
              <a:rPr lang="en-US" dirty="0"/>
              <a:t>: </a:t>
            </a:r>
            <a:r>
              <a:rPr lang="en-US" dirty="0" smtClean="0"/>
              <a:t>UDP</a:t>
            </a:r>
            <a:endParaRPr lang="en-US" dirty="0"/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0075" y="1381125"/>
            <a:ext cx="7772400" cy="505301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server </a:t>
            </a:r>
            <a:r>
              <a:rPr lang="en-US" dirty="0"/>
              <a:t>sends at rate appropriate for client </a:t>
            </a:r>
            <a:endParaRPr lang="en-US" dirty="0" smtClean="0"/>
          </a:p>
          <a:p>
            <a:pPr lvl="1">
              <a:defRPr/>
            </a:pPr>
            <a:r>
              <a:rPr lang="en-US" sz="2800" dirty="0"/>
              <a:t>o</a:t>
            </a:r>
            <a:r>
              <a:rPr lang="en-US" sz="2800" dirty="0" smtClean="0"/>
              <a:t>ften: </a:t>
            </a:r>
            <a:r>
              <a:rPr lang="en-US" sz="2800" dirty="0"/>
              <a:t>send rate = encoding rate = constant rate</a:t>
            </a:r>
          </a:p>
          <a:p>
            <a:pPr lvl="1">
              <a:defRPr/>
            </a:pPr>
            <a:r>
              <a:rPr lang="en-US" sz="2800" dirty="0"/>
              <a:t>t</a:t>
            </a:r>
            <a:r>
              <a:rPr lang="en-US" sz="2800" dirty="0" smtClean="0"/>
              <a:t>ransmission rate can be oblivious to congestion levels</a:t>
            </a:r>
            <a:endParaRPr lang="en-US" sz="2800" dirty="0"/>
          </a:p>
          <a:p>
            <a:pPr>
              <a:defRPr/>
            </a:pPr>
            <a:r>
              <a:rPr lang="en-US" dirty="0"/>
              <a:t>short playout delay (2-5 seconds) to remove network jitter</a:t>
            </a:r>
          </a:p>
          <a:p>
            <a:pPr>
              <a:defRPr/>
            </a:pPr>
            <a:r>
              <a:rPr lang="en-US" dirty="0"/>
              <a:t>error </a:t>
            </a:r>
            <a:r>
              <a:rPr lang="en-US" dirty="0" smtClean="0"/>
              <a:t>recovery: application-level, </a:t>
            </a:r>
            <a:r>
              <a:rPr lang="en-US" dirty="0" smtClean="0"/>
              <a:t>time permitting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RTP [RFC 2326]: multimedia payload types</a:t>
            </a:r>
          </a:p>
          <a:p>
            <a:pPr>
              <a:defRPr/>
            </a:pPr>
            <a:r>
              <a:rPr lang="en-US" dirty="0" smtClean="0"/>
              <a:t>UDP may </a:t>
            </a:r>
            <a:r>
              <a:rPr lang="en-US" i="1" dirty="0" smtClean="0"/>
              <a:t>not</a:t>
            </a:r>
            <a:r>
              <a:rPr lang="en-US" dirty="0" smtClean="0"/>
              <a:t> go through firewalls</a:t>
            </a:r>
            <a:endParaRPr lang="en-US" dirty="0"/>
          </a:p>
        </p:txBody>
      </p:sp>
      <p:pic>
        <p:nvPicPr>
          <p:cNvPr id="41989" name="Picture 1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957263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15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846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3" name="Group 4"/>
          <p:cNvGrpSpPr>
            <a:grpSpLocks/>
          </p:cNvGrpSpPr>
          <p:nvPr/>
        </p:nvGrpSpPr>
        <p:grpSpPr bwMode="auto">
          <a:xfrm>
            <a:off x="5951538" y="2817813"/>
            <a:ext cx="1035050" cy="644525"/>
            <a:chOff x="5288362" y="3066231"/>
            <a:chExt cx="1034815" cy="644839"/>
          </a:xfrm>
        </p:grpSpPr>
        <p:grpSp>
          <p:nvGrpSpPr>
            <p:cNvPr id="44061" name="Group 77"/>
            <p:cNvGrpSpPr>
              <a:grpSpLocks/>
            </p:cNvGrpSpPr>
            <p:nvPr/>
          </p:nvGrpSpPr>
          <p:grpSpPr bwMode="auto">
            <a:xfrm>
              <a:off x="5288362" y="3066231"/>
              <a:ext cx="721504" cy="644839"/>
              <a:chOff x="5125853" y="2720015"/>
              <a:chExt cx="1352281" cy="644839"/>
            </a:xfrm>
          </p:grpSpPr>
          <p:sp>
            <p:nvSpPr>
              <p:cNvPr id="44063" name="Rectangle 78"/>
              <p:cNvSpPr>
                <a:spLocks noChangeArrowheads="1"/>
              </p:cNvSpPr>
              <p:nvPr/>
            </p:nvSpPr>
            <p:spPr bwMode="auto">
              <a:xfrm>
                <a:off x="5125853" y="2720015"/>
                <a:ext cx="1352281" cy="644839"/>
              </a:xfrm>
              <a:prstGeom prst="rect">
                <a:avLst/>
              </a:prstGeom>
              <a:noFill/>
              <a:ln w="158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sz="1400" dirty="0"/>
              </a:p>
            </p:txBody>
          </p:sp>
          <p:sp>
            <p:nvSpPr>
              <p:cNvPr id="44064" name="Rectangle 79"/>
              <p:cNvSpPr>
                <a:spLocks noChangeArrowheads="1"/>
              </p:cNvSpPr>
              <p:nvPr/>
            </p:nvSpPr>
            <p:spPr bwMode="auto">
              <a:xfrm>
                <a:off x="5330788" y="2729246"/>
                <a:ext cx="1143274" cy="626501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r>
                  <a:rPr lang="en-US" sz="1400" dirty="0"/>
                  <a:t/>
                </a:r>
              </a:p>
            </p:txBody>
          </p:sp>
        </p:grpSp>
        <p:cxnSp>
          <p:nvCxnSpPr>
            <p:cNvPr id="44062" name="Straight Connector 82"/>
            <p:cNvCxnSpPr>
              <a:cxnSpLocks noChangeShapeType="1"/>
            </p:cNvCxnSpPr>
            <p:nvPr/>
          </p:nvCxnSpPr>
          <p:spPr bwMode="auto">
            <a:xfrm>
              <a:off x="5780752" y="3366157"/>
              <a:ext cx="542425" cy="0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4034" name="Group 70"/>
          <p:cNvGrpSpPr>
            <a:grpSpLocks/>
          </p:cNvGrpSpPr>
          <p:nvPr/>
        </p:nvGrpSpPr>
        <p:grpSpPr bwMode="auto">
          <a:xfrm>
            <a:off x="1960563" y="2747963"/>
            <a:ext cx="722312" cy="644525"/>
            <a:chOff x="5125853" y="2720015"/>
            <a:chExt cx="1352281" cy="644839"/>
          </a:xfrm>
        </p:grpSpPr>
        <p:sp>
          <p:nvSpPr>
            <p:cNvPr id="44059" name="Rectangle 71"/>
            <p:cNvSpPr>
              <a:spLocks noChangeArrowheads="1"/>
            </p:cNvSpPr>
            <p:nvPr/>
          </p:nvSpPr>
          <p:spPr bwMode="auto">
            <a:xfrm>
              <a:off x="5125853" y="2720015"/>
              <a:ext cx="1352281" cy="644839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sz="1400" dirty="0"/>
            </a:p>
          </p:txBody>
        </p:sp>
        <p:sp>
          <p:nvSpPr>
            <p:cNvPr id="44060" name="Rectangle 72"/>
            <p:cNvSpPr>
              <a:spLocks noChangeArrowheads="1"/>
            </p:cNvSpPr>
            <p:nvPr/>
          </p:nvSpPr>
          <p:spPr bwMode="auto">
            <a:xfrm>
              <a:off x="5785271" y="2729246"/>
              <a:ext cx="688789" cy="626501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r>
                <a:rPr lang="en-US" sz="1400" dirty="0"/>
                <a:t/>
              </a:r>
            </a:p>
          </p:txBody>
        </p:sp>
      </p:grp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0" y="228600"/>
            <a:ext cx="8172450" cy="871538"/>
          </a:xfrm>
        </p:spPr>
        <p:txBody>
          <a:bodyPr/>
          <a:lstStyle/>
          <a:p>
            <a:pPr>
              <a:defRPr/>
            </a:pPr>
            <a:r>
              <a:rPr lang="en-US" dirty="0"/>
              <a:t>Streaming </a:t>
            </a:r>
            <a:r>
              <a:rPr lang="en-US" dirty="0" smtClean="0"/>
              <a:t>multimedia</a:t>
            </a:r>
            <a:r>
              <a:rPr lang="en-US" dirty="0"/>
              <a:t>: </a:t>
            </a:r>
            <a:r>
              <a:rPr lang="en-US" dirty="0" smtClean="0"/>
              <a:t>HTTP</a:t>
            </a:r>
            <a:endParaRPr lang="en-US" dirty="0"/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0075" y="1381125"/>
            <a:ext cx="7772400" cy="505301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multimedia file retrieved via HTTP GET</a:t>
            </a:r>
          </a:p>
          <a:p>
            <a:pPr>
              <a:defRPr/>
            </a:pPr>
            <a:r>
              <a:rPr lang="en-US" dirty="0"/>
              <a:t>send at maximum possible rate under </a:t>
            </a:r>
            <a:r>
              <a:rPr lang="en-US" dirty="0" smtClean="0"/>
              <a:t>TCP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 marL="0" indent="0">
              <a:buFont typeface="Wingdings" charset="0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fill rate fluctuates due to TCP congestion </a:t>
            </a:r>
            <a:r>
              <a:rPr lang="en-US" dirty="0" smtClean="0"/>
              <a:t>control, retransmissions (in-order delivery)</a:t>
            </a:r>
            <a:endParaRPr lang="en-US" dirty="0"/>
          </a:p>
          <a:p>
            <a:pPr>
              <a:defRPr/>
            </a:pPr>
            <a:r>
              <a:rPr lang="en-US" dirty="0"/>
              <a:t>larger playout delay: smooth TCP delivery rate</a:t>
            </a:r>
          </a:p>
          <a:p>
            <a:pPr>
              <a:defRPr/>
            </a:pPr>
            <a:r>
              <a:rPr lang="en-US" dirty="0"/>
              <a:t>HTTP/TCP passes more easily through </a:t>
            </a:r>
            <a:r>
              <a:rPr lang="en-US" dirty="0" smtClean="0"/>
              <a:t>firewalls</a:t>
            </a:r>
            <a:endParaRPr lang="en-US" dirty="0"/>
          </a:p>
        </p:txBody>
      </p:sp>
      <p:pic>
        <p:nvPicPr>
          <p:cNvPr id="44039" name="Picture 1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957263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0" name="Freeform 1287"/>
          <p:cNvSpPr>
            <a:spLocks/>
          </p:cNvSpPr>
          <p:nvPr/>
        </p:nvSpPr>
        <p:spPr bwMode="auto">
          <a:xfrm>
            <a:off x="2852738" y="2711450"/>
            <a:ext cx="1958975" cy="909638"/>
          </a:xfrm>
          <a:custGeom>
            <a:avLst/>
            <a:gdLst>
              <a:gd name="T0" fmla="*/ 2147483647 w 1036"/>
              <a:gd name="T1" fmla="*/ 2147483647 h 675"/>
              <a:gd name="T2" fmla="*/ 2147483647 w 1036"/>
              <a:gd name="T3" fmla="*/ 2147483647 h 675"/>
              <a:gd name="T4" fmla="*/ 2147483647 w 1036"/>
              <a:gd name="T5" fmla="*/ 2147483647 h 675"/>
              <a:gd name="T6" fmla="*/ 2147483647 w 1036"/>
              <a:gd name="T7" fmla="*/ 2147483647 h 675"/>
              <a:gd name="T8" fmla="*/ 2147483647 w 1036"/>
              <a:gd name="T9" fmla="*/ 2147483647 h 675"/>
              <a:gd name="T10" fmla="*/ 2147483647 w 1036"/>
              <a:gd name="T11" fmla="*/ 2147483647 h 675"/>
              <a:gd name="T12" fmla="*/ 2147483647 w 1036"/>
              <a:gd name="T13" fmla="*/ 2147483647 h 675"/>
              <a:gd name="T14" fmla="*/ 2147483647 w 1036"/>
              <a:gd name="T15" fmla="*/ 2147483647 h 675"/>
              <a:gd name="T16" fmla="*/ 2147483647 w 1036"/>
              <a:gd name="T17" fmla="*/ 2147483647 h 675"/>
              <a:gd name="T18" fmla="*/ 2147483647 w 1036"/>
              <a:gd name="T19" fmla="*/ 2147483647 h 675"/>
              <a:gd name="T20" fmla="*/ 2147483647 w 1036"/>
              <a:gd name="T21" fmla="*/ 2147483647 h 675"/>
              <a:gd name="T22" fmla="*/ 2147483647 w 1036"/>
              <a:gd name="T23" fmla="*/ 2147483647 h 675"/>
              <a:gd name="T24" fmla="*/ 2147483647 w 1036"/>
              <a:gd name="T25" fmla="*/ 2147483647 h 675"/>
              <a:gd name="T26" fmla="*/ 2147483647 w 1036"/>
              <a:gd name="T27" fmla="*/ 2147483647 h 675"/>
              <a:gd name="T28" fmla="*/ 2147483647 w 1036"/>
              <a:gd name="T29" fmla="*/ 2147483647 h 675"/>
              <a:gd name="T30" fmla="*/ 2147483647 w 1036"/>
              <a:gd name="T31" fmla="*/ 2147483647 h 675"/>
              <a:gd name="T32" fmla="*/ 2147483647 w 1036"/>
              <a:gd name="T33" fmla="*/ 2147483647 h 675"/>
              <a:gd name="T34" fmla="*/ 2147483647 w 1036"/>
              <a:gd name="T35" fmla="*/ 2147483647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cxnSp>
        <p:nvCxnSpPr>
          <p:cNvPr id="44041" name="Straight Connector 45"/>
          <p:cNvCxnSpPr>
            <a:cxnSpLocks noChangeShapeType="1"/>
          </p:cNvCxnSpPr>
          <p:nvPr/>
        </p:nvCxnSpPr>
        <p:spPr bwMode="auto">
          <a:xfrm>
            <a:off x="2549525" y="3130550"/>
            <a:ext cx="1047750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042" name="Straight Connector 46"/>
          <p:cNvCxnSpPr>
            <a:cxnSpLocks noChangeShapeType="1"/>
          </p:cNvCxnSpPr>
          <p:nvPr/>
        </p:nvCxnSpPr>
        <p:spPr bwMode="auto">
          <a:xfrm>
            <a:off x="4705350" y="3141663"/>
            <a:ext cx="1292225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043" name="TextBox 47"/>
          <p:cNvSpPr txBox="1">
            <a:spLocks noChangeArrowheads="1"/>
          </p:cNvSpPr>
          <p:nvPr/>
        </p:nvSpPr>
        <p:spPr bwMode="auto">
          <a:xfrm>
            <a:off x="4913313" y="2651125"/>
            <a:ext cx="981075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400" i="0" dirty="0">
                <a:solidFill>
                  <a:srgbClr val="000000"/>
                </a:solidFill>
                <a:latin typeface="Arial" charset="0"/>
                <a:cs typeface="Arial" charset="0"/>
              </a:rPr>
              <a:t>variable rate, </a:t>
            </a:r>
            <a:r>
              <a:rPr lang="en-US" sz="1400" i="0" dirty="0">
                <a:solidFill>
                  <a:srgbClr val="CC0000"/>
                </a:solidFill>
                <a:latin typeface="Arial" charset="0"/>
                <a:cs typeface="Arial" charset="0"/>
              </a:rPr>
              <a:t>x(t)</a:t>
            </a:r>
          </a:p>
        </p:txBody>
      </p:sp>
      <p:grpSp>
        <p:nvGrpSpPr>
          <p:cNvPr id="44044" name="Group 2"/>
          <p:cNvGrpSpPr>
            <a:grpSpLocks/>
          </p:cNvGrpSpPr>
          <p:nvPr/>
        </p:nvGrpSpPr>
        <p:grpSpPr bwMode="auto">
          <a:xfrm>
            <a:off x="6888163" y="2803525"/>
            <a:ext cx="1131887" cy="644525"/>
            <a:chOff x="5125853" y="2720015"/>
            <a:chExt cx="1352281" cy="644839"/>
          </a:xfrm>
        </p:grpSpPr>
        <p:sp>
          <p:nvSpPr>
            <p:cNvPr id="44057" name="Rectangle 44"/>
            <p:cNvSpPr>
              <a:spLocks noChangeArrowheads="1"/>
            </p:cNvSpPr>
            <p:nvPr/>
          </p:nvSpPr>
          <p:spPr bwMode="auto">
            <a:xfrm>
              <a:off x="5125853" y="2720015"/>
              <a:ext cx="1352281" cy="644839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sz="1400" dirty="0"/>
            </a:p>
          </p:txBody>
        </p:sp>
        <p:sp>
          <p:nvSpPr>
            <p:cNvPr id="44058" name="Rectangle 54"/>
            <p:cNvSpPr>
              <a:spLocks noChangeArrowheads="1"/>
            </p:cNvSpPr>
            <p:nvPr/>
          </p:nvSpPr>
          <p:spPr bwMode="auto">
            <a:xfrm>
              <a:off x="5785271" y="2729246"/>
              <a:ext cx="688789" cy="626501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r>
                <a:rPr lang="en-US" sz="1400" dirty="0"/>
                <a:t/>
              </a:r>
            </a:p>
          </p:txBody>
        </p:sp>
      </p:grpSp>
      <p:grpSp>
        <p:nvGrpSpPr>
          <p:cNvPr id="44045" name="Group 134"/>
          <p:cNvGrpSpPr>
            <a:grpSpLocks/>
          </p:cNvGrpSpPr>
          <p:nvPr/>
        </p:nvGrpSpPr>
        <p:grpSpPr bwMode="auto">
          <a:xfrm>
            <a:off x="620713" y="2820988"/>
            <a:ext cx="1201737" cy="533400"/>
            <a:chOff x="3621" y="3265"/>
            <a:chExt cx="1776" cy="744"/>
          </a:xfrm>
        </p:grpSpPr>
        <p:pic>
          <p:nvPicPr>
            <p:cNvPr id="44053" name="Picture 135" descr="reel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1" y="3265"/>
              <a:ext cx="1776" cy="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Freeform 136"/>
            <p:cNvSpPr>
              <a:spLocks/>
            </p:cNvSpPr>
            <p:nvPr/>
          </p:nvSpPr>
          <p:spPr bwMode="auto">
            <a:xfrm>
              <a:off x="3971" y="3287"/>
              <a:ext cx="1403" cy="441"/>
            </a:xfrm>
            <a:custGeom>
              <a:avLst/>
              <a:gdLst>
                <a:gd name="T0" fmla="*/ 0 w 1401"/>
                <a:gd name="T1" fmla="*/ 6 h 438"/>
                <a:gd name="T2" fmla="*/ 27 w 1401"/>
                <a:gd name="T3" fmla="*/ 384 h 438"/>
                <a:gd name="T4" fmla="*/ 114 w 1401"/>
                <a:gd name="T5" fmla="*/ 381 h 438"/>
                <a:gd name="T6" fmla="*/ 132 w 1401"/>
                <a:gd name="T7" fmla="*/ 357 h 438"/>
                <a:gd name="T8" fmla="*/ 210 w 1401"/>
                <a:gd name="T9" fmla="*/ 402 h 438"/>
                <a:gd name="T10" fmla="*/ 450 w 1401"/>
                <a:gd name="T11" fmla="*/ 384 h 438"/>
                <a:gd name="T12" fmla="*/ 486 w 1401"/>
                <a:gd name="T13" fmla="*/ 393 h 438"/>
                <a:gd name="T14" fmla="*/ 690 w 1401"/>
                <a:gd name="T15" fmla="*/ 417 h 438"/>
                <a:gd name="T16" fmla="*/ 1074 w 1401"/>
                <a:gd name="T17" fmla="*/ 438 h 438"/>
                <a:gd name="T18" fmla="*/ 1401 w 1401"/>
                <a:gd name="T19" fmla="*/ 420 h 438"/>
                <a:gd name="T20" fmla="*/ 1392 w 1401"/>
                <a:gd name="T21" fmla="*/ 165 h 438"/>
                <a:gd name="T22" fmla="*/ 291 w 1401"/>
                <a:gd name="T23" fmla="*/ 0 h 438"/>
                <a:gd name="T24" fmla="*/ 0 w 1401"/>
                <a:gd name="T25" fmla="*/ 6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01" h="438">
                  <a:moveTo>
                    <a:pt x="0" y="6"/>
                  </a:moveTo>
                  <a:lnTo>
                    <a:pt x="27" y="384"/>
                  </a:lnTo>
                  <a:lnTo>
                    <a:pt x="114" y="381"/>
                  </a:lnTo>
                  <a:lnTo>
                    <a:pt x="132" y="357"/>
                  </a:lnTo>
                  <a:lnTo>
                    <a:pt x="210" y="402"/>
                  </a:lnTo>
                  <a:lnTo>
                    <a:pt x="450" y="384"/>
                  </a:lnTo>
                  <a:lnTo>
                    <a:pt x="486" y="393"/>
                  </a:lnTo>
                  <a:lnTo>
                    <a:pt x="690" y="417"/>
                  </a:lnTo>
                  <a:lnTo>
                    <a:pt x="1074" y="438"/>
                  </a:lnTo>
                  <a:lnTo>
                    <a:pt x="1401" y="420"/>
                  </a:lnTo>
                  <a:lnTo>
                    <a:pt x="1392" y="165"/>
                  </a:lnTo>
                  <a:lnTo>
                    <a:pt x="291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69" name="Freeform 137"/>
            <p:cNvSpPr>
              <a:spLocks/>
            </p:cNvSpPr>
            <p:nvPr/>
          </p:nvSpPr>
          <p:spPr bwMode="auto">
            <a:xfrm>
              <a:off x="4243" y="3861"/>
              <a:ext cx="999" cy="120"/>
            </a:xfrm>
            <a:custGeom>
              <a:avLst/>
              <a:gdLst>
                <a:gd name="T0" fmla="*/ 0 w 999"/>
                <a:gd name="T1" fmla="*/ 6 h 123"/>
                <a:gd name="T2" fmla="*/ 717 w 999"/>
                <a:gd name="T3" fmla="*/ 12 h 123"/>
                <a:gd name="T4" fmla="*/ 744 w 999"/>
                <a:gd name="T5" fmla="*/ 36 h 123"/>
                <a:gd name="T6" fmla="*/ 801 w 999"/>
                <a:gd name="T7" fmla="*/ 42 h 123"/>
                <a:gd name="T8" fmla="*/ 876 w 999"/>
                <a:gd name="T9" fmla="*/ 6 h 123"/>
                <a:gd name="T10" fmla="*/ 933 w 999"/>
                <a:gd name="T11" fmla="*/ 0 h 123"/>
                <a:gd name="T12" fmla="*/ 981 w 999"/>
                <a:gd name="T13" fmla="*/ 15 h 123"/>
                <a:gd name="T14" fmla="*/ 999 w 999"/>
                <a:gd name="T15" fmla="*/ 51 h 123"/>
                <a:gd name="T16" fmla="*/ 987 w 999"/>
                <a:gd name="T17" fmla="*/ 123 h 123"/>
                <a:gd name="T18" fmla="*/ 18 w 999"/>
                <a:gd name="T19" fmla="*/ 120 h 123"/>
                <a:gd name="T20" fmla="*/ 0 w 999"/>
                <a:gd name="T21" fmla="*/ 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9" h="123">
                  <a:moveTo>
                    <a:pt x="0" y="6"/>
                  </a:moveTo>
                  <a:lnTo>
                    <a:pt x="717" y="12"/>
                  </a:lnTo>
                  <a:lnTo>
                    <a:pt x="744" y="36"/>
                  </a:lnTo>
                  <a:lnTo>
                    <a:pt x="801" y="42"/>
                  </a:lnTo>
                  <a:lnTo>
                    <a:pt x="876" y="6"/>
                  </a:lnTo>
                  <a:lnTo>
                    <a:pt x="933" y="0"/>
                  </a:lnTo>
                  <a:lnTo>
                    <a:pt x="981" y="15"/>
                  </a:lnTo>
                  <a:lnTo>
                    <a:pt x="999" y="51"/>
                  </a:lnTo>
                  <a:lnTo>
                    <a:pt x="987" y="123"/>
                  </a:lnTo>
                  <a:lnTo>
                    <a:pt x="18" y="12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  <p:pic>
          <p:nvPicPr>
            <p:cNvPr id="44056" name="Picture 138" descr="video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" y="3400"/>
              <a:ext cx="889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046" name="TextBox 73"/>
          <p:cNvSpPr txBox="1">
            <a:spLocks noChangeArrowheads="1"/>
          </p:cNvSpPr>
          <p:nvPr/>
        </p:nvSpPr>
        <p:spPr bwMode="auto">
          <a:xfrm>
            <a:off x="1682750" y="3433763"/>
            <a:ext cx="11890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400" i="0" dirty="0">
                <a:solidFill>
                  <a:srgbClr val="000000"/>
                </a:solidFill>
                <a:latin typeface="Arial" charset="0"/>
                <a:cs typeface="Arial" charset="0"/>
              </a:rPr>
              <a:t>TCP send buffer</a:t>
            </a:r>
            <a:endParaRPr lang="en-US" sz="1400" i="0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44047" name="TextBox 74"/>
          <p:cNvSpPr txBox="1">
            <a:spLocks noChangeArrowheads="1"/>
          </p:cNvSpPr>
          <p:nvPr/>
        </p:nvSpPr>
        <p:spPr bwMode="auto">
          <a:xfrm>
            <a:off x="855663" y="3419475"/>
            <a:ext cx="118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400" i="0" dirty="0">
                <a:solidFill>
                  <a:srgbClr val="000000"/>
                </a:solidFill>
                <a:latin typeface="Arial" charset="0"/>
                <a:cs typeface="Arial" charset="0"/>
              </a:rPr>
              <a:t>video</a:t>
            </a:r>
          </a:p>
          <a:p>
            <a:pPr algn="ctr"/>
            <a:r>
              <a:rPr lang="en-US" sz="1400" i="0" dirty="0">
                <a:solidFill>
                  <a:srgbClr val="000000"/>
                </a:solidFill>
                <a:latin typeface="Arial" charset="0"/>
                <a:cs typeface="Arial" charset="0"/>
              </a:rPr>
              <a:t>file</a:t>
            </a:r>
            <a:endParaRPr lang="en-US" sz="1400" i="0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44048" name="Straight Connector 75"/>
          <p:cNvCxnSpPr>
            <a:cxnSpLocks noChangeShapeType="1"/>
          </p:cNvCxnSpPr>
          <p:nvPr/>
        </p:nvCxnSpPr>
        <p:spPr bwMode="auto">
          <a:xfrm>
            <a:off x="1582738" y="3130550"/>
            <a:ext cx="542925" cy="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049" name="TextBox 81"/>
          <p:cNvSpPr txBox="1">
            <a:spLocks noChangeArrowheads="1"/>
          </p:cNvSpPr>
          <p:nvPr/>
        </p:nvSpPr>
        <p:spPr bwMode="auto">
          <a:xfrm>
            <a:off x="5686425" y="3475038"/>
            <a:ext cx="1189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400" i="0" dirty="0">
                <a:solidFill>
                  <a:srgbClr val="000000"/>
                </a:solidFill>
                <a:latin typeface="Arial" charset="0"/>
                <a:cs typeface="Arial" charset="0"/>
              </a:rPr>
              <a:t>TCP receive buffer</a:t>
            </a:r>
            <a:endParaRPr lang="en-US" sz="1400" i="0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44050" name="TextBox 84"/>
          <p:cNvSpPr txBox="1">
            <a:spLocks noChangeArrowheads="1"/>
          </p:cNvSpPr>
          <p:nvPr/>
        </p:nvSpPr>
        <p:spPr bwMode="auto">
          <a:xfrm>
            <a:off x="6846888" y="3475038"/>
            <a:ext cx="1408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400" i="0" dirty="0">
                <a:solidFill>
                  <a:srgbClr val="000000"/>
                </a:solidFill>
                <a:latin typeface="Arial" charset="0"/>
                <a:cs typeface="Arial" charset="0"/>
              </a:rPr>
              <a:t>application playout buffer</a:t>
            </a:r>
            <a:endParaRPr lang="en-US" sz="1400" i="0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44051" name="TextBox 61439"/>
          <p:cNvSpPr txBox="1">
            <a:spLocks noChangeArrowheads="1"/>
          </p:cNvSpPr>
          <p:nvPr/>
        </p:nvSpPr>
        <p:spPr bwMode="auto">
          <a:xfrm>
            <a:off x="1490663" y="3962400"/>
            <a:ext cx="960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dirty="0">
                <a:solidFill>
                  <a:srgbClr val="000099"/>
                </a:solidFill>
                <a:latin typeface="Arial" charset="0"/>
                <a:cs typeface="Arial" charset="0"/>
              </a:rPr>
              <a:t>server</a:t>
            </a:r>
          </a:p>
        </p:txBody>
      </p:sp>
      <p:sp>
        <p:nvSpPr>
          <p:cNvPr id="44052" name="TextBox 86"/>
          <p:cNvSpPr txBox="1">
            <a:spLocks noChangeArrowheads="1"/>
          </p:cNvSpPr>
          <p:nvPr/>
        </p:nvSpPr>
        <p:spPr bwMode="auto">
          <a:xfrm>
            <a:off x="6475413" y="3976688"/>
            <a:ext cx="8461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dirty="0">
                <a:solidFill>
                  <a:srgbClr val="000099"/>
                </a:solidFill>
                <a:latin typeface="Arial" charset="0"/>
                <a:cs typeface="Arial" charset="0"/>
              </a:rPr>
              <a:t>client</a:t>
            </a:r>
          </a:p>
        </p:txBody>
      </p:sp>
      <p:sp>
        <p:nvSpPr>
          <p:cNvPr id="3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16</a:t>
            </a:fld>
            <a:endParaRPr lang="en-US" sz="1200" dirty="0">
              <a:latin typeface="Tahoma" charset="0"/>
            </a:endParaRPr>
          </a:p>
        </p:txBody>
      </p:sp>
      <p:sp>
        <p:nvSpPr>
          <p:cNvPr id="3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18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j-cs"/>
              </a:rPr>
              <a:t>Multimedia networking: </a:t>
            </a:r>
            <a:r>
              <a:rPr lang="en-US" dirty="0">
                <a:latin typeface="Gill Sans MT" charset="0"/>
                <a:cs typeface="+mj-cs"/>
              </a:rPr>
              <a:t>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7759700" cy="4648200"/>
          </a:xfrm>
        </p:spPr>
        <p:txBody>
          <a:bodyPr/>
          <a:lstStyle/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.1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multimedia </a:t>
            </a:r>
            <a:r>
              <a:rPr lang="en-US" sz="3200" dirty="0">
                <a:latin typeface="Gill Sans MT" charset="0"/>
                <a:cs typeface="+mn-cs"/>
              </a:rPr>
              <a:t>n</a:t>
            </a:r>
            <a:r>
              <a:rPr lang="en-US" sz="3200" dirty="0" smtClean="0">
                <a:latin typeface="Gill Sans MT" charset="0"/>
                <a:cs typeface="+mn-cs"/>
              </a:rPr>
              <a:t>etworking applications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.2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streaming </a:t>
            </a:r>
            <a:r>
              <a:rPr lang="en-US" sz="3200" i="1" dirty="0" smtClean="0">
                <a:latin typeface="Gill Sans MT" charset="0"/>
                <a:cs typeface="+mn-cs"/>
              </a:rPr>
              <a:t>stored</a:t>
            </a:r>
            <a:r>
              <a:rPr lang="en-US" sz="3200" dirty="0" smtClean="0">
                <a:latin typeface="Gill Sans MT" charset="0"/>
                <a:cs typeface="+mn-cs"/>
              </a:rPr>
              <a:t> video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CC0000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.3 </a:t>
            </a:r>
            <a:r>
              <a:rPr lang="en-US" sz="3200" dirty="0">
                <a:solidFill>
                  <a:srgbClr val="CC0000"/>
                </a:solidFill>
                <a:latin typeface="Gill Sans MT" charset="0"/>
                <a:cs typeface="+mn-cs"/>
              </a:rPr>
              <a:t>v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oice-over-IP</a:t>
            </a:r>
            <a:endParaRPr lang="en-US" sz="3200" dirty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9.4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protocols </a:t>
            </a:r>
            <a:r>
              <a:rPr lang="en-US" sz="3200" dirty="0">
                <a:latin typeface="Gill Sans MT" charset="0"/>
                <a:cs typeface="+mn-cs"/>
              </a:rPr>
              <a:t>for </a:t>
            </a:r>
            <a:r>
              <a:rPr lang="en-US" sz="3200" i="1" dirty="0" smtClean="0">
                <a:latin typeface="Gill Sans MT" charset="0"/>
                <a:cs typeface="+mn-cs"/>
              </a:rPr>
              <a:t>real-time </a:t>
            </a:r>
            <a:r>
              <a:rPr lang="en-US" sz="3200" dirty="0" smtClean="0">
                <a:latin typeface="Gill Sans MT" charset="0"/>
                <a:cs typeface="+mn-cs"/>
              </a:rPr>
              <a:t>conversational</a:t>
            </a:r>
            <a:r>
              <a:rPr lang="en-US" sz="3200" i="1" dirty="0" smtClean="0">
                <a:latin typeface="Gill Sans MT" charset="0"/>
                <a:cs typeface="+mn-cs"/>
              </a:rPr>
              <a:t>      </a:t>
            </a:r>
            <a:r>
              <a:rPr lang="en-US" sz="3200" dirty="0" smtClean="0">
                <a:latin typeface="Gill Sans MT" charset="0"/>
                <a:cs typeface="+mn-cs"/>
              </a:rPr>
              <a:t>applications</a:t>
            </a: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9"/>
                </a:solidFill>
                <a:latin typeface="Gill Sans MT" charset="0"/>
              </a:rPr>
              <a:t>9.5</a:t>
            </a:r>
            <a:r>
              <a:rPr lang="en-US" sz="3200" dirty="0" smtClean="0">
                <a:latin typeface="Gill Sans MT" charset="0"/>
              </a:rPr>
              <a:t> </a:t>
            </a:r>
            <a:r>
              <a:rPr lang="en-US" sz="3200" dirty="0" smtClean="0">
                <a:latin typeface="Gill Sans MT" charset="0"/>
              </a:rPr>
              <a:t>network support for multimedia</a:t>
            </a:r>
            <a:endParaRPr lang="en-US" sz="3200" dirty="0">
              <a:latin typeface="Gill Sans MT" charset="0"/>
            </a:endParaRPr>
          </a:p>
          <a:p>
            <a:pPr marL="457200" indent="-457200">
              <a:buFont typeface="Wingdings" charset="0"/>
              <a:buNone/>
              <a:defRPr/>
            </a:pPr>
            <a:endParaRPr lang="en-US" dirty="0">
              <a:latin typeface="Gill Sans MT" charset="0"/>
            </a:endParaRPr>
          </a:p>
        </p:txBody>
      </p:sp>
      <p:pic>
        <p:nvPicPr>
          <p:cNvPr id="16389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055688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17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49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957263"/>
            <a:ext cx="5027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23863" y="400050"/>
            <a:ext cx="7772400" cy="619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Voice-over-IP (VoIP)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519113" y="1414463"/>
            <a:ext cx="7772400" cy="4648200"/>
          </a:xfrm>
        </p:spPr>
        <p:txBody>
          <a:bodyPr/>
          <a:lstStyle/>
          <a:p>
            <a:pPr>
              <a:defRPr/>
            </a:pPr>
            <a:r>
              <a:rPr lang="en-US" i="1" dirty="0" smtClean="0">
                <a:solidFill>
                  <a:srgbClr val="CC0000"/>
                </a:solidFill>
              </a:rPr>
              <a:t>VoIP end</a:t>
            </a:r>
            <a:r>
              <a:rPr lang="en-US" i="1" dirty="0">
                <a:solidFill>
                  <a:srgbClr val="CC0000"/>
                </a:solidFill>
              </a:rPr>
              <a:t>-</a:t>
            </a:r>
            <a:r>
              <a:rPr lang="en-US" i="1" dirty="0" smtClean="0">
                <a:solidFill>
                  <a:srgbClr val="CC0000"/>
                </a:solidFill>
              </a:rPr>
              <a:t>end-delay requirement</a:t>
            </a:r>
            <a:r>
              <a:rPr lang="en-US" dirty="0" smtClean="0">
                <a:solidFill>
                  <a:srgbClr val="000099"/>
                </a:solidFill>
              </a:rPr>
              <a:t>: needed to maintain “conversational” aspect</a:t>
            </a:r>
            <a:endParaRPr lang="en-US" dirty="0">
              <a:solidFill>
                <a:srgbClr val="000099"/>
              </a:solidFill>
            </a:endParaRPr>
          </a:p>
          <a:p>
            <a:pPr lvl="1">
              <a:defRPr/>
            </a:pPr>
            <a:r>
              <a:rPr lang="en-US" dirty="0"/>
              <a:t>higher delays noticeable, impair interactivity</a:t>
            </a:r>
          </a:p>
          <a:p>
            <a:pPr lvl="1">
              <a:defRPr/>
            </a:pPr>
            <a:r>
              <a:rPr lang="en-US" dirty="0" smtClean="0"/>
              <a:t>&lt; </a:t>
            </a:r>
            <a:r>
              <a:rPr lang="en-US" dirty="0"/>
              <a:t>150 </a:t>
            </a:r>
            <a:r>
              <a:rPr lang="en-US" dirty="0" smtClean="0"/>
              <a:t>msec:  good</a:t>
            </a:r>
            <a:endParaRPr lang="en-US" dirty="0"/>
          </a:p>
          <a:p>
            <a:pPr lvl="1">
              <a:defRPr/>
            </a:pPr>
            <a:r>
              <a:rPr lang="en-US" dirty="0" smtClean="0"/>
              <a:t>&gt; 400 </a:t>
            </a:r>
            <a:r>
              <a:rPr lang="en-US" dirty="0"/>
              <a:t>msec </a:t>
            </a:r>
            <a:r>
              <a:rPr lang="en-US" dirty="0" smtClean="0"/>
              <a:t>bad</a:t>
            </a:r>
            <a:endParaRPr lang="en-US" dirty="0"/>
          </a:p>
          <a:p>
            <a:pPr lvl="1">
              <a:defRPr/>
            </a:pPr>
            <a:r>
              <a:rPr lang="en-US" dirty="0"/>
              <a:t>includes application-level (</a:t>
            </a:r>
            <a:r>
              <a:rPr lang="en-US" dirty="0" smtClean="0"/>
              <a:t>packetization</a:t>
            </a:r>
            <a:r>
              <a:rPr lang="en-US" dirty="0" smtClean="0"/>
              <a:t>, playout</a:t>
            </a:r>
            <a:r>
              <a:rPr lang="en-US" dirty="0" smtClean="0"/>
              <a:t>), network delays</a:t>
            </a:r>
            <a:endParaRPr lang="en-US" dirty="0"/>
          </a:p>
          <a:p>
            <a:pPr>
              <a:defRPr/>
            </a:pPr>
            <a:r>
              <a:rPr lang="en-US" i="1" dirty="0" smtClean="0">
                <a:solidFill>
                  <a:srgbClr val="CC0000"/>
                </a:solidFill>
              </a:rPr>
              <a:t>session initialization: </a:t>
            </a:r>
            <a:r>
              <a:rPr lang="en-US" dirty="0" smtClean="0"/>
              <a:t>how </a:t>
            </a:r>
            <a:r>
              <a:rPr lang="en-US" dirty="0"/>
              <a:t>does callee </a:t>
            </a:r>
            <a:r>
              <a:rPr lang="en-US" dirty="0" smtClean="0"/>
              <a:t>advertise </a:t>
            </a:r>
            <a:r>
              <a:rPr lang="en-US" dirty="0"/>
              <a:t>IP address, port number, encoding algorithms</a:t>
            </a:r>
            <a:r>
              <a:rPr lang="en-US" dirty="0" smtClean="0"/>
              <a:t>?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v</a:t>
            </a:r>
            <a:r>
              <a:rPr lang="en-US" i="1" dirty="0" smtClean="0">
                <a:solidFill>
                  <a:srgbClr val="CC0000"/>
                </a:solidFill>
              </a:rPr>
              <a:t>alue-added services: </a:t>
            </a:r>
            <a:r>
              <a:rPr lang="en-US" dirty="0" smtClean="0"/>
              <a:t>call forwarding, screening, recording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e</a:t>
            </a:r>
            <a:r>
              <a:rPr lang="en-US" i="1" dirty="0" smtClean="0">
                <a:solidFill>
                  <a:srgbClr val="CC0000"/>
                </a:solidFill>
              </a:rPr>
              <a:t>mergency services: </a:t>
            </a:r>
            <a:r>
              <a:rPr lang="en-US" dirty="0" smtClean="0"/>
              <a:t>911 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18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844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23863" y="400050"/>
            <a:ext cx="7772400" cy="619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VoIP</a:t>
            </a:r>
            <a:r>
              <a:rPr lang="en-US" dirty="0"/>
              <a:t> </a:t>
            </a:r>
            <a:r>
              <a:rPr lang="en-US" dirty="0" smtClean="0"/>
              <a:t>characteristics</a:t>
            </a:r>
            <a:endParaRPr lang="en-US" dirty="0"/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114800"/>
          </a:xfrm>
        </p:spPr>
        <p:txBody>
          <a:bodyPr/>
          <a:lstStyle/>
          <a:p>
            <a:pPr>
              <a:spcBef>
                <a:spcPct val="40000"/>
              </a:spcBef>
              <a:defRPr/>
            </a:pPr>
            <a:r>
              <a:rPr lang="en-US" dirty="0" smtClean="0"/>
              <a:t>speaker</a:t>
            </a:r>
            <a:r>
              <a:rPr lang="ja-JP" altLang="en-US" dirty="0" smtClean="0">
                <a:latin typeface="Arial"/>
              </a:rPr>
              <a:t>’</a:t>
            </a:r>
            <a:r>
              <a:rPr lang="en-US" dirty="0" smtClean="0"/>
              <a:t>s </a:t>
            </a:r>
            <a:r>
              <a:rPr lang="en-US" dirty="0"/>
              <a:t>audio: alternating talk spurts, silent periods.</a:t>
            </a:r>
          </a:p>
          <a:p>
            <a:pPr lvl="1">
              <a:spcBef>
                <a:spcPct val="40000"/>
              </a:spcBef>
              <a:defRPr/>
            </a:pPr>
            <a:r>
              <a:rPr lang="en-US" dirty="0"/>
              <a:t>64 kbps during talk spurt</a:t>
            </a:r>
          </a:p>
          <a:p>
            <a:pPr lvl="1">
              <a:spcBef>
                <a:spcPct val="40000"/>
              </a:spcBef>
              <a:defRPr/>
            </a:pPr>
            <a:r>
              <a:rPr lang="en-US" dirty="0"/>
              <a:t>pkts generated only during talk spurts</a:t>
            </a:r>
          </a:p>
          <a:p>
            <a:pPr lvl="1">
              <a:spcBef>
                <a:spcPct val="40000"/>
              </a:spcBef>
              <a:defRPr/>
            </a:pPr>
            <a:r>
              <a:rPr lang="en-US" dirty="0"/>
              <a:t>20 msec chunks at 8 Kbytes/sec: 160 bytes </a:t>
            </a:r>
            <a:r>
              <a:rPr lang="en-US" dirty="0" smtClean="0"/>
              <a:t>of data</a:t>
            </a:r>
            <a:endParaRPr lang="en-US" dirty="0"/>
          </a:p>
          <a:p>
            <a:pPr>
              <a:spcBef>
                <a:spcPct val="40000"/>
              </a:spcBef>
              <a:defRPr/>
            </a:pPr>
            <a:r>
              <a:rPr lang="en-US" dirty="0"/>
              <a:t>application-layer header added to each </a:t>
            </a:r>
            <a:r>
              <a:rPr lang="en-US" dirty="0" smtClean="0"/>
              <a:t>chunk</a:t>
            </a:r>
            <a:endParaRPr lang="en-US" dirty="0"/>
          </a:p>
          <a:p>
            <a:pPr>
              <a:spcBef>
                <a:spcPct val="40000"/>
              </a:spcBef>
              <a:defRPr/>
            </a:pPr>
            <a:r>
              <a:rPr lang="en-US" dirty="0"/>
              <a:t>chunk+header encapsulated into </a:t>
            </a:r>
            <a:r>
              <a:rPr lang="en-US" dirty="0" smtClean="0"/>
              <a:t>UDP or TCP segment</a:t>
            </a:r>
            <a:endParaRPr lang="en-US" dirty="0"/>
          </a:p>
          <a:p>
            <a:pPr>
              <a:spcBef>
                <a:spcPct val="40000"/>
              </a:spcBef>
              <a:defRPr/>
            </a:pPr>
            <a:r>
              <a:rPr lang="en-US" dirty="0"/>
              <a:t>application sends </a:t>
            </a:r>
            <a:r>
              <a:rPr lang="en-US" dirty="0" smtClean="0"/>
              <a:t>segment </a:t>
            </a:r>
            <a:r>
              <a:rPr lang="en-US" dirty="0"/>
              <a:t>into socket every 20 msec during talkspurt</a:t>
            </a:r>
          </a:p>
        </p:txBody>
      </p:sp>
      <p:pic>
        <p:nvPicPr>
          <p:cNvPr id="66565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938213"/>
            <a:ext cx="4570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19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21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j-cs"/>
              </a:rPr>
              <a:t>Multimedia networking: </a:t>
            </a:r>
            <a:r>
              <a:rPr lang="en-US" dirty="0">
                <a:latin typeface="Gill Sans MT" charset="0"/>
                <a:cs typeface="+mj-cs"/>
              </a:rPr>
              <a:t>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7759700" cy="4648200"/>
          </a:xfrm>
        </p:spPr>
        <p:txBody>
          <a:bodyPr/>
          <a:lstStyle/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.1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multimedia </a:t>
            </a:r>
            <a:r>
              <a:rPr lang="en-US" sz="3200" dirty="0">
                <a:latin typeface="Gill Sans MT" charset="0"/>
                <a:cs typeface="+mn-cs"/>
              </a:rPr>
              <a:t>n</a:t>
            </a:r>
            <a:r>
              <a:rPr lang="en-US" sz="3200" dirty="0" smtClean="0">
                <a:latin typeface="Gill Sans MT" charset="0"/>
                <a:cs typeface="+mn-cs"/>
              </a:rPr>
              <a:t>etworking applications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.2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streaming </a:t>
            </a:r>
            <a:r>
              <a:rPr lang="en-US" sz="3200" i="1" dirty="0" smtClean="0">
                <a:latin typeface="Gill Sans MT" charset="0"/>
                <a:cs typeface="+mn-cs"/>
              </a:rPr>
              <a:t>stored</a:t>
            </a:r>
            <a:r>
              <a:rPr lang="en-US" sz="3200" dirty="0" smtClean="0">
                <a:latin typeface="Gill Sans MT" charset="0"/>
                <a:cs typeface="+mn-cs"/>
              </a:rPr>
              <a:t> video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.3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>
                <a:latin typeface="Gill Sans MT" charset="0"/>
                <a:cs typeface="+mn-cs"/>
              </a:rPr>
              <a:t>v</a:t>
            </a:r>
            <a:r>
              <a:rPr lang="en-US" sz="3200" dirty="0" smtClean="0">
                <a:latin typeface="Gill Sans MT" charset="0"/>
                <a:cs typeface="+mn-cs"/>
              </a:rPr>
              <a:t>oice-over-IP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9.4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protocols </a:t>
            </a:r>
            <a:r>
              <a:rPr lang="en-US" sz="3200" dirty="0">
                <a:latin typeface="Gill Sans MT" charset="0"/>
                <a:cs typeface="+mn-cs"/>
              </a:rPr>
              <a:t>for </a:t>
            </a:r>
            <a:r>
              <a:rPr lang="en-US" sz="3200" i="1" dirty="0" smtClean="0">
                <a:latin typeface="Gill Sans MT" charset="0"/>
                <a:cs typeface="+mn-cs"/>
              </a:rPr>
              <a:t>real-time </a:t>
            </a:r>
            <a:r>
              <a:rPr lang="en-US" sz="3200" dirty="0" smtClean="0">
                <a:latin typeface="Gill Sans MT" charset="0"/>
                <a:cs typeface="+mn-cs"/>
              </a:rPr>
              <a:t>conversational</a:t>
            </a:r>
            <a:r>
              <a:rPr lang="en-US" sz="3200" i="1" dirty="0" smtClean="0">
                <a:latin typeface="Gill Sans MT" charset="0"/>
                <a:cs typeface="+mn-cs"/>
              </a:rPr>
              <a:t>      </a:t>
            </a:r>
            <a:r>
              <a:rPr lang="en-US" sz="3200" dirty="0" smtClean="0">
                <a:latin typeface="Gill Sans MT" charset="0"/>
                <a:cs typeface="+mn-cs"/>
              </a:rPr>
              <a:t>applications</a:t>
            </a: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9"/>
                </a:solidFill>
                <a:latin typeface="Gill Sans MT" charset="0"/>
              </a:rPr>
              <a:t>9.5</a:t>
            </a:r>
            <a:r>
              <a:rPr lang="en-US" sz="3200" dirty="0" smtClean="0">
                <a:latin typeface="Gill Sans MT" charset="0"/>
              </a:rPr>
              <a:t> </a:t>
            </a:r>
            <a:r>
              <a:rPr lang="en-US" sz="3200" dirty="0" smtClean="0">
                <a:latin typeface="Gill Sans MT" charset="0"/>
              </a:rPr>
              <a:t>network support for multimedia</a:t>
            </a:r>
            <a:endParaRPr lang="en-US" sz="3200" dirty="0">
              <a:latin typeface="Gill Sans MT" charset="0"/>
            </a:endParaRPr>
          </a:p>
          <a:p>
            <a:pPr marL="457200" indent="-457200">
              <a:buFont typeface="Wingdings" charset="0"/>
              <a:buNone/>
              <a:defRPr/>
            </a:pPr>
            <a:endParaRPr lang="en-US" dirty="0">
              <a:latin typeface="Gill Sans MT" charset="0"/>
            </a:endParaRPr>
          </a:p>
        </p:txBody>
      </p:sp>
      <p:pic>
        <p:nvPicPr>
          <p:cNvPr id="16389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055688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340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VoIP: packet loss, delay</a:t>
            </a:r>
            <a:endParaRPr lang="en-US" dirty="0"/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953000"/>
          </a:xfrm>
        </p:spPr>
        <p:txBody>
          <a:bodyPr/>
          <a:lstStyle/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network loss: </a:t>
            </a:r>
            <a:r>
              <a:rPr lang="en-US" dirty="0"/>
              <a:t>IP datagram lost due to network congestion (router buffer overflow)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delay loss: </a:t>
            </a:r>
            <a:r>
              <a:rPr lang="en-US" dirty="0"/>
              <a:t>IP datagram arrives too late for playout at receiver</a:t>
            </a:r>
          </a:p>
          <a:p>
            <a:pPr lvl="1">
              <a:defRPr/>
            </a:pPr>
            <a:r>
              <a:rPr lang="en-US" dirty="0"/>
              <a:t>delays: processing, queueing in network; end-system (sender, receiver) delays</a:t>
            </a:r>
          </a:p>
          <a:p>
            <a:pPr lvl="1">
              <a:defRPr/>
            </a:pPr>
            <a:r>
              <a:rPr lang="en-US" dirty="0"/>
              <a:t>typical maximum tolerable delay: 400 ms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loss tolerance: </a:t>
            </a:r>
            <a:r>
              <a:rPr lang="en-US" dirty="0"/>
              <a:t>depending on voice encoding, </a:t>
            </a:r>
            <a:r>
              <a:rPr lang="en-US" dirty="0" smtClean="0"/>
              <a:t>loss concealment, </a:t>
            </a:r>
            <a:r>
              <a:rPr lang="en-US" dirty="0"/>
              <a:t>packet loss rates between 1% and 10% can be </a:t>
            </a:r>
            <a:r>
              <a:rPr lang="en-US" dirty="0" smtClean="0"/>
              <a:t>tolerated</a:t>
            </a:r>
            <a:endParaRPr lang="en-US" sz="2000" dirty="0"/>
          </a:p>
        </p:txBody>
      </p:sp>
      <p:pic>
        <p:nvPicPr>
          <p:cNvPr id="68613" name="Picture 1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827088"/>
            <a:ext cx="5942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20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544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Line 2"/>
          <p:cNvSpPr>
            <a:spLocks noChangeShapeType="1"/>
          </p:cNvSpPr>
          <p:nvPr/>
        </p:nvSpPr>
        <p:spPr bwMode="auto">
          <a:xfrm>
            <a:off x="838200" y="1490663"/>
            <a:ext cx="0" cy="28527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345091" name="Line 3"/>
          <p:cNvSpPr>
            <a:spLocks noChangeShapeType="1"/>
          </p:cNvSpPr>
          <p:nvPr/>
        </p:nvSpPr>
        <p:spPr bwMode="auto">
          <a:xfrm flipH="1">
            <a:off x="828675" y="4333875"/>
            <a:ext cx="7815263" cy="14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345092" name="Text Box 4"/>
          <p:cNvSpPr txBox="1">
            <a:spLocks noChangeArrowheads="1"/>
          </p:cNvSpPr>
          <p:nvPr/>
        </p:nvSpPr>
        <p:spPr bwMode="auto">
          <a:xfrm>
            <a:off x="1470025" y="1593850"/>
            <a:ext cx="186848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solidFill>
                  <a:srgbClr val="FF0000"/>
                </a:solidFill>
                <a:latin typeface="Arial"/>
                <a:cs typeface="Arial"/>
              </a:rPr>
              <a:t>       constant bit </a:t>
            </a:r>
          </a:p>
          <a:p>
            <a:pPr>
              <a:defRPr/>
            </a:pPr>
            <a:r>
              <a:rPr lang="en-US" i="0" dirty="0">
                <a:solidFill>
                  <a:srgbClr val="FF0000"/>
                </a:solidFill>
                <a:latin typeface="Arial"/>
                <a:cs typeface="Arial"/>
              </a:rPr>
              <a:t>               rate</a:t>
            </a:r>
          </a:p>
          <a:p>
            <a:pPr>
              <a:defRPr/>
            </a:pPr>
            <a:r>
              <a:rPr lang="en-US" i="0" dirty="0">
                <a:solidFill>
                  <a:srgbClr val="FF0000"/>
                </a:solidFill>
                <a:latin typeface="Arial"/>
                <a:cs typeface="Arial"/>
              </a:rPr>
              <a:t>transmission</a:t>
            </a:r>
          </a:p>
        </p:txBody>
      </p:sp>
      <p:grpSp>
        <p:nvGrpSpPr>
          <p:cNvPr id="70660" name="Group 5"/>
          <p:cNvGrpSpPr>
            <a:grpSpLocks/>
          </p:cNvGrpSpPr>
          <p:nvPr/>
        </p:nvGrpSpPr>
        <p:grpSpPr bwMode="auto">
          <a:xfrm>
            <a:off x="1219200" y="1820863"/>
            <a:ext cx="2552700" cy="2525712"/>
            <a:chOff x="648" y="1147"/>
            <a:chExt cx="1608" cy="1591"/>
          </a:xfrm>
        </p:grpSpPr>
        <p:grpSp>
          <p:nvGrpSpPr>
            <p:cNvPr id="70759" name="Group 6"/>
            <p:cNvGrpSpPr>
              <a:grpSpLocks/>
            </p:cNvGrpSpPr>
            <p:nvPr/>
          </p:nvGrpSpPr>
          <p:grpSpPr bwMode="auto">
            <a:xfrm>
              <a:off x="648" y="1725"/>
              <a:ext cx="1024" cy="1013"/>
              <a:chOff x="672" y="1071"/>
              <a:chExt cx="1024" cy="1013"/>
            </a:xfrm>
          </p:grpSpPr>
          <p:grpSp>
            <p:nvGrpSpPr>
              <p:cNvPr id="70775" name="Group 7"/>
              <p:cNvGrpSpPr>
                <a:grpSpLocks/>
              </p:cNvGrpSpPr>
              <p:nvPr/>
            </p:nvGrpSpPr>
            <p:grpSpPr bwMode="auto">
              <a:xfrm>
                <a:off x="672" y="1506"/>
                <a:ext cx="583" cy="578"/>
                <a:chOff x="672" y="1486"/>
                <a:chExt cx="583" cy="578"/>
              </a:xfrm>
            </p:grpSpPr>
            <p:grpSp>
              <p:nvGrpSpPr>
                <p:cNvPr id="70786" name="Group 8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70794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5098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345099" name="Line 1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7079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5101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345102" name="Line 1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70787" name="Group 15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70788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5105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345106" name="Line 1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70789" name="Group 19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5108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345109" name="Line 2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70776" name="Group 22"/>
              <p:cNvGrpSpPr>
                <a:grpSpLocks/>
              </p:cNvGrpSpPr>
              <p:nvPr/>
            </p:nvGrpSpPr>
            <p:grpSpPr bwMode="auto">
              <a:xfrm>
                <a:off x="1259" y="1217"/>
                <a:ext cx="291" cy="288"/>
                <a:chOff x="672" y="1776"/>
                <a:chExt cx="291" cy="288"/>
              </a:xfrm>
            </p:grpSpPr>
            <p:grpSp>
              <p:nvGrpSpPr>
                <p:cNvPr id="70780" name="Group 23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345112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113" name="Line 25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70781" name="Group 26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345115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116" name="Line 2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70777" name="Group 29"/>
              <p:cNvGrpSpPr>
                <a:grpSpLocks/>
              </p:cNvGrpSpPr>
              <p:nvPr/>
            </p:nvGrpSpPr>
            <p:grpSpPr bwMode="auto">
              <a:xfrm>
                <a:off x="1551" y="1071"/>
                <a:ext cx="145" cy="144"/>
                <a:chOff x="672" y="1920"/>
                <a:chExt cx="145" cy="144"/>
              </a:xfrm>
            </p:grpSpPr>
            <p:sp>
              <p:nvSpPr>
                <p:cNvPr id="345118" name="Line 30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345119" name="Line 31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</p:grpSp>
        <p:grpSp>
          <p:nvGrpSpPr>
            <p:cNvPr id="70760" name="Group 32"/>
            <p:cNvGrpSpPr>
              <a:grpSpLocks/>
            </p:cNvGrpSpPr>
            <p:nvPr/>
          </p:nvGrpSpPr>
          <p:grpSpPr bwMode="auto">
            <a:xfrm>
              <a:off x="1673" y="1147"/>
              <a:ext cx="583" cy="578"/>
              <a:chOff x="672" y="1486"/>
              <a:chExt cx="583" cy="578"/>
            </a:xfrm>
          </p:grpSpPr>
          <p:grpSp>
            <p:nvGrpSpPr>
              <p:cNvPr id="70761" name="Group 33"/>
              <p:cNvGrpSpPr>
                <a:grpSpLocks/>
              </p:cNvGrpSpPr>
              <p:nvPr/>
            </p:nvGrpSpPr>
            <p:grpSpPr bwMode="auto">
              <a:xfrm>
                <a:off x="672" y="1776"/>
                <a:ext cx="291" cy="288"/>
                <a:chOff x="672" y="1776"/>
                <a:chExt cx="291" cy="288"/>
              </a:xfrm>
            </p:grpSpPr>
            <p:grpSp>
              <p:nvGrpSpPr>
                <p:cNvPr id="70769" name="Group 34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345123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124" name="Line 3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70770" name="Group 37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345126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127" name="Line 39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70762" name="Group 40"/>
              <p:cNvGrpSpPr>
                <a:grpSpLocks/>
              </p:cNvGrpSpPr>
              <p:nvPr/>
            </p:nvGrpSpPr>
            <p:grpSpPr bwMode="auto">
              <a:xfrm>
                <a:off x="964" y="1486"/>
                <a:ext cx="291" cy="288"/>
                <a:chOff x="672" y="1776"/>
                <a:chExt cx="291" cy="288"/>
              </a:xfrm>
            </p:grpSpPr>
            <p:grpSp>
              <p:nvGrpSpPr>
                <p:cNvPr id="70763" name="Group 41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345130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131" name="Line 4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70764" name="Group 44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345133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134" name="Line 4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</p:grpSp>
      </p:grpSp>
      <p:sp>
        <p:nvSpPr>
          <p:cNvPr id="345135" name="Text Box 47"/>
          <p:cNvSpPr txBox="1">
            <a:spLocks noChangeArrowheads="1"/>
          </p:cNvSpPr>
          <p:nvPr/>
        </p:nvSpPr>
        <p:spPr bwMode="auto">
          <a:xfrm rot="-5433387">
            <a:off x="-412750" y="2638426"/>
            <a:ext cx="19573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Cumulative data</a:t>
            </a:r>
          </a:p>
        </p:txBody>
      </p:sp>
      <p:sp>
        <p:nvSpPr>
          <p:cNvPr id="345136" name="Text Box 48"/>
          <p:cNvSpPr txBox="1">
            <a:spLocks noChangeArrowheads="1"/>
          </p:cNvSpPr>
          <p:nvPr/>
        </p:nvSpPr>
        <p:spPr bwMode="auto">
          <a:xfrm>
            <a:off x="8099425" y="4356100"/>
            <a:ext cx="62071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time</a:t>
            </a:r>
          </a:p>
        </p:txBody>
      </p:sp>
      <p:grpSp>
        <p:nvGrpSpPr>
          <p:cNvPr id="345137" name="Group 49"/>
          <p:cNvGrpSpPr>
            <a:grpSpLocks/>
          </p:cNvGrpSpPr>
          <p:nvPr/>
        </p:nvGrpSpPr>
        <p:grpSpPr bwMode="auto">
          <a:xfrm>
            <a:off x="2495550" y="1835150"/>
            <a:ext cx="3500438" cy="2520950"/>
            <a:chOff x="1572" y="1156"/>
            <a:chExt cx="2205" cy="1588"/>
          </a:xfrm>
        </p:grpSpPr>
        <p:grpSp>
          <p:nvGrpSpPr>
            <p:cNvPr id="70719" name="Group 50"/>
            <p:cNvGrpSpPr>
              <a:grpSpLocks/>
            </p:cNvGrpSpPr>
            <p:nvPr/>
          </p:nvGrpSpPr>
          <p:grpSpPr bwMode="auto">
            <a:xfrm>
              <a:off x="1938" y="1156"/>
              <a:ext cx="1839" cy="1588"/>
              <a:chOff x="1938" y="1156"/>
              <a:chExt cx="1839" cy="1588"/>
            </a:xfrm>
          </p:grpSpPr>
          <p:grpSp>
            <p:nvGrpSpPr>
              <p:cNvPr id="70723" name="Group 51"/>
              <p:cNvGrpSpPr>
                <a:grpSpLocks/>
              </p:cNvGrpSpPr>
              <p:nvPr/>
            </p:nvGrpSpPr>
            <p:grpSpPr bwMode="auto">
              <a:xfrm>
                <a:off x="1938" y="2600"/>
                <a:ext cx="319" cy="144"/>
                <a:chOff x="672" y="1920"/>
                <a:chExt cx="145" cy="144"/>
              </a:xfrm>
            </p:grpSpPr>
            <p:sp>
              <p:nvSpPr>
                <p:cNvPr id="345140" name="Line 52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345141" name="Line 53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70724" name="Group 54"/>
              <p:cNvGrpSpPr>
                <a:grpSpLocks/>
              </p:cNvGrpSpPr>
              <p:nvPr/>
            </p:nvGrpSpPr>
            <p:grpSpPr bwMode="auto">
              <a:xfrm>
                <a:off x="2252" y="2456"/>
                <a:ext cx="73" cy="144"/>
                <a:chOff x="672" y="1920"/>
                <a:chExt cx="145" cy="144"/>
              </a:xfrm>
            </p:grpSpPr>
            <p:sp>
              <p:nvSpPr>
                <p:cNvPr id="345143" name="Line 55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345144" name="Line 56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9"/>
                  <a:ext cx="0" cy="14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70725" name="Group 57"/>
              <p:cNvGrpSpPr>
                <a:grpSpLocks/>
              </p:cNvGrpSpPr>
              <p:nvPr/>
            </p:nvGrpSpPr>
            <p:grpSpPr bwMode="auto">
              <a:xfrm>
                <a:off x="2317" y="2169"/>
                <a:ext cx="126" cy="288"/>
                <a:chOff x="672" y="1776"/>
                <a:chExt cx="291" cy="288"/>
              </a:xfrm>
            </p:grpSpPr>
            <p:grpSp>
              <p:nvGrpSpPr>
                <p:cNvPr id="70749" name="Group 58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345147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148" name="Line 6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7"/>
                    <a:ext cx="0" cy="145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70750" name="Group 61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345150" name="Line 62"/>
                  <p:cNvSpPr>
                    <a:spLocks noChangeShapeType="1"/>
                  </p:cNvSpPr>
                  <p:nvPr/>
                </p:nvSpPr>
                <p:spPr bwMode="auto">
                  <a:xfrm>
                    <a:off x="671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151" name="Line 6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4" y="1847"/>
                    <a:ext cx="0" cy="146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70726" name="Group 64"/>
              <p:cNvGrpSpPr>
                <a:grpSpLocks/>
              </p:cNvGrpSpPr>
              <p:nvPr/>
            </p:nvGrpSpPr>
            <p:grpSpPr bwMode="auto">
              <a:xfrm>
                <a:off x="2441" y="1877"/>
                <a:ext cx="609" cy="288"/>
                <a:chOff x="672" y="1776"/>
                <a:chExt cx="291" cy="288"/>
              </a:xfrm>
            </p:grpSpPr>
            <p:grpSp>
              <p:nvGrpSpPr>
                <p:cNvPr id="70743" name="Group 65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345154" name="Line 66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155" name="Line 67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70744" name="Group 68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345157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158" name="Line 7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70727" name="Group 71"/>
              <p:cNvGrpSpPr>
                <a:grpSpLocks/>
              </p:cNvGrpSpPr>
              <p:nvPr/>
            </p:nvGrpSpPr>
            <p:grpSpPr bwMode="auto">
              <a:xfrm>
                <a:off x="3045" y="1740"/>
                <a:ext cx="52" cy="144"/>
                <a:chOff x="672" y="1920"/>
                <a:chExt cx="145" cy="144"/>
              </a:xfrm>
            </p:grpSpPr>
            <p:sp>
              <p:nvSpPr>
                <p:cNvPr id="345160" name="Line 72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345161" name="Line 73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9"/>
                  <a:ext cx="0" cy="14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70728" name="Group 74"/>
              <p:cNvGrpSpPr>
                <a:grpSpLocks/>
              </p:cNvGrpSpPr>
              <p:nvPr/>
            </p:nvGrpSpPr>
            <p:grpSpPr bwMode="auto">
              <a:xfrm>
                <a:off x="3092" y="1590"/>
                <a:ext cx="469" cy="144"/>
                <a:chOff x="672" y="1920"/>
                <a:chExt cx="145" cy="144"/>
              </a:xfrm>
            </p:grpSpPr>
            <p:sp>
              <p:nvSpPr>
                <p:cNvPr id="345163" name="Line 75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345164" name="Line 76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70729" name="Group 77"/>
              <p:cNvGrpSpPr>
                <a:grpSpLocks/>
              </p:cNvGrpSpPr>
              <p:nvPr/>
            </p:nvGrpSpPr>
            <p:grpSpPr bwMode="auto">
              <a:xfrm>
                <a:off x="3550" y="1446"/>
                <a:ext cx="145" cy="144"/>
                <a:chOff x="672" y="1920"/>
                <a:chExt cx="145" cy="144"/>
              </a:xfrm>
            </p:grpSpPr>
            <p:sp>
              <p:nvSpPr>
                <p:cNvPr id="345166" name="Line 78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345167" name="Line 79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70730" name="Group 80"/>
              <p:cNvGrpSpPr>
                <a:grpSpLocks/>
              </p:cNvGrpSpPr>
              <p:nvPr/>
            </p:nvGrpSpPr>
            <p:grpSpPr bwMode="auto">
              <a:xfrm>
                <a:off x="3690" y="1156"/>
                <a:ext cx="87" cy="288"/>
                <a:chOff x="672" y="1776"/>
                <a:chExt cx="291" cy="288"/>
              </a:xfrm>
            </p:grpSpPr>
            <p:grpSp>
              <p:nvGrpSpPr>
                <p:cNvPr id="70731" name="Group 81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345170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171" name="Line 83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4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70732" name="Group 84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345173" name="Line 85"/>
                  <p:cNvSpPr>
                    <a:spLocks noChangeShapeType="1"/>
                  </p:cNvSpPr>
                  <p:nvPr/>
                </p:nvSpPr>
                <p:spPr bwMode="auto">
                  <a:xfrm>
                    <a:off x="673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174" name="Line 8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</p:grpSp>
        <p:sp>
          <p:nvSpPr>
            <p:cNvPr id="345175" name="Text Box 87"/>
            <p:cNvSpPr txBox="1">
              <a:spLocks noChangeArrowheads="1"/>
            </p:cNvSpPr>
            <p:nvPr/>
          </p:nvSpPr>
          <p:spPr bwMode="auto">
            <a:xfrm>
              <a:off x="1753" y="1724"/>
              <a:ext cx="634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i="0" dirty="0">
                  <a:latin typeface="Arial"/>
                  <a:cs typeface="Arial"/>
                </a:rPr>
                <a:t>variable</a:t>
              </a:r>
            </a:p>
            <a:p>
              <a:pPr algn="ctr">
                <a:defRPr/>
              </a:pPr>
              <a:r>
                <a:rPr lang="en-US" i="0" dirty="0">
                  <a:latin typeface="Arial"/>
                  <a:cs typeface="Arial"/>
                </a:rPr>
                <a:t>network</a:t>
              </a:r>
            </a:p>
            <a:p>
              <a:pPr algn="ctr">
                <a:defRPr/>
              </a:pPr>
              <a:r>
                <a:rPr lang="en-US" i="0" dirty="0">
                  <a:latin typeface="Arial"/>
                  <a:cs typeface="Arial"/>
                </a:rPr>
                <a:t>delay</a:t>
              </a:r>
            </a:p>
            <a:p>
              <a:pPr algn="ctr">
                <a:defRPr/>
              </a:pPr>
              <a:r>
                <a:rPr lang="en-US" i="0" dirty="0">
                  <a:solidFill>
                    <a:srgbClr val="FF0000"/>
                  </a:solidFill>
                  <a:latin typeface="Arial"/>
                  <a:cs typeface="Arial"/>
                </a:rPr>
                <a:t>(jitter)</a:t>
              </a: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345176" name="Line 88"/>
            <p:cNvSpPr>
              <a:spLocks noChangeShapeType="1"/>
            </p:cNvSpPr>
            <p:nvPr/>
          </p:nvSpPr>
          <p:spPr bwMode="auto">
            <a:xfrm>
              <a:off x="1572" y="1938"/>
              <a:ext cx="10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345177" name="Text Box 89"/>
            <p:cNvSpPr txBox="1">
              <a:spLocks noChangeArrowheads="1"/>
            </p:cNvSpPr>
            <p:nvPr/>
          </p:nvSpPr>
          <p:spPr bwMode="auto">
            <a:xfrm>
              <a:off x="2812" y="1196"/>
              <a:ext cx="71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en-US" i="0" dirty="0">
                  <a:latin typeface="Arial"/>
                  <a:cs typeface="Arial"/>
                </a:rPr>
                <a:t>client</a:t>
              </a:r>
            </a:p>
            <a:p>
              <a:pPr algn="r">
                <a:defRPr/>
              </a:pPr>
              <a:r>
                <a:rPr lang="en-US" i="0" dirty="0">
                  <a:latin typeface="Arial"/>
                  <a:cs typeface="Arial"/>
                </a:rPr>
                <a:t>reception</a:t>
              </a:r>
            </a:p>
          </p:txBody>
        </p:sp>
      </p:grpSp>
      <p:grpSp>
        <p:nvGrpSpPr>
          <p:cNvPr id="345178" name="Group 90"/>
          <p:cNvGrpSpPr>
            <a:grpSpLocks/>
          </p:cNvGrpSpPr>
          <p:nvPr/>
        </p:nvGrpSpPr>
        <p:grpSpPr bwMode="auto">
          <a:xfrm>
            <a:off x="2974975" y="1806575"/>
            <a:ext cx="4906963" cy="3209925"/>
            <a:chOff x="1874" y="1138"/>
            <a:chExt cx="3091" cy="2022"/>
          </a:xfrm>
        </p:grpSpPr>
        <p:grpSp>
          <p:nvGrpSpPr>
            <p:cNvPr id="70673" name="Group 91"/>
            <p:cNvGrpSpPr>
              <a:grpSpLocks/>
            </p:cNvGrpSpPr>
            <p:nvPr/>
          </p:nvGrpSpPr>
          <p:grpSpPr bwMode="auto">
            <a:xfrm>
              <a:off x="2784" y="1138"/>
              <a:ext cx="1608" cy="1591"/>
              <a:chOff x="648" y="1147"/>
              <a:chExt cx="1608" cy="1591"/>
            </a:xfrm>
          </p:grpSpPr>
          <p:grpSp>
            <p:nvGrpSpPr>
              <p:cNvPr id="70678" name="Group 92"/>
              <p:cNvGrpSpPr>
                <a:grpSpLocks/>
              </p:cNvGrpSpPr>
              <p:nvPr/>
            </p:nvGrpSpPr>
            <p:grpSpPr bwMode="auto">
              <a:xfrm>
                <a:off x="648" y="1725"/>
                <a:ext cx="1024" cy="1013"/>
                <a:chOff x="672" y="1071"/>
                <a:chExt cx="1024" cy="1013"/>
              </a:xfrm>
            </p:grpSpPr>
            <p:grpSp>
              <p:nvGrpSpPr>
                <p:cNvPr id="70694" name="Group 93"/>
                <p:cNvGrpSpPr>
                  <a:grpSpLocks/>
                </p:cNvGrpSpPr>
                <p:nvPr/>
              </p:nvGrpSpPr>
              <p:grpSpPr bwMode="auto">
                <a:xfrm>
                  <a:off x="672" y="1506"/>
                  <a:ext cx="583" cy="578"/>
                  <a:chOff x="672" y="1486"/>
                  <a:chExt cx="583" cy="578"/>
                </a:xfrm>
              </p:grpSpPr>
              <p:grpSp>
                <p:nvGrpSpPr>
                  <p:cNvPr id="70705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672" y="177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70713" name="Group 9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345184" name="Line 9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345185" name="Line 97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  <p:grpSp>
                  <p:nvGrpSpPr>
                    <p:cNvPr id="70714" name="Group 9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345187" name="Line 9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345188" name="Line 100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</p:grpSp>
              <p:grpSp>
                <p:nvGrpSpPr>
                  <p:cNvPr id="7070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964" y="148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70707" name="Group 10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345191" name="Line 10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345192" name="Line 104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  <p:grpSp>
                  <p:nvGrpSpPr>
                    <p:cNvPr id="70708" name="Group 10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345194" name="Line 10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345195" name="Line 107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i="0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70695" name="Group 108"/>
                <p:cNvGrpSpPr>
                  <a:grpSpLocks/>
                </p:cNvGrpSpPr>
                <p:nvPr/>
              </p:nvGrpSpPr>
              <p:grpSpPr bwMode="auto">
                <a:xfrm>
                  <a:off x="1259" y="1217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70699" name="Group 109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5198" name="Line 1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345199" name="Line 11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70700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5201" name="Line 1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345202" name="Line 11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70696" name="Group 115"/>
                <p:cNvGrpSpPr>
                  <a:grpSpLocks/>
                </p:cNvGrpSpPr>
                <p:nvPr/>
              </p:nvGrpSpPr>
              <p:grpSpPr bwMode="auto">
                <a:xfrm>
                  <a:off x="1551" y="1071"/>
                  <a:ext cx="145" cy="144"/>
                  <a:chOff x="672" y="1920"/>
                  <a:chExt cx="145" cy="144"/>
                </a:xfrm>
              </p:grpSpPr>
              <p:sp>
                <p:nvSpPr>
                  <p:cNvPr id="345204" name="Line 116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345205" name="Line 117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i="0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70679" name="Group 118"/>
              <p:cNvGrpSpPr>
                <a:grpSpLocks/>
              </p:cNvGrpSpPr>
              <p:nvPr/>
            </p:nvGrpSpPr>
            <p:grpSpPr bwMode="auto">
              <a:xfrm>
                <a:off x="1673" y="1147"/>
                <a:ext cx="583" cy="578"/>
                <a:chOff x="672" y="1486"/>
                <a:chExt cx="583" cy="578"/>
              </a:xfrm>
            </p:grpSpPr>
            <p:grpSp>
              <p:nvGrpSpPr>
                <p:cNvPr id="70680" name="Group 119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70688" name="Group 120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5209" name="Line 1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345210" name="Line 12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70689" name="Group 123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5212" name="Line 1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345213" name="Line 12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70681" name="Group 126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70682" name="Group 127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5216" name="Line 1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345217" name="Line 12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70683" name="Group 130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345219" name="Line 1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345220" name="Line 132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i="0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</p:grpSp>
        </p:grpSp>
        <p:sp>
          <p:nvSpPr>
            <p:cNvPr id="345221" name="Text Box 133"/>
            <p:cNvSpPr txBox="1">
              <a:spLocks noChangeArrowheads="1"/>
            </p:cNvSpPr>
            <p:nvPr/>
          </p:nvSpPr>
          <p:spPr bwMode="auto">
            <a:xfrm>
              <a:off x="3788" y="1250"/>
              <a:ext cx="1177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i="0" dirty="0">
                  <a:solidFill>
                    <a:srgbClr val="FF0000"/>
                  </a:solidFill>
                  <a:latin typeface="Arial"/>
                  <a:cs typeface="Arial"/>
                </a:rPr>
                <a:t>       </a:t>
              </a:r>
              <a:r>
                <a:rPr lang="en-US" i="0" dirty="0">
                  <a:solidFill>
                    <a:srgbClr val="000099"/>
                  </a:solidFill>
                  <a:latin typeface="Arial"/>
                  <a:cs typeface="Arial"/>
                </a:rPr>
                <a:t>constant bit </a:t>
              </a:r>
            </a:p>
            <a:p>
              <a:pPr>
                <a:defRPr/>
              </a:pPr>
              <a:r>
                <a:rPr lang="en-US" i="0" dirty="0">
                  <a:solidFill>
                    <a:srgbClr val="000099"/>
                  </a:solidFill>
                  <a:latin typeface="Arial"/>
                  <a:cs typeface="Arial"/>
                </a:rPr>
                <a:t>     rate playout</a:t>
              </a:r>
            </a:p>
            <a:p>
              <a:pPr>
                <a:defRPr/>
              </a:pPr>
              <a:r>
                <a:rPr lang="en-US" i="0" dirty="0">
                  <a:solidFill>
                    <a:srgbClr val="000099"/>
                  </a:solidFill>
                  <a:latin typeface="Arial"/>
                  <a:cs typeface="Arial"/>
                </a:rPr>
                <a:t> at client</a:t>
              </a:r>
            </a:p>
          </p:txBody>
        </p:sp>
        <p:grpSp>
          <p:nvGrpSpPr>
            <p:cNvPr id="70675" name="Group 134"/>
            <p:cNvGrpSpPr>
              <a:grpSpLocks/>
            </p:cNvGrpSpPr>
            <p:nvPr/>
          </p:nvGrpSpPr>
          <p:grpSpPr bwMode="auto">
            <a:xfrm>
              <a:off x="1874" y="2756"/>
              <a:ext cx="1059" cy="404"/>
              <a:chOff x="1874" y="2756"/>
              <a:chExt cx="1059" cy="404"/>
            </a:xfrm>
          </p:grpSpPr>
          <p:sp>
            <p:nvSpPr>
              <p:cNvPr id="345223" name="Text Box 135"/>
              <p:cNvSpPr txBox="1">
                <a:spLocks noChangeArrowheads="1"/>
              </p:cNvSpPr>
              <p:nvPr/>
            </p:nvSpPr>
            <p:spPr bwMode="auto">
              <a:xfrm>
                <a:off x="1874" y="2756"/>
                <a:ext cx="1059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i="0" dirty="0">
                    <a:solidFill>
                      <a:srgbClr val="000099"/>
                    </a:solidFill>
                    <a:latin typeface="Arial"/>
                    <a:cs typeface="Arial"/>
                  </a:rPr>
                  <a:t>client playout</a:t>
                </a:r>
              </a:p>
              <a:p>
                <a:pPr algn="ctr">
                  <a:defRPr/>
                </a:pPr>
                <a:r>
                  <a:rPr lang="en-US" i="0" dirty="0">
                    <a:solidFill>
                      <a:srgbClr val="000099"/>
                    </a:solidFill>
                    <a:latin typeface="Arial"/>
                    <a:cs typeface="Arial"/>
                  </a:rPr>
                  <a:t>delay</a:t>
                </a:r>
              </a:p>
            </p:txBody>
          </p:sp>
          <p:sp>
            <p:nvSpPr>
              <p:cNvPr id="345224" name="Line 136"/>
              <p:cNvSpPr>
                <a:spLocks noChangeShapeType="1"/>
              </p:cNvSpPr>
              <p:nvPr/>
            </p:nvSpPr>
            <p:spPr bwMode="auto">
              <a:xfrm flipV="1">
                <a:off x="1962" y="2988"/>
                <a:ext cx="816" cy="6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345225" name="Group 137"/>
          <p:cNvGrpSpPr>
            <a:grpSpLocks/>
          </p:cNvGrpSpPr>
          <p:nvPr/>
        </p:nvGrpSpPr>
        <p:grpSpPr bwMode="auto">
          <a:xfrm>
            <a:off x="4459288" y="2971800"/>
            <a:ext cx="523875" cy="903288"/>
            <a:chOff x="2809" y="1872"/>
            <a:chExt cx="330" cy="569"/>
          </a:xfrm>
        </p:grpSpPr>
        <p:sp>
          <p:nvSpPr>
            <p:cNvPr id="345226" name="Line 138"/>
            <p:cNvSpPr>
              <a:spLocks noChangeShapeType="1"/>
            </p:cNvSpPr>
            <p:nvPr/>
          </p:nvSpPr>
          <p:spPr bwMode="auto">
            <a:xfrm flipV="1">
              <a:off x="2988" y="1872"/>
              <a:ext cx="0" cy="564"/>
            </a:xfrm>
            <a:prstGeom prst="line">
              <a:avLst/>
            </a:prstGeom>
            <a:noFill/>
            <a:ln w="19050">
              <a:solidFill>
                <a:srgbClr val="0099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345227" name="Text Box 139"/>
            <p:cNvSpPr txBox="1">
              <a:spLocks noChangeArrowheads="1"/>
            </p:cNvSpPr>
            <p:nvPr/>
          </p:nvSpPr>
          <p:spPr bwMode="auto">
            <a:xfrm rot="16200000">
              <a:off x="2710" y="2011"/>
              <a:ext cx="52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400" i="0" dirty="0">
                  <a:solidFill>
                    <a:srgbClr val="009900"/>
                  </a:solidFill>
                  <a:latin typeface="Arial"/>
                  <a:cs typeface="Arial"/>
                </a:rPr>
                <a:t>buffered</a:t>
              </a:r>
            </a:p>
            <a:p>
              <a:pPr algn="ctr">
                <a:defRPr/>
              </a:pPr>
              <a:r>
                <a:rPr lang="en-US" sz="1400" i="0" dirty="0">
                  <a:solidFill>
                    <a:srgbClr val="009900"/>
                  </a:solidFill>
                  <a:latin typeface="Arial"/>
                  <a:cs typeface="Arial"/>
                </a:rPr>
                <a:t>data</a:t>
              </a:r>
              <a:endParaRPr lang="en-US" i="0" dirty="0">
                <a:latin typeface="Arial"/>
                <a:cs typeface="Arial"/>
              </a:endParaRPr>
            </a:p>
          </p:txBody>
        </p:sp>
      </p:grpSp>
      <p:sp>
        <p:nvSpPr>
          <p:cNvPr id="345228" name="Rectangle 140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62925" cy="871538"/>
          </a:xfrm>
        </p:spPr>
        <p:txBody>
          <a:bodyPr/>
          <a:lstStyle/>
          <a:p>
            <a:pPr>
              <a:defRPr/>
            </a:pPr>
            <a:r>
              <a:rPr lang="en-US" dirty="0"/>
              <a:t>Delay j</a:t>
            </a:r>
            <a:r>
              <a:rPr lang="en-US" dirty="0" smtClean="0"/>
              <a:t>itter</a:t>
            </a:r>
            <a:endParaRPr lang="en-US" dirty="0"/>
          </a:p>
        </p:txBody>
      </p:sp>
      <p:sp>
        <p:nvSpPr>
          <p:cNvPr id="345229" name="Rectangle 141"/>
          <p:cNvSpPr>
            <a:spLocks noGrp="1" noChangeArrowheads="1"/>
          </p:cNvSpPr>
          <p:nvPr>
            <p:ph type="body" idx="1"/>
          </p:nvPr>
        </p:nvSpPr>
        <p:spPr>
          <a:xfrm>
            <a:off x="733425" y="5207000"/>
            <a:ext cx="7772400" cy="889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end</a:t>
            </a:r>
            <a:r>
              <a:rPr lang="en-US" dirty="0"/>
              <a:t>-to-end delays of two consecutive packets: difference can be more or less than 20 msec (transmission time difference)</a:t>
            </a:r>
          </a:p>
        </p:txBody>
      </p:sp>
      <p:pic>
        <p:nvPicPr>
          <p:cNvPr id="70670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944563"/>
            <a:ext cx="2649537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21</a:t>
            </a:fld>
            <a:endParaRPr lang="en-US" sz="1200" dirty="0">
              <a:latin typeface="Tahoma" charset="0"/>
            </a:endParaRPr>
          </a:p>
        </p:txBody>
      </p:sp>
      <p:sp>
        <p:nvSpPr>
          <p:cNvPr id="14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362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5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45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229" grpId="0" build="p" autoUpdateAnimBg="0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1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827088"/>
            <a:ext cx="5942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VoIP: fixed playout delay</a:t>
            </a:r>
            <a:endParaRPr lang="en-US" dirty="0"/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19200"/>
            <a:ext cx="7772400" cy="4724400"/>
          </a:xfrm>
        </p:spPr>
        <p:txBody>
          <a:bodyPr/>
          <a:lstStyle/>
          <a:p>
            <a:pPr>
              <a:defRPr/>
            </a:pPr>
            <a:r>
              <a:rPr lang="en-US" dirty="0"/>
              <a:t>receiver attempts to playout each chunk exactly </a:t>
            </a:r>
            <a:r>
              <a:rPr lang="en-US" i="1" dirty="0"/>
              <a:t>q</a:t>
            </a:r>
            <a:r>
              <a:rPr lang="en-US" dirty="0"/>
              <a:t> msecs after chunk was generated.</a:t>
            </a:r>
          </a:p>
          <a:p>
            <a:pPr lvl="1">
              <a:defRPr/>
            </a:pPr>
            <a:r>
              <a:rPr lang="en-US" sz="2800" dirty="0"/>
              <a:t>chunk has time stamp </a:t>
            </a:r>
            <a:r>
              <a:rPr lang="en-US" sz="2800" i="1" dirty="0"/>
              <a:t>t: </a:t>
            </a:r>
            <a:r>
              <a:rPr lang="en-US" sz="2800" dirty="0"/>
              <a:t>play out chunk at </a:t>
            </a:r>
            <a:r>
              <a:rPr lang="en-US" sz="2800" i="1" dirty="0"/>
              <a:t>t+q</a:t>
            </a:r>
            <a:r>
              <a:rPr lang="en-US" sz="2800" dirty="0"/>
              <a:t> </a:t>
            </a:r>
          </a:p>
          <a:p>
            <a:pPr lvl="1">
              <a:defRPr/>
            </a:pPr>
            <a:r>
              <a:rPr lang="en-US" sz="2800" dirty="0"/>
              <a:t>chunk arrives after </a:t>
            </a:r>
            <a:r>
              <a:rPr lang="en-US" sz="2800" i="1" dirty="0"/>
              <a:t>t+q</a:t>
            </a:r>
            <a:r>
              <a:rPr lang="en-US" sz="2800" dirty="0"/>
              <a:t>: data arrives too late for </a:t>
            </a:r>
            <a:r>
              <a:rPr lang="en-US" sz="2800" dirty="0" smtClean="0"/>
              <a:t>playout: </a:t>
            </a:r>
            <a:r>
              <a:rPr lang="en-US" sz="2800" dirty="0"/>
              <a:t>data </a:t>
            </a:r>
            <a:r>
              <a:rPr lang="ja-JP" altLang="en-US" sz="2800" dirty="0">
                <a:latin typeface="Arial"/>
              </a:rPr>
              <a:t>“</a:t>
            </a:r>
            <a:r>
              <a:rPr lang="en-US" sz="2800" dirty="0"/>
              <a:t>lost</a:t>
            </a:r>
            <a:r>
              <a:rPr lang="ja-JP" altLang="en-US" sz="2800" dirty="0">
                <a:latin typeface="Arial"/>
              </a:rPr>
              <a:t>”</a:t>
            </a:r>
            <a:endParaRPr lang="en-US" sz="2800" dirty="0"/>
          </a:p>
          <a:p>
            <a:pPr>
              <a:defRPr/>
            </a:pPr>
            <a:r>
              <a:rPr lang="en-US" dirty="0"/>
              <a:t>tradeoff in choosing </a:t>
            </a:r>
            <a:r>
              <a:rPr lang="en-US" i="1" dirty="0"/>
              <a:t>q</a:t>
            </a:r>
            <a:r>
              <a:rPr lang="en-US" dirty="0"/>
              <a:t>:</a:t>
            </a:r>
          </a:p>
          <a:p>
            <a:pPr lvl="1">
              <a:defRPr/>
            </a:pPr>
            <a:r>
              <a:rPr lang="en-US" sz="2800" i="1" dirty="0">
                <a:solidFill>
                  <a:srgbClr val="CC0000"/>
                </a:solidFill>
              </a:rPr>
              <a:t>large q:</a:t>
            </a:r>
            <a:r>
              <a:rPr lang="en-US" sz="2800" dirty="0">
                <a:solidFill>
                  <a:srgbClr val="CC0000"/>
                </a:solidFill>
              </a:rPr>
              <a:t> less packet loss</a:t>
            </a:r>
          </a:p>
          <a:p>
            <a:pPr lvl="1">
              <a:defRPr/>
            </a:pPr>
            <a:r>
              <a:rPr lang="en-US" sz="2800" i="1" dirty="0">
                <a:solidFill>
                  <a:srgbClr val="CC0000"/>
                </a:solidFill>
              </a:rPr>
              <a:t>small q:</a:t>
            </a:r>
            <a:r>
              <a:rPr lang="en-US" sz="2800" dirty="0">
                <a:solidFill>
                  <a:srgbClr val="CC0000"/>
                </a:solidFill>
              </a:rPr>
              <a:t> </a:t>
            </a:r>
            <a:r>
              <a:rPr lang="en-US" sz="2800" dirty="0"/>
              <a:t>better interactive experience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22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77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3" name="Object 3"/>
          <p:cNvGraphicFramePr>
            <a:graphicFrameLocks noChangeAspect="1"/>
          </p:cNvGraphicFramePr>
          <p:nvPr/>
        </p:nvGraphicFramePr>
        <p:xfrm>
          <a:off x="969963" y="2655888"/>
          <a:ext cx="6629400" cy="420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52" name="VISIO" r:id="rId4" imgW="7670800" imgH="4864100" progId="Visio.Drawing.5">
                  <p:embed/>
                </p:oleObj>
              </mc:Choice>
              <mc:Fallback>
                <p:oleObj name="VISIO" r:id="rId4" imgW="7670800" imgH="4864100" progId="Visio.Drawing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9963" y="2655888"/>
                        <a:ext cx="6629400" cy="420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7140" name="Text Box 4"/>
          <p:cNvSpPr txBox="1">
            <a:spLocks noChangeArrowheads="1"/>
          </p:cNvSpPr>
          <p:nvPr/>
        </p:nvSpPr>
        <p:spPr bwMode="auto">
          <a:xfrm>
            <a:off x="879475" y="1044575"/>
            <a:ext cx="7777163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234950" indent="-234950">
              <a:buClr>
                <a:srgbClr val="000099"/>
              </a:buClr>
              <a:buFont typeface="Wingdings" charset="2"/>
              <a:buChar char="§"/>
              <a:defRPr/>
            </a:pPr>
            <a:r>
              <a:rPr lang="en-US" sz="2400" i="0" dirty="0">
                <a:latin typeface="+mn-lt"/>
              </a:rPr>
              <a:t> sender generates packets every 20 msec during talk spurt.</a:t>
            </a:r>
          </a:p>
          <a:p>
            <a:pPr marL="234950" indent="-234950">
              <a:buClr>
                <a:srgbClr val="000099"/>
              </a:buClr>
              <a:buFont typeface="Wingdings" charset="2"/>
              <a:buChar char="§"/>
              <a:defRPr/>
            </a:pPr>
            <a:r>
              <a:rPr lang="en-US" sz="2400" i="0" dirty="0">
                <a:latin typeface="+mn-lt"/>
              </a:rPr>
              <a:t> first packet received at time </a:t>
            </a:r>
            <a:r>
              <a:rPr lang="en-US" sz="2400" dirty="0">
                <a:latin typeface="+mn-lt"/>
              </a:rPr>
              <a:t>r</a:t>
            </a:r>
          </a:p>
          <a:p>
            <a:pPr marL="234950" indent="-234950">
              <a:buClr>
                <a:srgbClr val="000099"/>
              </a:buClr>
              <a:buFont typeface="Wingdings" charset="2"/>
              <a:buChar char="§"/>
              <a:defRPr/>
            </a:pPr>
            <a:r>
              <a:rPr lang="en-US" sz="2400" i="0" dirty="0">
                <a:latin typeface="+mn-lt"/>
              </a:rPr>
              <a:t> first playout schedule: begins at </a:t>
            </a:r>
            <a:r>
              <a:rPr lang="en-US" sz="2400" dirty="0">
                <a:latin typeface="+mn-lt"/>
              </a:rPr>
              <a:t>p</a:t>
            </a:r>
          </a:p>
          <a:p>
            <a:pPr marL="234950" indent="-234950">
              <a:buClr>
                <a:srgbClr val="000099"/>
              </a:buClr>
              <a:buFont typeface="Wingdings" charset="2"/>
              <a:buChar char="§"/>
              <a:defRPr/>
            </a:pPr>
            <a:r>
              <a:rPr lang="en-US" sz="2400" i="0" dirty="0">
                <a:latin typeface="+mn-lt"/>
              </a:rPr>
              <a:t> second playout schedule: begins at </a:t>
            </a:r>
            <a:r>
              <a:rPr lang="en-US" sz="2400" dirty="0">
                <a:latin typeface="+mn-lt"/>
                <a:cs typeface="Arial"/>
              </a:rPr>
              <a:t>p</a:t>
            </a:r>
            <a:r>
              <a:rPr lang="ja-JP" altLang="en-US" sz="2400" dirty="0">
                <a:latin typeface="+mn-lt"/>
                <a:cs typeface="Arial"/>
              </a:rPr>
              <a:t>’</a:t>
            </a:r>
            <a:endParaRPr lang="en-US" sz="2400" dirty="0">
              <a:latin typeface="+mn-lt"/>
              <a:cs typeface="Arial"/>
            </a:endParaRPr>
          </a:p>
        </p:txBody>
      </p:sp>
      <p:pic>
        <p:nvPicPr>
          <p:cNvPr id="74757" name="Picture 19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827088"/>
            <a:ext cx="5942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VoIP: fixed playout delay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23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823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1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839788"/>
            <a:ext cx="5942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47675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Adaptive </a:t>
            </a:r>
            <a:r>
              <a:rPr lang="en-US" dirty="0" smtClean="0"/>
              <a:t>playout delay </a:t>
            </a:r>
            <a:r>
              <a:rPr lang="en-US" sz="3200" dirty="0"/>
              <a:t>(1)</a:t>
            </a:r>
          </a:p>
        </p:txBody>
      </p:sp>
      <p:sp>
        <p:nvSpPr>
          <p:cNvPr id="3481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533400" y="1165225"/>
            <a:ext cx="7772400" cy="45418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i="1" dirty="0" smtClean="0">
                <a:solidFill>
                  <a:srgbClr val="CC0000"/>
                </a:solidFill>
              </a:rPr>
              <a:t>goal: </a:t>
            </a:r>
            <a:r>
              <a:rPr lang="en-US" dirty="0" smtClean="0"/>
              <a:t>low playout </a:t>
            </a:r>
            <a:r>
              <a:rPr lang="en-US" dirty="0"/>
              <a:t>delay, </a:t>
            </a:r>
            <a:r>
              <a:rPr lang="en-US" dirty="0" smtClean="0"/>
              <a:t>low late </a:t>
            </a:r>
            <a:r>
              <a:rPr lang="en-US" dirty="0"/>
              <a:t>loss </a:t>
            </a:r>
            <a:r>
              <a:rPr lang="en-US" dirty="0" smtClean="0"/>
              <a:t>rate</a:t>
            </a:r>
            <a:endParaRPr lang="en-US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i="1" dirty="0" smtClean="0">
                <a:solidFill>
                  <a:srgbClr val="CC0000"/>
                </a:solidFill>
              </a:rPr>
              <a:t>approach</a:t>
            </a:r>
            <a:r>
              <a:rPr lang="en-US" i="1" dirty="0">
                <a:solidFill>
                  <a:srgbClr val="CC0000"/>
                </a:solidFill>
              </a:rPr>
              <a:t>: </a:t>
            </a:r>
            <a:r>
              <a:rPr lang="en-US" dirty="0"/>
              <a:t>adaptive playout delay adjustment:</a:t>
            </a:r>
          </a:p>
          <a:p>
            <a:pPr lvl="1">
              <a:defRPr/>
            </a:pPr>
            <a:r>
              <a:rPr lang="en-US" dirty="0"/>
              <a:t>estimate network delay, adjust playout delay at beginning of each talk </a:t>
            </a:r>
            <a:r>
              <a:rPr lang="en-US" dirty="0" smtClean="0"/>
              <a:t>spurt</a:t>
            </a:r>
            <a:endParaRPr lang="en-US" dirty="0"/>
          </a:p>
          <a:p>
            <a:pPr lvl="1">
              <a:defRPr/>
            </a:pPr>
            <a:r>
              <a:rPr lang="en-US" dirty="0"/>
              <a:t>silent periods compressed and </a:t>
            </a:r>
            <a:r>
              <a:rPr lang="en-US" dirty="0" smtClean="0"/>
              <a:t>elongated</a:t>
            </a:r>
            <a:endParaRPr lang="en-US" dirty="0"/>
          </a:p>
          <a:p>
            <a:pPr lvl="1">
              <a:defRPr/>
            </a:pPr>
            <a:r>
              <a:rPr lang="en-US" dirty="0"/>
              <a:t>chunks still played out every 20 msec during talk </a:t>
            </a:r>
            <a:r>
              <a:rPr lang="en-US" dirty="0" smtClean="0"/>
              <a:t>spurt</a:t>
            </a:r>
          </a:p>
          <a:p>
            <a:pPr>
              <a:defRPr/>
            </a:pPr>
            <a:r>
              <a:rPr lang="en-US" dirty="0"/>
              <a:t>a</a:t>
            </a:r>
            <a:r>
              <a:rPr lang="en-US" dirty="0" smtClean="0"/>
              <a:t>daptively estimate packet delay: (</a:t>
            </a:r>
            <a:r>
              <a:rPr lang="en-US" sz="2400" dirty="0" smtClean="0"/>
              <a:t>EWMA - exponentially weighted moving average, </a:t>
            </a:r>
            <a:r>
              <a:rPr lang="en-US" sz="2400" dirty="0" smtClean="0">
                <a:solidFill>
                  <a:srgbClr val="CC0000"/>
                </a:solidFill>
              </a:rPr>
              <a:t>recall TCP RTT estimate</a:t>
            </a:r>
            <a:r>
              <a:rPr lang="en-US" sz="2400" dirty="0" smtClean="0"/>
              <a:t>):</a:t>
            </a:r>
          </a:p>
          <a:p>
            <a:pPr lvl="1">
              <a:defRPr/>
            </a:pPr>
            <a:endParaRPr lang="en-US" dirty="0"/>
          </a:p>
        </p:txBody>
      </p:sp>
      <p:sp>
        <p:nvSpPr>
          <p:cNvPr id="76806" name="TextBox 2"/>
          <p:cNvSpPr txBox="1">
            <a:spLocks noChangeArrowheads="1"/>
          </p:cNvSpPr>
          <p:nvPr/>
        </p:nvSpPr>
        <p:spPr bwMode="auto">
          <a:xfrm>
            <a:off x="2368550" y="4422775"/>
            <a:ext cx="3941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d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= (1</a:t>
            </a:r>
            <a:r>
              <a:rPr lang="en-US" sz="2800" dirty="0">
                <a:solidFill>
                  <a:srgbClr val="000099"/>
                </a:solidFill>
                <a:latin typeface="Symbol" charset="0"/>
                <a:cs typeface="Symbol" charset="0"/>
              </a:rPr>
              <a:t>-a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)d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i-1 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+ </a:t>
            </a:r>
            <a:r>
              <a:rPr lang="en-US" sz="2800" dirty="0">
                <a:solidFill>
                  <a:srgbClr val="000099"/>
                </a:solidFill>
                <a:latin typeface="Symbol" charset="0"/>
                <a:cs typeface="Symbol" charset="0"/>
              </a:rPr>
              <a:t>a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(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r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– 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t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76807" name="TextBox 4"/>
          <p:cNvSpPr txBox="1">
            <a:spLocks noChangeArrowheads="1"/>
          </p:cNvSpPr>
          <p:nvPr/>
        </p:nvSpPr>
        <p:spPr bwMode="auto">
          <a:xfrm>
            <a:off x="1398588" y="5365750"/>
            <a:ext cx="1584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Arial Narrow" charset="0"/>
                <a:cs typeface="Arial Narrow" charset="0"/>
              </a:rPr>
              <a:t>delay estimate after </a:t>
            </a:r>
            <a:r>
              <a:rPr lang="en-US" sz="1800" dirty="0">
                <a:latin typeface="Arial Narrow" charset="0"/>
                <a:cs typeface="Arial Narrow" charset="0"/>
              </a:rPr>
              <a:t>ith</a:t>
            </a:r>
            <a:r>
              <a:rPr lang="en-US" sz="1800" dirty="0">
                <a:latin typeface="Arial Narrow" charset="0"/>
                <a:cs typeface="Arial Narrow" charset="0"/>
              </a:rPr>
              <a:t> packet</a:t>
            </a:r>
          </a:p>
        </p:txBody>
      </p:sp>
      <p:sp>
        <p:nvSpPr>
          <p:cNvPr id="76808" name="TextBox 13"/>
          <p:cNvSpPr txBox="1">
            <a:spLocks noChangeArrowheads="1"/>
          </p:cNvSpPr>
          <p:nvPr/>
        </p:nvSpPr>
        <p:spPr bwMode="auto">
          <a:xfrm>
            <a:off x="3092450" y="5375275"/>
            <a:ext cx="14747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Arial Narrow" charset="0"/>
                <a:cs typeface="Arial Narrow" charset="0"/>
              </a:rPr>
              <a:t>small constant, e.g. 0.1</a:t>
            </a:r>
          </a:p>
        </p:txBody>
      </p:sp>
      <p:sp>
        <p:nvSpPr>
          <p:cNvPr id="76809" name="TextBox 14"/>
          <p:cNvSpPr txBox="1">
            <a:spLocks noChangeArrowheads="1"/>
          </p:cNvSpPr>
          <p:nvPr/>
        </p:nvSpPr>
        <p:spPr bwMode="auto">
          <a:xfrm>
            <a:off x="4786313" y="5384800"/>
            <a:ext cx="1473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Arial Narrow" charset="0"/>
                <a:cs typeface="Arial Narrow" charset="0"/>
              </a:rPr>
              <a:t>time received  -</a:t>
            </a:r>
          </a:p>
        </p:txBody>
      </p:sp>
      <p:sp>
        <p:nvSpPr>
          <p:cNvPr id="76810" name="TextBox 15"/>
          <p:cNvSpPr txBox="1">
            <a:spLocks noChangeArrowheads="1"/>
          </p:cNvSpPr>
          <p:nvPr/>
        </p:nvSpPr>
        <p:spPr bwMode="auto">
          <a:xfrm>
            <a:off x="6151563" y="5380038"/>
            <a:ext cx="14747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Arial Narrow" charset="0"/>
                <a:cs typeface="Arial Narrow" charset="0"/>
              </a:rPr>
              <a:t>time sent (timestamp)</a:t>
            </a:r>
          </a:p>
        </p:txBody>
      </p:sp>
      <p:cxnSp>
        <p:nvCxnSpPr>
          <p:cNvPr id="76811" name="Straight Connector 6"/>
          <p:cNvCxnSpPr>
            <a:cxnSpLocks noChangeShapeType="1"/>
          </p:cNvCxnSpPr>
          <p:nvPr/>
        </p:nvCxnSpPr>
        <p:spPr bwMode="auto">
          <a:xfrm>
            <a:off x="2568575" y="495141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812" name="Straight Connector 20"/>
          <p:cNvCxnSpPr>
            <a:cxnSpLocks noChangeShapeType="1"/>
          </p:cNvCxnSpPr>
          <p:nvPr/>
        </p:nvCxnSpPr>
        <p:spPr bwMode="auto">
          <a:xfrm>
            <a:off x="3705225" y="49180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813" name="Straight Connector 21"/>
          <p:cNvCxnSpPr>
            <a:cxnSpLocks noChangeShapeType="1"/>
          </p:cNvCxnSpPr>
          <p:nvPr/>
        </p:nvCxnSpPr>
        <p:spPr bwMode="auto">
          <a:xfrm>
            <a:off x="5299075" y="49561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814" name="Straight Connector 22"/>
          <p:cNvCxnSpPr>
            <a:cxnSpLocks noChangeShapeType="1"/>
          </p:cNvCxnSpPr>
          <p:nvPr/>
        </p:nvCxnSpPr>
        <p:spPr bwMode="auto">
          <a:xfrm>
            <a:off x="5880100" y="495141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6815" name="Right Brace 9"/>
          <p:cNvSpPr>
            <a:spLocks/>
          </p:cNvSpPr>
          <p:nvPr/>
        </p:nvSpPr>
        <p:spPr bwMode="auto">
          <a:xfrm rot="5400000">
            <a:off x="5958681" y="4815682"/>
            <a:ext cx="284163" cy="2413000"/>
          </a:xfrm>
          <a:prstGeom prst="rightBrace">
            <a:avLst>
              <a:gd name="adj1" fmla="val 8374"/>
              <a:gd name="adj2" fmla="val 5000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76816" name="TextBox 24"/>
          <p:cNvSpPr txBox="1">
            <a:spLocks noChangeArrowheads="1"/>
          </p:cNvSpPr>
          <p:nvPr/>
        </p:nvSpPr>
        <p:spPr bwMode="auto">
          <a:xfrm>
            <a:off x="4848225" y="6069013"/>
            <a:ext cx="2628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dirty="0">
                <a:latin typeface="Arial Narrow" charset="0"/>
                <a:cs typeface="Arial Narrow" charset="0"/>
              </a:rPr>
              <a:t>measured delay of </a:t>
            </a:r>
            <a:r>
              <a:rPr lang="en-US" sz="1800" dirty="0">
                <a:latin typeface="Arial Narrow" charset="0"/>
                <a:cs typeface="Arial Narrow" charset="0"/>
              </a:rPr>
              <a:t>ith</a:t>
            </a:r>
            <a:r>
              <a:rPr lang="en-US" sz="1800" dirty="0">
                <a:latin typeface="Arial Narrow" charset="0"/>
                <a:cs typeface="Arial Narrow" charset="0"/>
              </a:rPr>
              <a:t> packet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24</a:t>
            </a:fld>
            <a:endParaRPr lang="en-US" sz="1200" dirty="0">
              <a:latin typeface="Tahoma" charset="0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71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9" name="Text Box 3"/>
          <p:cNvSpPr txBox="1">
            <a:spLocks noChangeArrowheads="1"/>
          </p:cNvSpPr>
          <p:nvPr/>
        </p:nvSpPr>
        <p:spPr bwMode="auto">
          <a:xfrm>
            <a:off x="571500" y="1271588"/>
            <a:ext cx="825097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282575" indent="-282575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800" i="0" dirty="0" smtClean="0">
                <a:latin typeface="+mn-lt"/>
              </a:rPr>
              <a:t>also </a:t>
            </a:r>
            <a:r>
              <a:rPr lang="en-US" sz="2800" i="0" dirty="0">
                <a:latin typeface="+mn-lt"/>
              </a:rPr>
              <a:t>useful to estimate average deviation of delay, </a:t>
            </a:r>
            <a:r>
              <a:rPr lang="en-US" sz="2800" dirty="0">
                <a:latin typeface="+mn-lt"/>
              </a:rPr>
              <a:t>v</a:t>
            </a:r>
            <a:r>
              <a:rPr lang="en-US" sz="2800" baseline="-25000" dirty="0">
                <a:latin typeface="+mn-lt"/>
              </a:rPr>
              <a:t>i</a:t>
            </a:r>
            <a:r>
              <a:rPr lang="en-US" sz="2800" i="0" baseline="-25000" dirty="0">
                <a:latin typeface="+mn-lt"/>
              </a:rPr>
              <a:t> </a:t>
            </a:r>
            <a:r>
              <a:rPr lang="en-US" sz="2800" i="0" dirty="0">
                <a:latin typeface="+mn-lt"/>
              </a:rPr>
              <a:t>:</a:t>
            </a:r>
          </a:p>
        </p:txBody>
      </p:sp>
      <p:graphicFrame>
        <p:nvGraphicFramePr>
          <p:cNvPr id="78850" name="Object 4"/>
          <p:cNvGraphicFramePr>
            <a:graphicFrameLocks noChangeAspect="1"/>
          </p:cNvGraphicFramePr>
          <p:nvPr/>
        </p:nvGraphicFramePr>
        <p:xfrm>
          <a:off x="4803775" y="3454400"/>
          <a:ext cx="112713" cy="214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7548" name="Equation" r:id="rId4" imgW="114300" imgH="215900" progId="Equation.3">
                  <p:embed/>
                </p:oleObj>
              </mc:Choice>
              <mc:Fallback>
                <p:oleObj name="Equation" r:id="rId4" imgW="1143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3775" y="3454400"/>
                        <a:ext cx="112713" cy="214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263" y="2695575"/>
            <a:ext cx="7772400" cy="3640138"/>
          </a:xfrm>
        </p:spPr>
        <p:txBody>
          <a:bodyPr/>
          <a:lstStyle/>
          <a:p>
            <a:pPr marL="282575" indent="-282575">
              <a:defRPr/>
            </a:pPr>
            <a:r>
              <a:rPr lang="en-US" dirty="0" smtClean="0"/>
              <a:t>estimates </a:t>
            </a:r>
            <a:r>
              <a:rPr lang="en-US" i="1" dirty="0" smtClean="0"/>
              <a:t>d</a:t>
            </a:r>
            <a:r>
              <a:rPr lang="en-US" i="1" baseline="-25000" dirty="0" smtClean="0"/>
              <a:t>i</a:t>
            </a:r>
            <a:r>
              <a:rPr lang="en-US" i="1" dirty="0" smtClean="0"/>
              <a:t>, </a:t>
            </a:r>
            <a:r>
              <a:rPr lang="en-US" i="1" dirty="0"/>
              <a:t>v</a:t>
            </a:r>
            <a:r>
              <a:rPr lang="en-US" i="1" baseline="-25000" dirty="0"/>
              <a:t>i</a:t>
            </a:r>
            <a:r>
              <a:rPr lang="en-US" i="1" dirty="0"/>
              <a:t> </a:t>
            </a:r>
            <a:r>
              <a:rPr lang="en-US" dirty="0"/>
              <a:t>calculated for every received    packet, but used only at start of talk spurt</a:t>
            </a:r>
            <a:endParaRPr lang="en-US" dirty="0">
              <a:solidFill>
                <a:schemeClr val="accent2"/>
              </a:solidFill>
            </a:endParaRPr>
          </a:p>
          <a:p>
            <a:pPr marL="282575" indent="-282575">
              <a:defRPr/>
            </a:pPr>
            <a:endParaRPr lang="en-US" sz="2400" dirty="0">
              <a:solidFill>
                <a:schemeClr val="accent2"/>
              </a:solidFill>
            </a:endParaRPr>
          </a:p>
          <a:p>
            <a:pPr marL="282575" indent="-282575">
              <a:defRPr/>
            </a:pPr>
            <a:r>
              <a:rPr lang="en-US" dirty="0" smtClean="0"/>
              <a:t>for </a:t>
            </a:r>
            <a:r>
              <a:rPr lang="en-US" dirty="0"/>
              <a:t>first packet in talk spurt, playout time is:</a:t>
            </a:r>
          </a:p>
          <a:p>
            <a:pPr>
              <a:defRPr/>
            </a:pPr>
            <a:endParaRPr lang="en-US" dirty="0"/>
          </a:p>
          <a:p>
            <a:pPr marL="0" indent="0">
              <a:buSzPct val="75000"/>
              <a:buFont typeface="Wingdings" charset="0"/>
              <a:buNone/>
              <a:defRPr/>
            </a:pPr>
            <a:endParaRPr lang="en-US" sz="2400" dirty="0" smtClean="0"/>
          </a:p>
          <a:p>
            <a:pPr marL="282575" indent="-282575">
              <a:defRPr/>
            </a:pPr>
            <a:r>
              <a:rPr lang="en-US" dirty="0" smtClean="0"/>
              <a:t>remaining </a:t>
            </a:r>
            <a:r>
              <a:rPr lang="en-US" dirty="0"/>
              <a:t>packets in talkspurt are played </a:t>
            </a:r>
            <a:r>
              <a:rPr lang="en-US" dirty="0" smtClean="0"/>
              <a:t>out     periodically</a:t>
            </a:r>
            <a:endParaRPr lang="en-US" dirty="0"/>
          </a:p>
          <a:p>
            <a:pPr marL="0" indent="0">
              <a:buFont typeface="Wingdings" charset="0"/>
              <a:buNone/>
              <a:defRPr/>
            </a:pPr>
            <a:endParaRPr lang="en-US" dirty="0"/>
          </a:p>
        </p:txBody>
      </p:sp>
      <p:sp>
        <p:nvSpPr>
          <p:cNvPr id="78854" name="TextBox 14"/>
          <p:cNvSpPr txBox="1">
            <a:spLocks noChangeArrowheads="1"/>
          </p:cNvSpPr>
          <p:nvPr/>
        </p:nvSpPr>
        <p:spPr bwMode="auto">
          <a:xfrm>
            <a:off x="2325688" y="1968500"/>
            <a:ext cx="4414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v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= (1</a:t>
            </a:r>
            <a:r>
              <a:rPr lang="en-US" sz="2800" dirty="0">
                <a:solidFill>
                  <a:srgbClr val="000099"/>
                </a:solidFill>
                <a:latin typeface="Symbol" charset="0"/>
                <a:cs typeface="Symbol" charset="0"/>
              </a:rPr>
              <a:t>-b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)v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i-1 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+ </a:t>
            </a:r>
            <a:r>
              <a:rPr lang="en-US" sz="2800" dirty="0">
                <a:solidFill>
                  <a:srgbClr val="000099"/>
                </a:solidFill>
                <a:latin typeface="Symbol" charset="0"/>
                <a:cs typeface="Symbol" charset="0"/>
              </a:rPr>
              <a:t>b 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|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r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– 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t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– d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|</a:t>
            </a:r>
          </a:p>
        </p:txBody>
      </p:sp>
      <p:sp>
        <p:nvSpPr>
          <p:cNvPr id="78855" name="TextBox 15"/>
          <p:cNvSpPr txBox="1">
            <a:spLocks noChangeArrowheads="1"/>
          </p:cNvSpPr>
          <p:nvPr/>
        </p:nvSpPr>
        <p:spPr bwMode="auto">
          <a:xfrm>
            <a:off x="2093913" y="4503738"/>
            <a:ext cx="434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playout-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time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= 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t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+ d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+ 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Kv</a:t>
            </a:r>
            <a:r>
              <a:rPr lang="en-US" sz="280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i</a:t>
            </a:r>
            <a:r>
              <a:rPr lang="en-US" sz="280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78856" name="Picture 19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839788"/>
            <a:ext cx="5942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447675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Adaptive </a:t>
            </a:r>
            <a:r>
              <a:rPr lang="en-US" dirty="0" smtClean="0"/>
              <a:t>playout delay </a:t>
            </a:r>
            <a:r>
              <a:rPr lang="en-US" sz="3200" dirty="0" smtClean="0"/>
              <a:t>(2)</a:t>
            </a:r>
            <a:endParaRPr lang="en-US" sz="320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25</a:t>
            </a:fld>
            <a:endParaRPr lang="en-US" sz="1200" dirty="0">
              <a:latin typeface="Tahoma" charset="0"/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927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425" y="1219200"/>
            <a:ext cx="8004175" cy="41148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u="sng" dirty="0">
                <a:solidFill>
                  <a:srgbClr val="CC0000"/>
                </a:solidFill>
              </a:rPr>
              <a:t>Q:</a:t>
            </a:r>
            <a:r>
              <a:rPr lang="en-US" i="1" dirty="0">
                <a:solidFill>
                  <a:srgbClr val="CC0000"/>
                </a:solidFill>
              </a:rPr>
              <a:t> </a:t>
            </a:r>
            <a:r>
              <a:rPr lang="en-US" dirty="0"/>
              <a:t>How does receiver determine whether packet is first in a talkspurt?</a:t>
            </a:r>
          </a:p>
          <a:p>
            <a:pPr>
              <a:defRPr/>
            </a:pPr>
            <a:r>
              <a:rPr lang="en-US" dirty="0"/>
              <a:t>if no loss, receiver looks at successive </a:t>
            </a:r>
            <a:r>
              <a:rPr lang="en-US" dirty="0" smtClean="0"/>
              <a:t>timestamps</a:t>
            </a:r>
            <a:endParaRPr lang="en-US" dirty="0"/>
          </a:p>
          <a:p>
            <a:pPr lvl="1">
              <a:defRPr/>
            </a:pPr>
            <a:r>
              <a:rPr lang="en-US" dirty="0"/>
              <a:t>difference of successive stamps &gt; 20 msec --&gt;talk spurt begins.</a:t>
            </a:r>
          </a:p>
          <a:p>
            <a:pPr>
              <a:defRPr/>
            </a:pPr>
            <a:r>
              <a:rPr lang="en-US" dirty="0"/>
              <a:t>with loss possible, receiver must look at both time stamps and sequence </a:t>
            </a:r>
            <a:r>
              <a:rPr lang="en-US" dirty="0" smtClean="0"/>
              <a:t>numbers</a:t>
            </a:r>
            <a:endParaRPr lang="en-US" dirty="0"/>
          </a:p>
          <a:p>
            <a:pPr lvl="1">
              <a:defRPr/>
            </a:pPr>
            <a:r>
              <a:rPr lang="en-US" dirty="0"/>
              <a:t>difference of successive stamps &gt; 20 msec </a:t>
            </a:r>
            <a:r>
              <a:rPr lang="en-US" i="1" dirty="0">
                <a:solidFill>
                  <a:srgbClr val="CC0000"/>
                </a:solidFill>
              </a:rPr>
              <a:t>and</a:t>
            </a:r>
            <a:r>
              <a:rPr lang="en-US" dirty="0">
                <a:solidFill>
                  <a:srgbClr val="CC0000"/>
                </a:solidFill>
              </a:rPr>
              <a:t> </a:t>
            </a:r>
            <a:r>
              <a:rPr lang="en-US" dirty="0"/>
              <a:t>sequence numbers without gaps --&gt; talk spurt begins.</a:t>
            </a:r>
          </a:p>
        </p:txBody>
      </p:sp>
      <p:pic>
        <p:nvPicPr>
          <p:cNvPr id="80900" name="Picture 1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839788"/>
            <a:ext cx="5942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47675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Adaptive </a:t>
            </a:r>
            <a:r>
              <a:rPr lang="en-US" dirty="0" smtClean="0"/>
              <a:t>playout delay </a:t>
            </a:r>
            <a:r>
              <a:rPr lang="en-US" sz="3200" dirty="0" smtClean="0"/>
              <a:t>(3)</a:t>
            </a:r>
            <a:endParaRPr lang="en-US" sz="320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26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847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>
          <a:xfrm>
            <a:off x="522288" y="0"/>
            <a:ext cx="7772400" cy="871538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VoiP: </a:t>
            </a:r>
            <a:r>
              <a:rPr lang="en-US" sz="4000" dirty="0" smtClean="0"/>
              <a:t>recovery </a:t>
            </a:r>
            <a:r>
              <a:rPr lang="en-US" sz="4000" dirty="0"/>
              <a:t>from packet loss</a:t>
            </a:r>
            <a:r>
              <a:rPr lang="en-US" sz="3200" dirty="0"/>
              <a:t> (1)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2763" y="1206500"/>
            <a:ext cx="8093075" cy="4481513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 smtClean="0">
                <a:solidFill>
                  <a:srgbClr val="CC0000"/>
                </a:solidFill>
              </a:rPr>
              <a:t>Challenge: </a:t>
            </a:r>
            <a:r>
              <a:rPr lang="en-US" dirty="0" smtClean="0"/>
              <a:t>recover from packet loss given small tolerable delay between original transmission and </a:t>
            </a:r>
            <a:r>
              <a:rPr lang="en-US" sz="2400" dirty="0" smtClean="0"/>
              <a:t>playout</a:t>
            </a:r>
          </a:p>
          <a:p>
            <a:pPr>
              <a:defRPr/>
            </a:pPr>
            <a:r>
              <a:rPr lang="en-US" sz="2400" dirty="0"/>
              <a:t>e</a:t>
            </a:r>
            <a:r>
              <a:rPr lang="en-US" sz="2400" dirty="0" smtClean="0"/>
              <a:t>ach ACK/NAK takes ~ one RTT</a:t>
            </a:r>
          </a:p>
          <a:p>
            <a:pPr>
              <a:defRPr/>
            </a:pPr>
            <a:r>
              <a:rPr lang="en-US" sz="2400" dirty="0"/>
              <a:t>a</a:t>
            </a:r>
            <a:r>
              <a:rPr lang="en-US" sz="2400" dirty="0" smtClean="0"/>
              <a:t>lternative: </a:t>
            </a:r>
            <a:r>
              <a:rPr lang="en-US" sz="2400" i="1" dirty="0" smtClean="0">
                <a:solidFill>
                  <a:srgbClr val="CC0000"/>
                </a:solidFill>
              </a:rPr>
              <a:t>Forward </a:t>
            </a:r>
            <a:r>
              <a:rPr lang="en-US" sz="2400" i="1" dirty="0">
                <a:solidFill>
                  <a:srgbClr val="CC0000"/>
                </a:solidFill>
              </a:rPr>
              <a:t>Error Correction (FEC</a:t>
            </a:r>
            <a:r>
              <a:rPr lang="en-US" sz="2400" i="1" dirty="0" smtClean="0">
                <a:solidFill>
                  <a:srgbClr val="CC0000"/>
                </a:solidFill>
              </a:rPr>
              <a:t>)</a:t>
            </a:r>
            <a:endParaRPr lang="en-US" sz="2400" i="1" dirty="0">
              <a:solidFill>
                <a:srgbClr val="CC0000"/>
              </a:solidFill>
            </a:endParaRPr>
          </a:p>
          <a:p>
            <a:pPr lvl="1">
              <a:defRPr/>
            </a:pPr>
            <a:r>
              <a:rPr lang="en-US" dirty="0" smtClean="0"/>
              <a:t>send enough bits to allow recovery without retransmission (recall two-dimensional parity in Ch. 5)</a:t>
            </a:r>
          </a:p>
          <a:p>
            <a:pPr>
              <a:buFont typeface="Wingdings" charset="0"/>
              <a:buNone/>
              <a:defRPr/>
            </a:pPr>
            <a:endParaRPr lang="en-US" sz="2400" u="sng" dirty="0">
              <a:solidFill>
                <a:srgbClr val="FF0000"/>
              </a:solidFill>
            </a:endParaRPr>
          </a:p>
          <a:p>
            <a:pPr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</a:rPr>
              <a:t>s</a:t>
            </a:r>
            <a:r>
              <a:rPr lang="en-US" i="1" dirty="0" smtClean="0">
                <a:solidFill>
                  <a:srgbClr val="CC0000"/>
                </a:solidFill>
              </a:rPr>
              <a:t>imple FEC</a:t>
            </a:r>
            <a:endParaRPr lang="en-US" i="1" dirty="0">
              <a:solidFill>
                <a:srgbClr val="CC0000"/>
              </a:solidFill>
            </a:endParaRPr>
          </a:p>
          <a:p>
            <a:pPr>
              <a:defRPr/>
            </a:pPr>
            <a:r>
              <a:rPr lang="en-US" sz="2400" dirty="0"/>
              <a:t>for every group of </a:t>
            </a:r>
            <a:r>
              <a:rPr lang="en-US" sz="2400" i="1" dirty="0"/>
              <a:t>n </a:t>
            </a:r>
            <a:r>
              <a:rPr lang="en-US" sz="2400" dirty="0" smtClean="0"/>
              <a:t>chunks, </a:t>
            </a:r>
            <a:r>
              <a:rPr lang="en-US" sz="2400" dirty="0"/>
              <a:t>create redundant chunk by exclusive OR-ing </a:t>
            </a:r>
            <a:r>
              <a:rPr lang="en-US" sz="2400" i="1" dirty="0"/>
              <a:t>n </a:t>
            </a:r>
            <a:r>
              <a:rPr lang="en-US" sz="2400" dirty="0"/>
              <a:t>original chunks</a:t>
            </a:r>
          </a:p>
          <a:p>
            <a:pPr>
              <a:defRPr/>
            </a:pPr>
            <a:r>
              <a:rPr lang="en-US" sz="2400" dirty="0"/>
              <a:t>s</a:t>
            </a:r>
            <a:r>
              <a:rPr lang="en-US" sz="2400" dirty="0" smtClean="0"/>
              <a:t>end </a:t>
            </a:r>
            <a:r>
              <a:rPr lang="en-US" sz="2400" i="1" dirty="0"/>
              <a:t>n+1</a:t>
            </a:r>
            <a:r>
              <a:rPr lang="en-US" sz="2400" dirty="0"/>
              <a:t> chunks, increasing bandwidth by factor </a:t>
            </a:r>
            <a:r>
              <a:rPr lang="en-US" sz="2400" i="1" dirty="0"/>
              <a:t>1/</a:t>
            </a:r>
            <a:r>
              <a:rPr lang="en-US" sz="2400" i="1" dirty="0" smtClean="0"/>
              <a:t>n</a:t>
            </a:r>
            <a:endParaRPr lang="en-US" sz="2400" dirty="0"/>
          </a:p>
          <a:p>
            <a:pPr>
              <a:defRPr/>
            </a:pPr>
            <a:r>
              <a:rPr lang="en-US" sz="2400" dirty="0"/>
              <a:t>can reconstruct original </a:t>
            </a:r>
            <a:r>
              <a:rPr lang="en-US" sz="2400" i="1" dirty="0"/>
              <a:t>n </a:t>
            </a:r>
            <a:r>
              <a:rPr lang="en-US" sz="2400" dirty="0"/>
              <a:t>chunks if at most one lost chunk from </a:t>
            </a:r>
            <a:r>
              <a:rPr lang="en-US" sz="2400" i="1" dirty="0"/>
              <a:t>n+1 </a:t>
            </a:r>
            <a:r>
              <a:rPr lang="en-US" sz="2400" dirty="0" smtClean="0"/>
              <a:t>chunks, with playout delay</a:t>
            </a:r>
            <a:endParaRPr lang="en-US" sz="2400" dirty="0"/>
          </a:p>
        </p:txBody>
      </p:sp>
      <p:pic>
        <p:nvPicPr>
          <p:cNvPr id="82949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71278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27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302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3" descr="632 Mixed Quality Redundanc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00" y="1684338"/>
            <a:ext cx="53721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9972" name="Text Box 4"/>
          <p:cNvSpPr txBox="1">
            <a:spLocks noChangeArrowheads="1"/>
          </p:cNvSpPr>
          <p:nvPr/>
        </p:nvSpPr>
        <p:spPr bwMode="auto">
          <a:xfrm>
            <a:off x="500063" y="1270000"/>
            <a:ext cx="3455994" cy="4124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5425" indent="-2254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800" dirty="0">
                <a:solidFill>
                  <a:srgbClr val="CC0000"/>
                </a:solidFill>
                <a:latin typeface="+mn-lt"/>
              </a:rPr>
              <a:t>a</a:t>
            </a:r>
            <a:r>
              <a:rPr lang="en-US" sz="2800" dirty="0" smtClean="0">
                <a:solidFill>
                  <a:srgbClr val="CC0000"/>
                </a:solidFill>
                <a:latin typeface="+mn-lt"/>
              </a:rPr>
              <a:t>nother FEC scheme:</a:t>
            </a:r>
          </a:p>
          <a:p>
            <a:pPr marL="342900" indent="-3429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ja-JP" altLang="en-US" i="0" dirty="0" smtClean="0">
                <a:latin typeface="+mn-lt"/>
              </a:rPr>
              <a:t>“</a:t>
            </a:r>
            <a:r>
              <a:rPr lang="en-US" i="0" dirty="0" smtClean="0">
                <a:latin typeface="+mn-lt"/>
              </a:rPr>
              <a:t>piggyback lower </a:t>
            </a:r>
            <a:br>
              <a:rPr lang="en-US" i="0" dirty="0" smtClean="0">
                <a:latin typeface="+mn-lt"/>
              </a:rPr>
            </a:br>
            <a:r>
              <a:rPr lang="en-US" i="0" dirty="0" smtClean="0">
                <a:latin typeface="+mn-lt"/>
              </a:rPr>
              <a:t>quality stream</a:t>
            </a:r>
            <a:r>
              <a:rPr lang="ja-JP" altLang="en-US" i="0" dirty="0" smtClean="0">
                <a:latin typeface="+mn-lt"/>
              </a:rPr>
              <a:t>”</a:t>
            </a:r>
            <a:r>
              <a:rPr lang="en-US" i="0" dirty="0" smtClean="0">
                <a:latin typeface="+mn-lt"/>
              </a:rPr>
              <a:t> </a:t>
            </a:r>
          </a:p>
          <a:p>
            <a:pPr marL="342900" indent="-3429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i="0" dirty="0" smtClean="0">
                <a:latin typeface="+mn-lt"/>
              </a:rPr>
              <a:t>send lower resolution</a:t>
            </a:r>
            <a:br>
              <a:rPr lang="en-US" i="0" dirty="0" smtClean="0">
                <a:latin typeface="+mn-lt"/>
              </a:rPr>
            </a:br>
            <a:r>
              <a:rPr lang="en-US" i="0" dirty="0" smtClean="0">
                <a:latin typeface="+mn-lt"/>
              </a:rPr>
              <a:t>audio stream as </a:t>
            </a:r>
            <a:br>
              <a:rPr lang="en-US" i="0" dirty="0" smtClean="0">
                <a:latin typeface="+mn-lt"/>
              </a:rPr>
            </a:br>
            <a:r>
              <a:rPr lang="en-US" i="0" dirty="0" smtClean="0">
                <a:latin typeface="+mn-lt"/>
              </a:rPr>
              <a:t>redundant information</a:t>
            </a:r>
          </a:p>
          <a:p>
            <a:pPr marL="342900" indent="-3429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i="0" dirty="0" smtClean="0">
                <a:latin typeface="+mn-lt"/>
              </a:rPr>
              <a:t>e.g., nominal </a:t>
            </a:r>
            <a:br>
              <a:rPr lang="en-US" i="0" dirty="0" smtClean="0">
                <a:latin typeface="+mn-lt"/>
              </a:rPr>
            </a:br>
            <a:r>
              <a:rPr lang="en-US" i="0" dirty="0" smtClean="0">
                <a:latin typeface="+mn-lt"/>
              </a:rPr>
              <a:t>stream PCM at 64 kbps</a:t>
            </a:r>
            <a:br>
              <a:rPr lang="en-US" i="0" dirty="0" smtClean="0">
                <a:latin typeface="+mn-lt"/>
              </a:rPr>
            </a:br>
            <a:r>
              <a:rPr lang="en-US" i="0" dirty="0" smtClean="0">
                <a:latin typeface="+mn-lt"/>
              </a:rPr>
              <a:t>and redundant stream</a:t>
            </a:r>
            <a:br>
              <a:rPr lang="en-US" i="0" dirty="0" smtClean="0">
                <a:latin typeface="+mn-lt"/>
              </a:rPr>
            </a:br>
            <a:r>
              <a:rPr lang="en-US" i="0" dirty="0" smtClean="0">
                <a:latin typeface="+mn-lt"/>
              </a:rPr>
              <a:t>GSM at 13 kbps</a:t>
            </a:r>
          </a:p>
          <a:p>
            <a:pPr marL="285750" indent="-28575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endParaRPr lang="en-US" sz="1800" dirty="0" smtClean="0">
              <a:latin typeface="Comic Sans MS" charset="0"/>
            </a:endParaRPr>
          </a:p>
        </p:txBody>
      </p:sp>
      <p:sp>
        <p:nvSpPr>
          <p:cNvPr id="339973" name="Text Box 5"/>
          <p:cNvSpPr txBox="1">
            <a:spLocks noChangeArrowheads="1"/>
          </p:cNvSpPr>
          <p:nvPr/>
        </p:nvSpPr>
        <p:spPr bwMode="auto">
          <a:xfrm>
            <a:off x="554038" y="5016500"/>
            <a:ext cx="8340745" cy="120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225425" indent="-2254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342900" indent="-3429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i="0" dirty="0" smtClean="0">
                <a:latin typeface="+mn-lt"/>
              </a:rPr>
              <a:t>non-consecutive loss: receiver can conceal loss </a:t>
            </a:r>
          </a:p>
          <a:p>
            <a:pPr marL="342900" indent="-3429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i="0" dirty="0">
                <a:latin typeface="+mn-lt"/>
              </a:rPr>
              <a:t>g</a:t>
            </a:r>
            <a:r>
              <a:rPr lang="en-US" i="0" dirty="0" smtClean="0">
                <a:latin typeface="+mn-lt"/>
              </a:rPr>
              <a:t>eneralization: can also append (n-1)st and (n-2)nd low-bit rate</a:t>
            </a:r>
            <a:br>
              <a:rPr lang="en-US" i="0" dirty="0" smtClean="0">
                <a:latin typeface="+mn-lt"/>
              </a:rPr>
            </a:br>
            <a:r>
              <a:rPr lang="en-US" i="0" dirty="0" smtClean="0">
                <a:latin typeface="+mn-lt"/>
              </a:rPr>
              <a:t>chunk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522288" y="0"/>
            <a:ext cx="7772400" cy="871538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VoiP: </a:t>
            </a:r>
            <a:r>
              <a:rPr lang="en-US" sz="4000" dirty="0" smtClean="0"/>
              <a:t>recovery </a:t>
            </a:r>
            <a:r>
              <a:rPr lang="en-US" sz="4000" dirty="0"/>
              <a:t>from packet loss </a:t>
            </a:r>
            <a:r>
              <a:rPr lang="en-US" sz="3200" dirty="0" smtClean="0"/>
              <a:t>(2)</a:t>
            </a:r>
            <a:endParaRPr lang="en-US" sz="3200" dirty="0"/>
          </a:p>
        </p:txBody>
      </p:sp>
      <p:pic>
        <p:nvPicPr>
          <p:cNvPr id="84999" name="Picture 15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71278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28</a:t>
            </a:fld>
            <a:endParaRPr lang="en-US" sz="1200" dirty="0">
              <a:latin typeface="Tahoma" charset="0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031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9563" y="4151313"/>
            <a:ext cx="4127500" cy="1978025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</a:rPr>
              <a:t>i</a:t>
            </a:r>
            <a:r>
              <a:rPr lang="en-US" i="1" dirty="0" smtClean="0">
                <a:solidFill>
                  <a:srgbClr val="CC0000"/>
                </a:solidFill>
              </a:rPr>
              <a:t>nterleaving to conceal loss:</a:t>
            </a:r>
            <a:endParaRPr lang="en-US" i="1" dirty="0">
              <a:solidFill>
                <a:srgbClr val="CC0000"/>
              </a:solidFill>
            </a:endParaRPr>
          </a:p>
          <a:p>
            <a:pPr>
              <a:defRPr/>
            </a:pPr>
            <a:r>
              <a:rPr lang="en-US" sz="2400" dirty="0"/>
              <a:t>a</a:t>
            </a:r>
            <a:r>
              <a:rPr lang="en-US" sz="2400" dirty="0" smtClean="0"/>
              <a:t>udio chunks </a:t>
            </a:r>
            <a:r>
              <a:rPr lang="en-US" sz="2400" dirty="0"/>
              <a:t>divided into smaller </a:t>
            </a:r>
            <a:r>
              <a:rPr lang="en-US" sz="2400" dirty="0" smtClean="0"/>
              <a:t>units, e.g. </a:t>
            </a:r>
            <a:r>
              <a:rPr lang="en-US" sz="2400" dirty="0" smtClean="0"/>
              <a:t>four </a:t>
            </a:r>
            <a:r>
              <a:rPr lang="en-US" sz="2400" dirty="0"/>
              <a:t>5 msec units per </a:t>
            </a:r>
            <a:r>
              <a:rPr lang="en-US" sz="2400" dirty="0" smtClean="0"/>
              <a:t>20 msec audio chunk</a:t>
            </a:r>
            <a:endParaRPr lang="en-US" sz="2400" dirty="0"/>
          </a:p>
          <a:p>
            <a:pPr>
              <a:defRPr/>
            </a:pPr>
            <a:r>
              <a:rPr lang="en-US" sz="2400" dirty="0"/>
              <a:t>packet contains small units from different chunks</a:t>
            </a:r>
          </a:p>
        </p:txBody>
      </p:sp>
      <p:pic>
        <p:nvPicPr>
          <p:cNvPr id="87042" name="Picture 4" descr="633 interleav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575" y="1049338"/>
            <a:ext cx="6300788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099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595813" y="4435475"/>
            <a:ext cx="4017962" cy="1631950"/>
          </a:xfrm>
        </p:spPr>
        <p:txBody>
          <a:bodyPr/>
          <a:lstStyle/>
          <a:p>
            <a:pPr>
              <a:defRPr/>
            </a:pPr>
            <a:r>
              <a:rPr lang="en-US" sz="2400" dirty="0"/>
              <a:t>if packet lost, still have </a:t>
            </a:r>
            <a:r>
              <a:rPr lang="en-US" sz="2400" i="1" dirty="0">
                <a:solidFill>
                  <a:srgbClr val="CC0000"/>
                </a:solidFill>
              </a:rPr>
              <a:t>most</a:t>
            </a:r>
            <a:r>
              <a:rPr lang="en-US" sz="2400" dirty="0"/>
              <a:t> of every </a:t>
            </a:r>
            <a:r>
              <a:rPr lang="en-US" sz="2400" dirty="0" smtClean="0"/>
              <a:t>original chunk</a:t>
            </a:r>
            <a:endParaRPr lang="en-US" sz="2400" dirty="0"/>
          </a:p>
          <a:p>
            <a:pPr>
              <a:defRPr/>
            </a:pPr>
            <a:r>
              <a:rPr lang="en-US" sz="2400" dirty="0"/>
              <a:t>no redundancy overhead, but increases playout delay</a:t>
            </a:r>
          </a:p>
          <a:p>
            <a:pPr>
              <a:defRPr/>
            </a:pPr>
            <a:endParaRPr lang="en-US" sz="24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522288" y="0"/>
            <a:ext cx="7772400" cy="871538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VoiP: </a:t>
            </a:r>
            <a:r>
              <a:rPr lang="en-US" sz="4000" dirty="0" smtClean="0"/>
              <a:t>recovery </a:t>
            </a:r>
            <a:r>
              <a:rPr lang="en-US" sz="4000" dirty="0"/>
              <a:t>from packet loss </a:t>
            </a:r>
            <a:r>
              <a:rPr lang="en-US" sz="3200" dirty="0" smtClean="0"/>
              <a:t>(3)</a:t>
            </a:r>
            <a:endParaRPr lang="en-US" sz="3200" dirty="0"/>
          </a:p>
        </p:txBody>
      </p:sp>
      <p:pic>
        <p:nvPicPr>
          <p:cNvPr id="87047" name="Picture 15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71278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29</a:t>
            </a:fld>
            <a:endParaRPr lang="en-US" sz="1200" dirty="0">
              <a:latin typeface="Tahoma" charset="0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334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06363"/>
            <a:ext cx="4975225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j-cs"/>
              </a:rPr>
              <a:t>Multimedia: audio</a:t>
            </a:r>
            <a:endParaRPr lang="en-US" dirty="0">
              <a:latin typeface="Gill Sans MT" charset="0"/>
              <a:cs typeface="+mj-cs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33400" y="1447800"/>
            <a:ext cx="38100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Char char="v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282575" indent="-282575">
              <a:buSzPct val="100000"/>
              <a:buFont typeface="Wingdings" charset="2"/>
              <a:buChar char="§"/>
              <a:defRPr/>
            </a:pPr>
            <a:r>
              <a:rPr lang="en-US" sz="2400" i="0" dirty="0" smtClean="0"/>
              <a:t>analog audio signal sampled at constant rate</a:t>
            </a:r>
          </a:p>
          <a:p>
            <a:pPr lvl="1">
              <a:buFont typeface="Arial"/>
              <a:buChar char="•"/>
              <a:defRPr/>
            </a:pPr>
            <a:r>
              <a:rPr lang="en-US" i="0" dirty="0" smtClean="0"/>
              <a:t>telephone: 8,000 samples/sec</a:t>
            </a:r>
          </a:p>
          <a:p>
            <a:pPr lvl="1">
              <a:buFont typeface="Arial"/>
              <a:buChar char="•"/>
              <a:defRPr/>
            </a:pPr>
            <a:r>
              <a:rPr lang="en-US" i="0" dirty="0" smtClean="0"/>
              <a:t>CD music: 44,100 samples/sec</a:t>
            </a:r>
          </a:p>
          <a:p>
            <a:pPr marL="234950" indent="-234950">
              <a:buSzPct val="100000"/>
              <a:buFont typeface="Wingdings" charset="2"/>
              <a:buChar char="§"/>
              <a:defRPr/>
            </a:pPr>
            <a:r>
              <a:rPr lang="en-US" sz="2400" i="0" dirty="0" smtClean="0"/>
              <a:t>each sample quantized, i.e., rounded</a:t>
            </a:r>
          </a:p>
          <a:p>
            <a:pPr lvl="1">
              <a:buFont typeface="Arial"/>
              <a:buChar char="•"/>
              <a:defRPr/>
            </a:pPr>
            <a:r>
              <a:rPr lang="en-US" i="0" dirty="0" smtClean="0"/>
              <a:t>e.g., 2</a:t>
            </a:r>
            <a:r>
              <a:rPr lang="en-US" i="0" baseline="30000" dirty="0" smtClean="0"/>
              <a:t>8</a:t>
            </a:r>
            <a:r>
              <a:rPr lang="en-US" i="0" dirty="0" smtClean="0"/>
              <a:t>=256 possible quantized values</a:t>
            </a:r>
          </a:p>
          <a:p>
            <a:pPr lvl="1">
              <a:buFont typeface="Arial"/>
              <a:buChar char="•"/>
              <a:defRPr/>
            </a:pPr>
            <a:r>
              <a:rPr lang="en-US" i="0" dirty="0" smtClean="0"/>
              <a:t>each quantized value represented by bits, e.g., 8 bits for 256 values</a:t>
            </a:r>
            <a:endParaRPr lang="en-US" i="0" dirty="0"/>
          </a:p>
        </p:txBody>
      </p:sp>
      <p:pic>
        <p:nvPicPr>
          <p:cNvPr id="20485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974725"/>
            <a:ext cx="41132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486" name="Straight Connector 7"/>
          <p:cNvCxnSpPr>
            <a:cxnSpLocks noChangeShapeType="1"/>
          </p:cNvCxnSpPr>
          <p:nvPr/>
        </p:nvCxnSpPr>
        <p:spPr bwMode="auto">
          <a:xfrm>
            <a:off x="5070475" y="2201863"/>
            <a:ext cx="0" cy="2212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Rectangle 10"/>
          <p:cNvSpPr/>
          <p:nvPr/>
        </p:nvSpPr>
        <p:spPr>
          <a:xfrm>
            <a:off x="5068888" y="3343275"/>
            <a:ext cx="155575" cy="1055688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26050" y="3225800"/>
            <a:ext cx="157163" cy="117475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83213" y="3063875"/>
            <a:ext cx="155575" cy="1330325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540375" y="2928938"/>
            <a:ext cx="155575" cy="146685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00713" y="2913063"/>
            <a:ext cx="155575" cy="149225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857875" y="3063875"/>
            <a:ext cx="155575" cy="1343025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13450" y="3198813"/>
            <a:ext cx="157163" cy="1203325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72200" y="3268663"/>
            <a:ext cx="155575" cy="1135062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29363" y="3284538"/>
            <a:ext cx="155575" cy="1109662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88113" y="3165475"/>
            <a:ext cx="155575" cy="1230313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643688" y="2944813"/>
            <a:ext cx="155575" cy="1450975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800850" y="2681288"/>
            <a:ext cx="155575" cy="1711325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961188" y="2794000"/>
            <a:ext cx="155575" cy="1601788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118350" y="3063875"/>
            <a:ext cx="155575" cy="133350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273925" y="3327400"/>
            <a:ext cx="157163" cy="1065213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32675" y="3467100"/>
            <a:ext cx="155575" cy="927100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txBody>
          <a:bodyPr wrap="none"/>
          <a:lstStyle/>
          <a:p>
            <a:pPr>
              <a:defRPr/>
            </a:pPr>
            <a:endParaRPr lang="en-US" dirty="0">
              <a:latin typeface="Comic Sans MS" pitchFamily="66" charset="0"/>
            </a:endParaRPr>
          </a:p>
        </p:txBody>
      </p:sp>
      <p:cxnSp>
        <p:nvCxnSpPr>
          <p:cNvPr id="20503" name="Straight Connector 26"/>
          <p:cNvCxnSpPr>
            <a:cxnSpLocks noChangeShapeType="1"/>
          </p:cNvCxnSpPr>
          <p:nvPr/>
        </p:nvCxnSpPr>
        <p:spPr bwMode="auto">
          <a:xfrm>
            <a:off x="5070475" y="4400550"/>
            <a:ext cx="3281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504" name="TextBox 27"/>
          <p:cNvSpPr txBox="1">
            <a:spLocks noChangeArrowheads="1"/>
          </p:cNvSpPr>
          <p:nvPr/>
        </p:nvSpPr>
        <p:spPr bwMode="auto">
          <a:xfrm>
            <a:off x="7893050" y="4398963"/>
            <a:ext cx="4762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200" i="0" dirty="0">
                <a:latin typeface="Arial" charset="0"/>
                <a:cs typeface="Arial" charset="0"/>
              </a:rPr>
              <a:t>time</a:t>
            </a:r>
          </a:p>
        </p:txBody>
      </p:sp>
      <p:sp>
        <p:nvSpPr>
          <p:cNvPr id="20505" name="TextBox 28"/>
          <p:cNvSpPr txBox="1">
            <a:spLocks noChangeArrowheads="1"/>
          </p:cNvSpPr>
          <p:nvPr/>
        </p:nvSpPr>
        <p:spPr bwMode="auto">
          <a:xfrm rot="-5400000">
            <a:off x="4008438" y="3198812"/>
            <a:ext cx="17160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200" i="0" dirty="0">
                <a:latin typeface="Arial" charset="0"/>
                <a:cs typeface="Arial" charset="0"/>
              </a:rPr>
              <a:t>audio signal amplitude</a:t>
            </a:r>
          </a:p>
        </p:txBody>
      </p:sp>
      <p:sp>
        <p:nvSpPr>
          <p:cNvPr id="20506" name="TextBox 29"/>
          <p:cNvSpPr txBox="1">
            <a:spLocks noChangeArrowheads="1"/>
          </p:cNvSpPr>
          <p:nvPr/>
        </p:nvSpPr>
        <p:spPr bwMode="auto">
          <a:xfrm>
            <a:off x="7761288" y="2909888"/>
            <a:ext cx="6461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200" i="0" dirty="0">
                <a:solidFill>
                  <a:srgbClr val="0000FF"/>
                </a:solidFill>
                <a:latin typeface="Arial" charset="0"/>
                <a:cs typeface="Arial" charset="0"/>
              </a:rPr>
              <a:t>analog</a:t>
            </a:r>
          </a:p>
          <a:p>
            <a:r>
              <a:rPr lang="en-US" sz="1200" i="0" dirty="0">
                <a:solidFill>
                  <a:srgbClr val="0000FF"/>
                </a:solidFill>
                <a:latin typeface="Arial" charset="0"/>
                <a:cs typeface="Arial" charset="0"/>
              </a:rPr>
              <a:t>signal</a:t>
            </a:r>
          </a:p>
        </p:txBody>
      </p:sp>
      <p:sp>
        <p:nvSpPr>
          <p:cNvPr id="20507" name="Freeform 30"/>
          <p:cNvSpPr>
            <a:spLocks/>
          </p:cNvSpPr>
          <p:nvPr/>
        </p:nvSpPr>
        <p:spPr bwMode="auto">
          <a:xfrm>
            <a:off x="5072063" y="2589213"/>
            <a:ext cx="3228975" cy="1174750"/>
          </a:xfrm>
          <a:custGeom>
            <a:avLst/>
            <a:gdLst>
              <a:gd name="T0" fmla="*/ 0 w 3230339"/>
              <a:gd name="T1" fmla="*/ 745990 h 1173968"/>
              <a:gd name="T2" fmla="*/ 635024 w 3230339"/>
              <a:gd name="T3" fmla="*/ 248983 h 1173968"/>
              <a:gd name="T4" fmla="*/ 1283852 w 3230339"/>
              <a:gd name="T5" fmla="*/ 676961 h 1173968"/>
              <a:gd name="T6" fmla="*/ 1877462 w 3230339"/>
              <a:gd name="T7" fmla="*/ 480 h 1173968"/>
              <a:gd name="T8" fmla="*/ 2415852 w 3230339"/>
              <a:gd name="T9" fmla="*/ 801213 h 1173968"/>
              <a:gd name="T10" fmla="*/ 3230339 w 3230339"/>
              <a:gd name="T11" fmla="*/ 1173968 h 11739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230339" h="1173968">
                <a:moveTo>
                  <a:pt x="0" y="745990"/>
                </a:moveTo>
                <a:cubicBezTo>
                  <a:pt x="39114" y="794310"/>
                  <a:pt x="421049" y="260488"/>
                  <a:pt x="635024" y="248983"/>
                </a:cubicBezTo>
                <a:cubicBezTo>
                  <a:pt x="848999" y="237478"/>
                  <a:pt x="1076779" y="718378"/>
                  <a:pt x="1283852" y="676961"/>
                </a:cubicBezTo>
                <a:cubicBezTo>
                  <a:pt x="1490925" y="635544"/>
                  <a:pt x="1688795" y="-20229"/>
                  <a:pt x="1877462" y="480"/>
                </a:cubicBezTo>
                <a:cubicBezTo>
                  <a:pt x="2066129" y="21189"/>
                  <a:pt x="2190373" y="605632"/>
                  <a:pt x="2415852" y="801213"/>
                </a:cubicBezTo>
                <a:cubicBezTo>
                  <a:pt x="2641331" y="996794"/>
                  <a:pt x="2948489" y="1077328"/>
                  <a:pt x="3230339" y="1173968"/>
                </a:cubicBezTo>
              </a:path>
            </a:pathLst>
          </a:custGeom>
          <a:noFill/>
          <a:ln w="222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 dirty="0"/>
          </a:p>
        </p:txBody>
      </p:sp>
      <p:cxnSp>
        <p:nvCxnSpPr>
          <p:cNvPr id="20508" name="Straight Connector 31"/>
          <p:cNvCxnSpPr>
            <a:cxnSpLocks noChangeShapeType="1"/>
          </p:cNvCxnSpPr>
          <p:nvPr/>
        </p:nvCxnSpPr>
        <p:spPr bwMode="auto">
          <a:xfrm flipH="1">
            <a:off x="7948613" y="3297238"/>
            <a:ext cx="176212" cy="29527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3" name="Group 32"/>
          <p:cNvGrpSpPr>
            <a:grpSpLocks/>
          </p:cNvGrpSpPr>
          <p:nvPr/>
        </p:nvGrpSpPr>
        <p:grpSpPr bwMode="auto">
          <a:xfrm>
            <a:off x="6950075" y="2070100"/>
            <a:ext cx="1644650" cy="723900"/>
            <a:chOff x="7074194" y="1793646"/>
            <a:chExt cx="1645251" cy="724141"/>
          </a:xfrm>
        </p:grpSpPr>
        <p:cxnSp>
          <p:nvCxnSpPr>
            <p:cNvPr id="20518" name="Straight Connector 33"/>
            <p:cNvCxnSpPr>
              <a:cxnSpLocks noChangeShapeType="1"/>
            </p:cNvCxnSpPr>
            <p:nvPr/>
          </p:nvCxnSpPr>
          <p:spPr bwMode="auto">
            <a:xfrm>
              <a:off x="7074194" y="2510361"/>
              <a:ext cx="185676" cy="7426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519" name="TextBox 34"/>
            <p:cNvSpPr txBox="1">
              <a:spLocks noChangeArrowheads="1"/>
            </p:cNvSpPr>
            <p:nvPr/>
          </p:nvSpPr>
          <p:spPr bwMode="auto">
            <a:xfrm>
              <a:off x="7550903" y="1793646"/>
              <a:ext cx="116854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200" i="0" dirty="0">
                  <a:solidFill>
                    <a:srgbClr val="800000"/>
                  </a:solidFill>
                  <a:latin typeface="Arial" charset="0"/>
                  <a:cs typeface="Arial" charset="0"/>
                </a:rPr>
                <a:t>quantized value of</a:t>
              </a:r>
            </a:p>
            <a:p>
              <a:r>
                <a:rPr lang="en-US" sz="1200" i="0" dirty="0">
                  <a:solidFill>
                    <a:srgbClr val="800000"/>
                  </a:solidFill>
                  <a:latin typeface="Arial" charset="0"/>
                  <a:cs typeface="Arial" charset="0"/>
                </a:rPr>
                <a:t>analog value</a:t>
              </a:r>
            </a:p>
          </p:txBody>
        </p:sp>
        <p:cxnSp>
          <p:nvCxnSpPr>
            <p:cNvPr id="20520" name="Straight Connector 35"/>
            <p:cNvCxnSpPr>
              <a:cxnSpLocks noChangeShapeType="1"/>
            </p:cNvCxnSpPr>
            <p:nvPr/>
          </p:nvCxnSpPr>
          <p:spPr bwMode="auto">
            <a:xfrm flipH="1">
              <a:off x="7189314" y="1942186"/>
              <a:ext cx="427051" cy="542179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7" name="Group 36"/>
          <p:cNvGrpSpPr>
            <a:grpSpLocks/>
          </p:cNvGrpSpPr>
          <p:nvPr/>
        </p:nvGrpSpPr>
        <p:grpSpPr bwMode="auto">
          <a:xfrm>
            <a:off x="5549900" y="2008188"/>
            <a:ext cx="1443038" cy="785812"/>
            <a:chOff x="5673505" y="1732173"/>
            <a:chExt cx="1442931" cy="785213"/>
          </a:xfrm>
        </p:grpSpPr>
        <p:sp>
          <p:nvSpPr>
            <p:cNvPr id="20515" name="TextBox 37"/>
            <p:cNvSpPr txBox="1">
              <a:spLocks noChangeArrowheads="1"/>
            </p:cNvSpPr>
            <p:nvPr/>
          </p:nvSpPr>
          <p:spPr bwMode="auto">
            <a:xfrm>
              <a:off x="5673505" y="1732173"/>
              <a:ext cx="110511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200" i="0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quantization error</a:t>
              </a:r>
            </a:p>
          </p:txBody>
        </p:sp>
        <p:cxnSp>
          <p:nvCxnSpPr>
            <p:cNvPr id="20516" name="Straight Connector 38"/>
            <p:cNvCxnSpPr>
              <a:cxnSpLocks noChangeShapeType="1"/>
            </p:cNvCxnSpPr>
            <p:nvPr/>
          </p:nvCxnSpPr>
          <p:spPr bwMode="auto">
            <a:xfrm>
              <a:off x="7112679" y="2314493"/>
              <a:ext cx="3757" cy="202893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none" w="sm" len="med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517" name="Straight Connector 39"/>
            <p:cNvCxnSpPr>
              <a:cxnSpLocks noChangeShapeType="1"/>
              <a:stCxn id="20515" idx="3"/>
            </p:cNvCxnSpPr>
            <p:nvPr/>
          </p:nvCxnSpPr>
          <p:spPr bwMode="auto">
            <a:xfrm>
              <a:off x="6778619" y="1963006"/>
              <a:ext cx="292728" cy="39281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1" name="Group 40"/>
          <p:cNvGrpSpPr>
            <a:grpSpLocks/>
          </p:cNvGrpSpPr>
          <p:nvPr/>
        </p:nvGrpSpPr>
        <p:grpSpPr bwMode="auto">
          <a:xfrm>
            <a:off x="5056188" y="4114800"/>
            <a:ext cx="2582862" cy="1135063"/>
            <a:chOff x="5180292" y="3838340"/>
            <a:chExt cx="2583010" cy="1135938"/>
          </a:xfrm>
        </p:grpSpPr>
        <p:cxnSp>
          <p:nvCxnSpPr>
            <p:cNvPr id="20512" name="Straight Arrow Connector 41"/>
            <p:cNvCxnSpPr>
              <a:cxnSpLocks noChangeShapeType="1"/>
            </p:cNvCxnSpPr>
            <p:nvPr/>
          </p:nvCxnSpPr>
          <p:spPr bwMode="auto">
            <a:xfrm flipV="1">
              <a:off x="5180292" y="3838340"/>
              <a:ext cx="2583010" cy="14269"/>
            </a:xfrm>
            <a:prstGeom prst="straightConnector1">
              <a:avLst/>
            </a:prstGeom>
            <a:noFill/>
            <a:ln w="9525">
              <a:solidFill>
                <a:srgbClr val="008000"/>
              </a:solidFill>
              <a:round/>
              <a:headEnd type="arrow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513" name="TextBox 42"/>
            <p:cNvSpPr txBox="1">
              <a:spLocks noChangeArrowheads="1"/>
            </p:cNvSpPr>
            <p:nvPr/>
          </p:nvSpPr>
          <p:spPr bwMode="auto">
            <a:xfrm>
              <a:off x="5639878" y="4512613"/>
              <a:ext cx="170957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200" i="0" dirty="0">
                  <a:solidFill>
                    <a:srgbClr val="006633"/>
                  </a:solidFill>
                  <a:latin typeface="Arial" charset="0"/>
                  <a:cs typeface="Arial" charset="0"/>
                </a:rPr>
                <a:t>sampling rate</a:t>
              </a:r>
            </a:p>
            <a:p>
              <a:r>
                <a:rPr lang="en-US" sz="1200" i="0" dirty="0">
                  <a:solidFill>
                    <a:srgbClr val="006633"/>
                  </a:solidFill>
                  <a:latin typeface="Arial" charset="0"/>
                  <a:cs typeface="Arial" charset="0"/>
                </a:rPr>
                <a:t>(</a:t>
              </a:r>
              <a:r>
                <a:rPr lang="en-US" sz="1200" dirty="0">
                  <a:solidFill>
                    <a:srgbClr val="006633"/>
                  </a:solidFill>
                  <a:latin typeface="Arial" charset="0"/>
                  <a:cs typeface="Arial" charset="0"/>
                </a:rPr>
                <a:t>N </a:t>
              </a:r>
              <a:r>
                <a:rPr lang="en-US" sz="1200" i="0" dirty="0">
                  <a:solidFill>
                    <a:srgbClr val="006633"/>
                  </a:solidFill>
                  <a:latin typeface="Arial" charset="0"/>
                  <a:cs typeface="Arial" charset="0"/>
                </a:rPr>
                <a:t>sample/sec)</a:t>
              </a:r>
            </a:p>
          </p:txBody>
        </p:sp>
        <p:cxnSp>
          <p:nvCxnSpPr>
            <p:cNvPr id="20514" name="Straight Connector 43"/>
            <p:cNvCxnSpPr>
              <a:cxnSpLocks noChangeShapeType="1"/>
            </p:cNvCxnSpPr>
            <p:nvPr/>
          </p:nvCxnSpPr>
          <p:spPr bwMode="auto">
            <a:xfrm flipV="1">
              <a:off x="6650182" y="3881146"/>
              <a:ext cx="214061" cy="713447"/>
            </a:xfrm>
            <a:prstGeom prst="line">
              <a:avLst/>
            </a:prstGeom>
            <a:noFill/>
            <a:ln w="9525">
              <a:solidFill>
                <a:srgbClr val="0066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</a:t>
            </a:fld>
            <a:endParaRPr lang="en-US" sz="1200" dirty="0">
              <a:latin typeface="Tahoma" charset="0"/>
            </a:endParaRPr>
          </a:p>
        </p:txBody>
      </p:sp>
      <p:sp>
        <p:nvSpPr>
          <p:cNvPr id="4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608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1" name="Picture 8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903288"/>
            <a:ext cx="5942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1867" name="Group 75"/>
          <p:cNvGrpSpPr>
            <a:grpSpLocks/>
          </p:cNvGrpSpPr>
          <p:nvPr/>
        </p:nvGrpSpPr>
        <p:grpSpPr bwMode="auto">
          <a:xfrm>
            <a:off x="6008688" y="2982913"/>
            <a:ext cx="2325687" cy="1643062"/>
            <a:chOff x="3785" y="1879"/>
            <a:chExt cx="1465" cy="1035"/>
          </a:xfrm>
        </p:grpSpPr>
        <p:sp>
          <p:nvSpPr>
            <p:cNvPr id="87173" name="Line 76"/>
            <p:cNvSpPr>
              <a:spLocks noChangeShapeType="1"/>
            </p:cNvSpPr>
            <p:nvPr/>
          </p:nvSpPr>
          <p:spPr bwMode="auto">
            <a:xfrm>
              <a:off x="3785" y="2537"/>
              <a:ext cx="790" cy="37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i="0" dirty="0"/>
            </a:p>
          </p:txBody>
        </p:sp>
        <p:sp>
          <p:nvSpPr>
            <p:cNvPr id="87174" name="Line 77"/>
            <p:cNvSpPr>
              <a:spLocks noChangeShapeType="1"/>
            </p:cNvSpPr>
            <p:nvPr/>
          </p:nvSpPr>
          <p:spPr bwMode="auto">
            <a:xfrm>
              <a:off x="4293" y="1879"/>
              <a:ext cx="419" cy="85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i="0" dirty="0"/>
            </a:p>
          </p:txBody>
        </p:sp>
        <p:sp>
          <p:nvSpPr>
            <p:cNvPr id="87175" name="Text Box 78"/>
            <p:cNvSpPr txBox="1">
              <a:spLocks noChangeArrowheads="1"/>
            </p:cNvSpPr>
            <p:nvPr/>
          </p:nvSpPr>
          <p:spPr bwMode="auto">
            <a:xfrm>
              <a:off x="4446" y="2052"/>
              <a:ext cx="804" cy="5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85000"/>
                <a:buFont typeface="ZapfDingbats" charset="0"/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90000"/>
                </a:lnSpc>
                <a:defRPr/>
              </a:pPr>
              <a:r>
                <a:rPr lang="en-US" sz="1800" i="0" dirty="0" smtClean="0"/>
                <a:t>supernode</a:t>
              </a:r>
              <a:r>
                <a:rPr lang="en-US" sz="1800" i="0" dirty="0" smtClean="0"/>
                <a:t> </a:t>
              </a:r>
            </a:p>
            <a:p>
              <a:pPr>
                <a:lnSpc>
                  <a:spcPct val="90000"/>
                </a:lnSpc>
                <a:defRPr/>
              </a:pPr>
              <a:r>
                <a:rPr lang="en-US" sz="1800" i="0" dirty="0" smtClean="0"/>
                <a:t>  overlay</a:t>
              </a:r>
            </a:p>
            <a:p>
              <a:pPr>
                <a:lnSpc>
                  <a:spcPct val="90000"/>
                </a:lnSpc>
                <a:defRPr/>
              </a:pPr>
              <a:r>
                <a:rPr lang="en-US" sz="1800" i="0" dirty="0" smtClean="0"/>
                <a:t>    network</a:t>
              </a:r>
            </a:p>
          </p:txBody>
        </p:sp>
      </p:grpSp>
      <p:sp>
        <p:nvSpPr>
          <p:cNvPr id="161794" name="Line 2"/>
          <p:cNvSpPr>
            <a:spLocks noChangeShapeType="1"/>
          </p:cNvSpPr>
          <p:nvPr/>
        </p:nvSpPr>
        <p:spPr bwMode="auto">
          <a:xfrm flipH="1">
            <a:off x="6042025" y="2841625"/>
            <a:ext cx="663575" cy="957263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i="0" dirty="0"/>
          </a:p>
        </p:txBody>
      </p:sp>
      <p:sp>
        <p:nvSpPr>
          <p:cNvPr id="870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8475" y="130175"/>
            <a:ext cx="7772400" cy="1012825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</a:rPr>
              <a:t>V</a:t>
            </a:r>
            <a:r>
              <a:rPr lang="en-US" dirty="0" smtClean="0">
                <a:latin typeface="Gill Sans MT" charset="0"/>
              </a:rPr>
              <a:t>oice</a:t>
            </a:r>
            <a:r>
              <a:rPr lang="en-US" dirty="0">
                <a:latin typeface="Gill Sans MT" charset="0"/>
              </a:rPr>
              <a:t>-over-IP: </a:t>
            </a:r>
            <a:r>
              <a:rPr lang="en-US" dirty="0" smtClean="0">
                <a:latin typeface="Gill Sans MT" charset="0"/>
              </a:rPr>
              <a:t>Skype</a:t>
            </a:r>
            <a:endParaRPr lang="en-US" dirty="0">
              <a:latin typeface="Gill Sans MT" charset="0"/>
            </a:endParaRPr>
          </a:p>
        </p:txBody>
      </p:sp>
      <p:sp>
        <p:nvSpPr>
          <p:cNvPr id="870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4338" y="1292225"/>
            <a:ext cx="3662362" cy="1871663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</a:rPr>
              <a:t>proprietary application-layer protocol (inferred via reverse engineering) 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encrypted msgs</a:t>
            </a:r>
          </a:p>
          <a:p>
            <a:pPr>
              <a:defRPr/>
            </a:pPr>
            <a:r>
              <a:rPr lang="en-US" sz="2400" dirty="0" smtClean="0">
                <a:latin typeface="Gill Sans MT" charset="0"/>
              </a:rPr>
              <a:t>P2P components</a:t>
            </a:r>
            <a:r>
              <a:rPr lang="en-US" sz="2400" dirty="0">
                <a:latin typeface="Gill Sans MT" charset="0"/>
              </a:rPr>
              <a:t>:</a:t>
            </a:r>
          </a:p>
        </p:txBody>
      </p:sp>
      <p:sp>
        <p:nvSpPr>
          <p:cNvPr id="161797" name="Text Box 118"/>
          <p:cNvSpPr txBox="1">
            <a:spLocks noChangeArrowheads="1"/>
          </p:cNvSpPr>
          <p:nvPr/>
        </p:nvSpPr>
        <p:spPr bwMode="auto">
          <a:xfrm>
            <a:off x="6880225" y="1158875"/>
            <a:ext cx="2138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latin typeface="Arial" charset="0"/>
              </a:rPr>
              <a:t>Skype clients (SC)</a:t>
            </a:r>
          </a:p>
        </p:txBody>
      </p:sp>
      <p:grpSp>
        <p:nvGrpSpPr>
          <p:cNvPr id="161933" name="Group 141"/>
          <p:cNvGrpSpPr>
            <a:grpSpLocks/>
          </p:cNvGrpSpPr>
          <p:nvPr/>
        </p:nvGrpSpPr>
        <p:grpSpPr bwMode="auto">
          <a:xfrm>
            <a:off x="6005513" y="1755775"/>
            <a:ext cx="1247775" cy="1138238"/>
            <a:chOff x="3783" y="1106"/>
            <a:chExt cx="786" cy="717"/>
          </a:xfrm>
        </p:grpSpPr>
        <p:sp>
          <p:nvSpPr>
            <p:cNvPr id="89216" name="Line 63"/>
            <p:cNvSpPr>
              <a:spLocks noChangeShapeType="1"/>
            </p:cNvSpPr>
            <p:nvPr/>
          </p:nvSpPr>
          <p:spPr bwMode="auto">
            <a:xfrm>
              <a:off x="3783" y="1578"/>
              <a:ext cx="401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217" name="Line 64"/>
            <p:cNvSpPr>
              <a:spLocks noChangeShapeType="1"/>
            </p:cNvSpPr>
            <p:nvPr/>
          </p:nvSpPr>
          <p:spPr bwMode="auto">
            <a:xfrm>
              <a:off x="3905" y="1211"/>
              <a:ext cx="314" cy="6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218" name="Line 65"/>
            <p:cNvSpPr>
              <a:spLocks noChangeShapeType="1"/>
            </p:cNvSpPr>
            <p:nvPr/>
          </p:nvSpPr>
          <p:spPr bwMode="auto">
            <a:xfrm flipH="1">
              <a:off x="4194" y="1106"/>
              <a:ext cx="9" cy="6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219" name="Line 66"/>
            <p:cNvSpPr>
              <a:spLocks noChangeShapeType="1"/>
            </p:cNvSpPr>
            <p:nvPr/>
          </p:nvSpPr>
          <p:spPr bwMode="auto">
            <a:xfrm flipH="1">
              <a:off x="4194" y="1210"/>
              <a:ext cx="375" cy="6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61871" name="Rectangle 3"/>
          <p:cNvSpPr>
            <a:spLocks noChangeArrowheads="1"/>
          </p:cNvSpPr>
          <p:nvPr/>
        </p:nvSpPr>
        <p:spPr bwMode="auto">
          <a:xfrm>
            <a:off x="434975" y="2978150"/>
            <a:ext cx="3824288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>
              <a:lnSpc>
                <a:spcPct val="85000"/>
              </a:lnSpc>
              <a:buClr>
                <a:srgbClr val="000099"/>
              </a:buClr>
              <a:buFont typeface="Wingdings" charset="0"/>
              <a:buChar char="§"/>
            </a:pPr>
            <a:r>
              <a:rPr lang="en-US" sz="2400" i="0" dirty="0">
                <a:solidFill>
                  <a:srgbClr val="CC0000"/>
                </a:solidFill>
                <a:latin typeface="Gill Sans MT" charset="0"/>
              </a:rPr>
              <a:t>clients: </a:t>
            </a:r>
            <a:r>
              <a:rPr lang="en-US" sz="2400" i="0" dirty="0" smtClean="0">
                <a:latin typeface="Gill Sans MT" charset="0"/>
              </a:rPr>
              <a:t>Skype </a:t>
            </a:r>
            <a:r>
              <a:rPr lang="en-US" sz="2400" i="0" dirty="0">
                <a:latin typeface="Gill Sans MT" charset="0"/>
              </a:rPr>
              <a:t>peers connect directly to each other for VoIP call</a:t>
            </a:r>
          </a:p>
        </p:txBody>
      </p:sp>
      <p:sp>
        <p:nvSpPr>
          <p:cNvPr id="161872" name="Rectangle 3"/>
          <p:cNvSpPr>
            <a:spLocks noChangeArrowheads="1"/>
          </p:cNvSpPr>
          <p:nvPr/>
        </p:nvSpPr>
        <p:spPr bwMode="auto">
          <a:xfrm>
            <a:off x="415925" y="4103688"/>
            <a:ext cx="377031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>
              <a:lnSpc>
                <a:spcPct val="85000"/>
              </a:lnSpc>
              <a:buClr>
                <a:srgbClr val="000099"/>
              </a:buClr>
              <a:buFont typeface="Wingdings" charset="0"/>
              <a:buChar char="§"/>
            </a:pPr>
            <a:r>
              <a:rPr lang="en-US" sz="2400" i="0" dirty="0">
                <a:solidFill>
                  <a:srgbClr val="CC0000"/>
                </a:solidFill>
                <a:latin typeface="Gill Sans MT" charset="0"/>
              </a:rPr>
              <a:t>super nodes (SN):</a:t>
            </a:r>
            <a:r>
              <a:rPr lang="en-US" sz="2400" i="0" dirty="0">
                <a:latin typeface="Gill Sans MT" charset="0"/>
              </a:rPr>
              <a:t> </a:t>
            </a:r>
            <a:r>
              <a:rPr lang="en-US" sz="2400" i="0" dirty="0" smtClean="0">
                <a:latin typeface="Gill Sans MT" charset="0"/>
              </a:rPr>
              <a:t>Skype </a:t>
            </a:r>
            <a:r>
              <a:rPr lang="en-US" sz="2400" i="0" dirty="0">
                <a:latin typeface="Gill Sans MT" charset="0"/>
              </a:rPr>
              <a:t>peers with special functions</a:t>
            </a:r>
          </a:p>
        </p:txBody>
      </p:sp>
      <p:sp>
        <p:nvSpPr>
          <p:cNvPr id="161873" name="Rectangle 3"/>
          <p:cNvSpPr>
            <a:spLocks noChangeArrowheads="1"/>
          </p:cNvSpPr>
          <p:nvPr/>
        </p:nvSpPr>
        <p:spPr bwMode="auto">
          <a:xfrm>
            <a:off x="419100" y="5208588"/>
            <a:ext cx="43481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>
              <a:lnSpc>
                <a:spcPct val="85000"/>
              </a:lnSpc>
              <a:buClr>
                <a:srgbClr val="000099"/>
              </a:buClr>
              <a:buFont typeface="Wingdings" charset="0"/>
              <a:buChar char="§"/>
            </a:pPr>
            <a:r>
              <a:rPr lang="en-US" sz="2400" i="0" dirty="0">
                <a:solidFill>
                  <a:srgbClr val="CC0000"/>
                </a:solidFill>
                <a:latin typeface="Gill Sans MT" charset="0"/>
              </a:rPr>
              <a:t>overlay network:</a:t>
            </a:r>
            <a:r>
              <a:rPr lang="en-US" sz="2400" i="0" dirty="0">
                <a:latin typeface="Gill Sans MT" charset="0"/>
              </a:rPr>
              <a:t> among SNs to locate SCs</a:t>
            </a:r>
          </a:p>
        </p:txBody>
      </p:sp>
      <p:sp>
        <p:nvSpPr>
          <p:cNvPr id="161874" name="Rectangle 3"/>
          <p:cNvSpPr>
            <a:spLocks noChangeArrowheads="1"/>
          </p:cNvSpPr>
          <p:nvPr/>
        </p:nvSpPr>
        <p:spPr bwMode="auto">
          <a:xfrm>
            <a:off x="415925" y="5884863"/>
            <a:ext cx="43481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>
              <a:lnSpc>
                <a:spcPct val="85000"/>
              </a:lnSpc>
              <a:buClr>
                <a:srgbClr val="000099"/>
              </a:buClr>
              <a:buFont typeface="Wingdings" charset="0"/>
              <a:buChar char="§"/>
            </a:pPr>
            <a:r>
              <a:rPr lang="en-US" sz="2400" i="0" dirty="0">
                <a:solidFill>
                  <a:srgbClr val="CC0000"/>
                </a:solidFill>
                <a:latin typeface="Gill Sans MT" charset="0"/>
              </a:rPr>
              <a:t>login server</a:t>
            </a:r>
          </a:p>
        </p:txBody>
      </p:sp>
      <p:grpSp>
        <p:nvGrpSpPr>
          <p:cNvPr id="161911" name="Group 119"/>
          <p:cNvGrpSpPr>
            <a:grpSpLocks/>
          </p:cNvGrpSpPr>
          <p:nvPr/>
        </p:nvGrpSpPr>
        <p:grpSpPr bwMode="auto">
          <a:xfrm>
            <a:off x="4222750" y="1876425"/>
            <a:ext cx="1293813" cy="1171575"/>
            <a:chOff x="2660" y="1182"/>
            <a:chExt cx="815" cy="738"/>
          </a:xfrm>
        </p:grpSpPr>
        <p:sp>
          <p:nvSpPr>
            <p:cNvPr id="89182" name="Text Box 120"/>
            <p:cNvSpPr txBox="1">
              <a:spLocks noChangeArrowheads="1"/>
            </p:cNvSpPr>
            <p:nvPr/>
          </p:nvSpPr>
          <p:spPr bwMode="auto">
            <a:xfrm>
              <a:off x="2660" y="1623"/>
              <a:ext cx="815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ct val="75000"/>
                </a:lnSpc>
              </a:pPr>
              <a:r>
                <a:rPr lang="en-US" sz="1600" i="0" dirty="0">
                  <a:latin typeface="Arial" charset="0"/>
                </a:rPr>
                <a:t>Skype </a:t>
              </a:r>
            </a:p>
            <a:p>
              <a:pPr algn="ctr">
                <a:lnSpc>
                  <a:spcPct val="75000"/>
                </a:lnSpc>
              </a:pPr>
              <a:r>
                <a:rPr lang="en-US" sz="1600" i="0" dirty="0">
                  <a:latin typeface="Arial" charset="0"/>
                </a:rPr>
                <a:t>login server</a:t>
              </a:r>
            </a:p>
          </p:txBody>
        </p:sp>
        <p:grpSp>
          <p:nvGrpSpPr>
            <p:cNvPr id="89183" name="Group 86"/>
            <p:cNvGrpSpPr>
              <a:grpSpLocks/>
            </p:cNvGrpSpPr>
            <p:nvPr/>
          </p:nvGrpSpPr>
          <p:grpSpPr bwMode="auto">
            <a:xfrm>
              <a:off x="2927" y="1182"/>
              <a:ext cx="294" cy="451"/>
              <a:chOff x="4140" y="429"/>
              <a:chExt cx="1425" cy="2396"/>
            </a:xfrm>
          </p:grpSpPr>
          <p:sp>
            <p:nvSpPr>
              <p:cNvPr id="89184" name="Freeform 87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6 w 354"/>
                  <a:gd name="T1" fmla="*/ 0 h 2742"/>
                  <a:gd name="T2" fmla="*/ 145 w 354"/>
                  <a:gd name="T3" fmla="*/ 164 h 2742"/>
                  <a:gd name="T4" fmla="*/ 142 w 354"/>
                  <a:gd name="T5" fmla="*/ 1268 h 2742"/>
                  <a:gd name="T6" fmla="*/ 0 w 354"/>
                  <a:gd name="T7" fmla="*/ 1325 h 2742"/>
                  <a:gd name="T8" fmla="*/ 2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138" name="Rectangle 88"/>
              <p:cNvSpPr>
                <a:spLocks noChangeArrowheads="1"/>
              </p:cNvSpPr>
              <p:nvPr/>
            </p:nvSpPr>
            <p:spPr bwMode="auto">
              <a:xfrm>
                <a:off x="4208" y="429"/>
                <a:ext cx="1047" cy="2284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9186" name="Freeform 89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3 w 211"/>
                  <a:gd name="T1" fmla="*/ 0 h 2537"/>
                  <a:gd name="T2" fmla="*/ 87 w 211"/>
                  <a:gd name="T3" fmla="*/ 106 h 2537"/>
                  <a:gd name="T4" fmla="*/ 3 w 211"/>
                  <a:gd name="T5" fmla="*/ 1208 h 2537"/>
                  <a:gd name="T6" fmla="*/ 3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187" name="Freeform 90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2 h 226"/>
                  <a:gd name="T4" fmla="*/ 135 w 328"/>
                  <a:gd name="T5" fmla="*/ 110 h 226"/>
                  <a:gd name="T6" fmla="*/ 0 w 328"/>
                  <a:gd name="T7" fmla="*/ 4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141" name="Rectangle 91"/>
              <p:cNvSpPr>
                <a:spLocks noChangeArrowheads="1"/>
              </p:cNvSpPr>
              <p:nvPr/>
            </p:nvSpPr>
            <p:spPr bwMode="auto">
              <a:xfrm>
                <a:off x="4213" y="695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grpSp>
            <p:nvGrpSpPr>
              <p:cNvPr id="89189" name="Group 92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87167" name="AutoShape 93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6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  <p:sp>
              <p:nvSpPr>
                <p:cNvPr id="87168" name="AutoShape 94"/>
                <p:cNvSpPr>
                  <a:spLocks noChangeArrowheads="1"/>
                </p:cNvSpPr>
                <p:nvPr/>
              </p:nvSpPr>
              <p:spPr bwMode="auto">
                <a:xfrm>
                  <a:off x="634" y="2583"/>
                  <a:ext cx="689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</p:grpSp>
          <p:sp>
            <p:nvSpPr>
              <p:cNvPr id="87143" name="Rectangle 95"/>
              <p:cNvSpPr>
                <a:spLocks noChangeArrowheads="1"/>
              </p:cNvSpPr>
              <p:nvPr/>
            </p:nvSpPr>
            <p:spPr bwMode="auto">
              <a:xfrm>
                <a:off x="4222" y="1019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grpSp>
            <p:nvGrpSpPr>
              <p:cNvPr id="89191" name="Group 96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87165" name="AutoShape 9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6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  <p:sp>
              <p:nvSpPr>
                <p:cNvPr id="87166" name="AutoShape 98"/>
                <p:cNvSpPr>
                  <a:spLocks noChangeArrowheads="1"/>
                </p:cNvSpPr>
                <p:nvPr/>
              </p:nvSpPr>
              <p:spPr bwMode="auto">
                <a:xfrm>
                  <a:off x="631" y="2583"/>
                  <a:ext cx="689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</p:grpSp>
          <p:sp>
            <p:nvSpPr>
              <p:cNvPr id="87145" name="Rectangle 99"/>
              <p:cNvSpPr>
                <a:spLocks noChangeArrowheads="1"/>
              </p:cNvSpPr>
              <p:nvPr/>
            </p:nvSpPr>
            <p:spPr bwMode="auto">
              <a:xfrm>
                <a:off x="4218" y="1359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7146" name="Rectangle 100"/>
              <p:cNvSpPr>
                <a:spLocks noChangeArrowheads="1"/>
              </p:cNvSpPr>
              <p:nvPr/>
            </p:nvSpPr>
            <p:spPr bwMode="auto">
              <a:xfrm>
                <a:off x="4227" y="1656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grpSp>
            <p:nvGrpSpPr>
              <p:cNvPr id="89194" name="Group 101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87163" name="AutoShape 102"/>
                <p:cNvSpPr>
                  <a:spLocks noChangeArrowheads="1"/>
                </p:cNvSpPr>
                <p:nvPr/>
              </p:nvSpPr>
              <p:spPr bwMode="auto">
                <a:xfrm>
                  <a:off x="615" y="2570"/>
                  <a:ext cx="725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  <p:sp>
              <p:nvSpPr>
                <p:cNvPr id="87164" name="AutoShape 103"/>
                <p:cNvSpPr>
                  <a:spLocks noChangeArrowheads="1"/>
                </p:cNvSpPr>
                <p:nvPr/>
              </p:nvSpPr>
              <p:spPr bwMode="auto">
                <a:xfrm>
                  <a:off x="634" y="2585"/>
                  <a:ext cx="688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</p:grpSp>
          <p:sp>
            <p:nvSpPr>
              <p:cNvPr id="89195" name="Freeform 104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1 h 226"/>
                  <a:gd name="T4" fmla="*/ 135 w 328"/>
                  <a:gd name="T5" fmla="*/ 108 h 226"/>
                  <a:gd name="T6" fmla="*/ 0 w 328"/>
                  <a:gd name="T7" fmla="*/ 4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89196" name="Group 105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87161" name="AutoShape 106"/>
                <p:cNvSpPr>
                  <a:spLocks noChangeArrowheads="1"/>
                </p:cNvSpPr>
                <p:nvPr/>
              </p:nvSpPr>
              <p:spPr bwMode="auto">
                <a:xfrm>
                  <a:off x="617" y="2568"/>
                  <a:ext cx="725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  <p:sp>
              <p:nvSpPr>
                <p:cNvPr id="87162" name="AutoShape 107"/>
                <p:cNvSpPr>
                  <a:spLocks noChangeArrowheads="1"/>
                </p:cNvSpPr>
                <p:nvPr/>
              </p:nvSpPr>
              <p:spPr bwMode="auto">
                <a:xfrm>
                  <a:off x="635" y="2584"/>
                  <a:ext cx="688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</p:grpSp>
          <p:sp>
            <p:nvSpPr>
              <p:cNvPr id="87150" name="Rectangle 108"/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8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9198" name="Freeform 109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20 w 296"/>
                  <a:gd name="T3" fmla="*/ 69 h 256"/>
                  <a:gd name="T4" fmla="*/ 122 w 296"/>
                  <a:gd name="T5" fmla="*/ 122 h 256"/>
                  <a:gd name="T6" fmla="*/ 0 w 296"/>
                  <a:gd name="T7" fmla="*/ 4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9199" name="Freeform 110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26 w 304"/>
                  <a:gd name="T3" fmla="*/ 79 h 288"/>
                  <a:gd name="T4" fmla="*/ 118 w 304"/>
                  <a:gd name="T5" fmla="*/ 139 h 288"/>
                  <a:gd name="T6" fmla="*/ 3 w 304"/>
                  <a:gd name="T7" fmla="*/ 6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153" name="Oval 111"/>
              <p:cNvSpPr>
                <a:spLocks noChangeArrowheads="1"/>
              </p:cNvSpPr>
              <p:nvPr/>
            </p:nvSpPr>
            <p:spPr bwMode="auto">
              <a:xfrm>
                <a:off x="5517" y="2612"/>
                <a:ext cx="48" cy="9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9201" name="Freeform 112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51 h 240"/>
                  <a:gd name="T2" fmla="*/ 2 w 306"/>
                  <a:gd name="T3" fmla="*/ 116 h 240"/>
                  <a:gd name="T4" fmla="*/ 126 w 306"/>
                  <a:gd name="T5" fmla="*/ 53 h 240"/>
                  <a:gd name="T6" fmla="*/ 123 w 306"/>
                  <a:gd name="T7" fmla="*/ 0 h 240"/>
                  <a:gd name="T8" fmla="*/ 0 w 306"/>
                  <a:gd name="T9" fmla="*/ 5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7155" name="AutoShape 113"/>
              <p:cNvSpPr>
                <a:spLocks noChangeArrowheads="1"/>
              </p:cNvSpPr>
              <p:nvPr/>
            </p:nvSpPr>
            <p:spPr bwMode="auto">
              <a:xfrm>
                <a:off x="4140" y="2676"/>
                <a:ext cx="1197" cy="14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7156" name="AutoShape 114"/>
              <p:cNvSpPr>
                <a:spLocks noChangeArrowheads="1"/>
              </p:cNvSpPr>
              <p:nvPr/>
            </p:nvSpPr>
            <p:spPr bwMode="auto">
              <a:xfrm>
                <a:off x="4208" y="2713"/>
                <a:ext cx="1066" cy="8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7157" name="Oval 115"/>
              <p:cNvSpPr>
                <a:spLocks noChangeArrowheads="1"/>
              </p:cNvSpPr>
              <p:nvPr/>
            </p:nvSpPr>
            <p:spPr bwMode="auto">
              <a:xfrm>
                <a:off x="4310" y="2384"/>
                <a:ext cx="155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7158" name="Oval 116"/>
              <p:cNvSpPr>
                <a:spLocks noChangeArrowheads="1"/>
              </p:cNvSpPr>
              <p:nvPr/>
            </p:nvSpPr>
            <p:spPr bwMode="auto">
              <a:xfrm>
                <a:off x="4484" y="2384"/>
                <a:ext cx="160" cy="1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i="0" dirty="0">
                  <a:solidFill>
                    <a:srgbClr val="FF0000"/>
                  </a:solidFill>
                  <a:cs typeface="Arial" charset="0"/>
                </a:endParaRPr>
              </a:p>
            </p:txBody>
          </p:sp>
          <p:sp>
            <p:nvSpPr>
              <p:cNvPr id="87159" name="Oval 117"/>
              <p:cNvSpPr>
                <a:spLocks noChangeArrowheads="1"/>
              </p:cNvSpPr>
              <p:nvPr/>
            </p:nvSpPr>
            <p:spPr bwMode="auto">
              <a:xfrm>
                <a:off x="4663" y="2379"/>
                <a:ext cx="155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7160" name="Rectangle 118"/>
              <p:cNvSpPr>
                <a:spLocks noChangeArrowheads="1"/>
              </p:cNvSpPr>
              <p:nvPr/>
            </p:nvSpPr>
            <p:spPr bwMode="auto">
              <a:xfrm>
                <a:off x="5061" y="1837"/>
                <a:ext cx="87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</p:grpSp>
      </p:grpSp>
      <p:grpSp>
        <p:nvGrpSpPr>
          <p:cNvPr id="161928" name="Group 136"/>
          <p:cNvGrpSpPr>
            <a:grpSpLocks/>
          </p:cNvGrpSpPr>
          <p:nvPr/>
        </p:nvGrpSpPr>
        <p:grpSpPr bwMode="auto">
          <a:xfrm>
            <a:off x="5638800" y="1339850"/>
            <a:ext cx="2406650" cy="1390650"/>
            <a:chOff x="2089" y="3444"/>
            <a:chExt cx="1516" cy="876"/>
          </a:xfrm>
        </p:grpSpPr>
        <p:pic>
          <p:nvPicPr>
            <p:cNvPr id="89161" name="Picture 55" descr="kw_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9" y="4157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9162" name="Group 135"/>
            <p:cNvGrpSpPr>
              <a:grpSpLocks/>
            </p:cNvGrpSpPr>
            <p:nvPr/>
          </p:nvGrpSpPr>
          <p:grpSpPr bwMode="auto">
            <a:xfrm>
              <a:off x="2089" y="3444"/>
              <a:ext cx="1516" cy="787"/>
              <a:chOff x="2089" y="3444"/>
              <a:chExt cx="1516" cy="787"/>
            </a:xfrm>
          </p:grpSpPr>
          <p:pic>
            <p:nvPicPr>
              <p:cNvPr id="89163" name="Picture 55" descr="kw_skype_logo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3" y="3904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9164" name="Picture 55" descr="kw_skype_logo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3" y="3739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9165" name="Picture 55" descr="kw_skype_logo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09" y="3677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9166" name="Picture 55" descr="kw_skype_logo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7" y="3760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89167" name="Group 120"/>
              <p:cNvGrpSpPr>
                <a:grpSpLocks/>
              </p:cNvGrpSpPr>
              <p:nvPr/>
            </p:nvGrpSpPr>
            <p:grpSpPr bwMode="auto">
              <a:xfrm flipH="1">
                <a:off x="3275" y="3678"/>
                <a:ext cx="330" cy="295"/>
                <a:chOff x="-44" y="1473"/>
                <a:chExt cx="981" cy="1105"/>
              </a:xfrm>
            </p:grpSpPr>
            <p:pic>
              <p:nvPicPr>
                <p:cNvPr id="89180" name="Picture 121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9181" name="Freeform 122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89168" name="Group 123"/>
              <p:cNvGrpSpPr>
                <a:grpSpLocks/>
              </p:cNvGrpSpPr>
              <p:nvPr/>
            </p:nvGrpSpPr>
            <p:grpSpPr bwMode="auto">
              <a:xfrm flipH="1">
                <a:off x="2986" y="3519"/>
                <a:ext cx="330" cy="295"/>
                <a:chOff x="-44" y="1473"/>
                <a:chExt cx="981" cy="1105"/>
              </a:xfrm>
            </p:grpSpPr>
            <p:pic>
              <p:nvPicPr>
                <p:cNvPr id="89178" name="Picture 12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9179" name="Freeform 125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89169" name="Group 126"/>
              <p:cNvGrpSpPr>
                <a:grpSpLocks/>
              </p:cNvGrpSpPr>
              <p:nvPr/>
            </p:nvGrpSpPr>
            <p:grpSpPr bwMode="auto">
              <a:xfrm>
                <a:off x="2575" y="3444"/>
                <a:ext cx="330" cy="295"/>
                <a:chOff x="-44" y="1473"/>
                <a:chExt cx="981" cy="1105"/>
              </a:xfrm>
            </p:grpSpPr>
            <p:pic>
              <p:nvPicPr>
                <p:cNvPr id="89176" name="Picture 127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9177" name="Freeform 128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89170" name="Group 129"/>
              <p:cNvGrpSpPr>
                <a:grpSpLocks/>
              </p:cNvGrpSpPr>
              <p:nvPr/>
            </p:nvGrpSpPr>
            <p:grpSpPr bwMode="auto">
              <a:xfrm>
                <a:off x="2246" y="3554"/>
                <a:ext cx="330" cy="295"/>
                <a:chOff x="-44" y="1473"/>
                <a:chExt cx="981" cy="1105"/>
              </a:xfrm>
            </p:grpSpPr>
            <p:pic>
              <p:nvPicPr>
                <p:cNvPr id="89174" name="Picture 130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9175" name="Freeform 131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89171" name="Group 132"/>
              <p:cNvGrpSpPr>
                <a:grpSpLocks/>
              </p:cNvGrpSpPr>
              <p:nvPr/>
            </p:nvGrpSpPr>
            <p:grpSpPr bwMode="auto">
              <a:xfrm>
                <a:off x="2089" y="3936"/>
                <a:ext cx="330" cy="295"/>
                <a:chOff x="-44" y="1473"/>
                <a:chExt cx="981" cy="1105"/>
              </a:xfrm>
            </p:grpSpPr>
            <p:pic>
              <p:nvPicPr>
                <p:cNvPr id="89172" name="Picture 133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9173" name="Freeform 134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161932" name="Group 140"/>
          <p:cNvGrpSpPr>
            <a:grpSpLocks/>
          </p:cNvGrpSpPr>
          <p:nvPr/>
        </p:nvGrpSpPr>
        <p:grpSpPr bwMode="auto">
          <a:xfrm>
            <a:off x="6267450" y="2279650"/>
            <a:ext cx="2649538" cy="938213"/>
            <a:chOff x="3948" y="1436"/>
            <a:chExt cx="1669" cy="591"/>
          </a:xfrm>
        </p:grpSpPr>
        <p:sp>
          <p:nvSpPr>
            <p:cNvPr id="89155" name="Text Box 119"/>
            <p:cNvSpPr txBox="1">
              <a:spLocks noChangeArrowheads="1"/>
            </p:cNvSpPr>
            <p:nvPr/>
          </p:nvSpPr>
          <p:spPr bwMode="auto">
            <a:xfrm>
              <a:off x="4419" y="1710"/>
              <a:ext cx="119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latin typeface="Arial" charset="0"/>
                </a:rPr>
                <a:t>supernode</a:t>
              </a:r>
              <a:r>
                <a:rPr lang="en-US" sz="1800" i="0" dirty="0">
                  <a:latin typeface="Arial" charset="0"/>
                </a:rPr>
                <a:t> (SN</a:t>
              </a:r>
              <a:r>
                <a:rPr lang="en-US" sz="2000" i="0" dirty="0"/>
                <a:t>)</a:t>
              </a:r>
            </a:p>
          </p:txBody>
        </p:sp>
        <p:sp>
          <p:nvSpPr>
            <p:cNvPr id="89156" name="Line 67"/>
            <p:cNvSpPr>
              <a:spLocks noChangeShapeType="1"/>
            </p:cNvSpPr>
            <p:nvPr/>
          </p:nvSpPr>
          <p:spPr bwMode="auto">
            <a:xfrm flipH="1">
              <a:off x="4211" y="1436"/>
              <a:ext cx="602" cy="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89157" name="Picture 55" descr="kw_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4" y="1813"/>
              <a:ext cx="494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9158" name="Group 137"/>
            <p:cNvGrpSpPr>
              <a:grpSpLocks/>
            </p:cNvGrpSpPr>
            <p:nvPr/>
          </p:nvGrpSpPr>
          <p:grpSpPr bwMode="auto">
            <a:xfrm>
              <a:off x="3948" y="1529"/>
              <a:ext cx="460" cy="405"/>
              <a:chOff x="-44" y="1473"/>
              <a:chExt cx="981" cy="1105"/>
            </a:xfrm>
          </p:grpSpPr>
          <p:pic>
            <p:nvPicPr>
              <p:cNvPr id="89159" name="Picture 138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160" name="Freeform 139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61949" name="Group 157"/>
          <p:cNvGrpSpPr>
            <a:grpSpLocks/>
          </p:cNvGrpSpPr>
          <p:nvPr/>
        </p:nvGrpSpPr>
        <p:grpSpPr bwMode="auto">
          <a:xfrm>
            <a:off x="6597650" y="4102100"/>
            <a:ext cx="2114550" cy="1673225"/>
            <a:chOff x="4156" y="2584"/>
            <a:chExt cx="1332" cy="1054"/>
          </a:xfrm>
        </p:grpSpPr>
        <p:sp>
          <p:nvSpPr>
            <p:cNvPr id="89131" name="Line 64"/>
            <p:cNvSpPr>
              <a:spLocks noChangeShapeType="1"/>
            </p:cNvSpPr>
            <p:nvPr/>
          </p:nvSpPr>
          <p:spPr bwMode="auto">
            <a:xfrm flipV="1">
              <a:off x="4344" y="2872"/>
              <a:ext cx="287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132" name="Line 65"/>
            <p:cNvSpPr>
              <a:spLocks noChangeShapeType="1"/>
            </p:cNvSpPr>
            <p:nvPr/>
          </p:nvSpPr>
          <p:spPr bwMode="auto">
            <a:xfrm flipH="1" flipV="1">
              <a:off x="4606" y="2861"/>
              <a:ext cx="166" cy="5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133" name="Line 66"/>
            <p:cNvSpPr>
              <a:spLocks noChangeShapeType="1"/>
            </p:cNvSpPr>
            <p:nvPr/>
          </p:nvSpPr>
          <p:spPr bwMode="auto">
            <a:xfrm flipH="1" flipV="1">
              <a:off x="4647" y="2897"/>
              <a:ext cx="396" cy="2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134" name="Line 67"/>
            <p:cNvSpPr>
              <a:spLocks noChangeShapeType="1"/>
            </p:cNvSpPr>
            <p:nvPr/>
          </p:nvSpPr>
          <p:spPr bwMode="auto">
            <a:xfrm flipH="1">
              <a:off x="4630" y="2896"/>
              <a:ext cx="548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89135" name="Picture 55" descr="kw_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9" y="2883"/>
              <a:ext cx="494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136" name="Picture 55" descr="kw_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9" y="2878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137" name="Picture 55" descr="kw_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9" y="3283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138" name="Picture 55" descr="kw_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3" y="3475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139" name="Picture 55" descr="kw_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0" y="3468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9140" name="Group 142"/>
            <p:cNvGrpSpPr>
              <a:grpSpLocks/>
            </p:cNvGrpSpPr>
            <p:nvPr/>
          </p:nvGrpSpPr>
          <p:grpSpPr bwMode="auto">
            <a:xfrm>
              <a:off x="4307" y="2584"/>
              <a:ext cx="487" cy="413"/>
              <a:chOff x="-44" y="1473"/>
              <a:chExt cx="981" cy="1105"/>
            </a:xfrm>
          </p:grpSpPr>
          <p:pic>
            <p:nvPicPr>
              <p:cNvPr id="89153" name="Picture 143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154" name="Freeform 144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89141" name="Group 145"/>
            <p:cNvGrpSpPr>
              <a:grpSpLocks/>
            </p:cNvGrpSpPr>
            <p:nvPr/>
          </p:nvGrpSpPr>
          <p:grpSpPr bwMode="auto">
            <a:xfrm>
              <a:off x="4156" y="3243"/>
              <a:ext cx="350" cy="304"/>
              <a:chOff x="-44" y="1473"/>
              <a:chExt cx="981" cy="1105"/>
            </a:xfrm>
          </p:grpSpPr>
          <p:pic>
            <p:nvPicPr>
              <p:cNvPr id="89151" name="Picture 146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152" name="Freeform 147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89142" name="Group 148"/>
            <p:cNvGrpSpPr>
              <a:grpSpLocks/>
            </p:cNvGrpSpPr>
            <p:nvPr/>
          </p:nvGrpSpPr>
          <p:grpSpPr bwMode="auto">
            <a:xfrm>
              <a:off x="4547" y="3250"/>
              <a:ext cx="350" cy="304"/>
              <a:chOff x="-44" y="1473"/>
              <a:chExt cx="981" cy="1105"/>
            </a:xfrm>
          </p:grpSpPr>
          <p:pic>
            <p:nvPicPr>
              <p:cNvPr id="89149" name="Picture 14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150" name="Freeform 15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89143" name="Group 151"/>
            <p:cNvGrpSpPr>
              <a:grpSpLocks/>
            </p:cNvGrpSpPr>
            <p:nvPr/>
          </p:nvGrpSpPr>
          <p:grpSpPr bwMode="auto">
            <a:xfrm flipH="1">
              <a:off x="5021" y="3051"/>
              <a:ext cx="350" cy="304"/>
              <a:chOff x="-44" y="1473"/>
              <a:chExt cx="981" cy="1105"/>
            </a:xfrm>
          </p:grpSpPr>
          <p:pic>
            <p:nvPicPr>
              <p:cNvPr id="89147" name="Picture 15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148" name="Freeform 15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89144" name="Group 154"/>
            <p:cNvGrpSpPr>
              <a:grpSpLocks/>
            </p:cNvGrpSpPr>
            <p:nvPr/>
          </p:nvGrpSpPr>
          <p:grpSpPr bwMode="auto">
            <a:xfrm flipH="1">
              <a:off x="5138" y="2667"/>
              <a:ext cx="350" cy="304"/>
              <a:chOff x="-44" y="1473"/>
              <a:chExt cx="981" cy="1105"/>
            </a:xfrm>
          </p:grpSpPr>
          <p:pic>
            <p:nvPicPr>
              <p:cNvPr id="89145" name="Picture 15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146" name="Freeform 15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grpSp>
        <p:nvGrpSpPr>
          <p:cNvPr id="161975" name="Group 183"/>
          <p:cNvGrpSpPr>
            <a:grpSpLocks/>
          </p:cNvGrpSpPr>
          <p:nvPr/>
        </p:nvGrpSpPr>
        <p:grpSpPr bwMode="auto">
          <a:xfrm>
            <a:off x="4497388" y="3503613"/>
            <a:ext cx="1987550" cy="1673225"/>
            <a:chOff x="2360" y="2831"/>
            <a:chExt cx="1252" cy="1054"/>
          </a:xfrm>
        </p:grpSpPr>
        <p:sp>
          <p:nvSpPr>
            <p:cNvPr id="89107" name="Line 64"/>
            <p:cNvSpPr>
              <a:spLocks noChangeShapeType="1"/>
            </p:cNvSpPr>
            <p:nvPr/>
          </p:nvSpPr>
          <p:spPr bwMode="auto">
            <a:xfrm flipV="1">
              <a:off x="2987" y="3119"/>
              <a:ext cx="287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108" name="Line 65"/>
            <p:cNvSpPr>
              <a:spLocks noChangeShapeType="1"/>
            </p:cNvSpPr>
            <p:nvPr/>
          </p:nvSpPr>
          <p:spPr bwMode="auto">
            <a:xfrm flipH="1" flipV="1">
              <a:off x="3249" y="3108"/>
              <a:ext cx="166" cy="5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109" name="Line 66"/>
            <p:cNvSpPr>
              <a:spLocks noChangeShapeType="1"/>
            </p:cNvSpPr>
            <p:nvPr/>
          </p:nvSpPr>
          <p:spPr bwMode="auto">
            <a:xfrm flipH="1">
              <a:off x="2549" y="3266"/>
              <a:ext cx="574" cy="3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110" name="Line 67"/>
            <p:cNvSpPr>
              <a:spLocks noChangeShapeType="1"/>
            </p:cNvSpPr>
            <p:nvPr/>
          </p:nvSpPr>
          <p:spPr bwMode="auto">
            <a:xfrm flipH="1">
              <a:off x="2464" y="3239"/>
              <a:ext cx="548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89111" name="Picture 55" descr="kw_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2" y="3130"/>
              <a:ext cx="494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112" name="Picture 55" descr="kw_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0" y="3166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113" name="Picture 55" descr="kw_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0" y="3578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114" name="Picture 55" descr="kw_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6" y="3722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115" name="Picture 55" descr="kw_skype_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3" y="3715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9116" name="Group 168"/>
            <p:cNvGrpSpPr>
              <a:grpSpLocks/>
            </p:cNvGrpSpPr>
            <p:nvPr/>
          </p:nvGrpSpPr>
          <p:grpSpPr bwMode="auto">
            <a:xfrm>
              <a:off x="2950" y="2831"/>
              <a:ext cx="487" cy="413"/>
              <a:chOff x="-44" y="1473"/>
              <a:chExt cx="981" cy="1105"/>
            </a:xfrm>
          </p:grpSpPr>
          <p:pic>
            <p:nvPicPr>
              <p:cNvPr id="89129" name="Picture 16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130" name="Freeform 17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89117" name="Group 171"/>
            <p:cNvGrpSpPr>
              <a:grpSpLocks/>
            </p:cNvGrpSpPr>
            <p:nvPr/>
          </p:nvGrpSpPr>
          <p:grpSpPr bwMode="auto">
            <a:xfrm>
              <a:off x="2799" y="3490"/>
              <a:ext cx="350" cy="304"/>
              <a:chOff x="-44" y="1473"/>
              <a:chExt cx="981" cy="1105"/>
            </a:xfrm>
          </p:grpSpPr>
          <p:pic>
            <p:nvPicPr>
              <p:cNvPr id="89127" name="Picture 17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128" name="Freeform 17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89118" name="Group 174"/>
            <p:cNvGrpSpPr>
              <a:grpSpLocks/>
            </p:cNvGrpSpPr>
            <p:nvPr/>
          </p:nvGrpSpPr>
          <p:grpSpPr bwMode="auto">
            <a:xfrm>
              <a:off x="3190" y="3497"/>
              <a:ext cx="350" cy="304"/>
              <a:chOff x="-44" y="1473"/>
              <a:chExt cx="981" cy="1105"/>
            </a:xfrm>
          </p:grpSpPr>
          <p:pic>
            <p:nvPicPr>
              <p:cNvPr id="89125" name="Picture 17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126" name="Freeform 17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89119" name="Group 177"/>
            <p:cNvGrpSpPr>
              <a:grpSpLocks/>
            </p:cNvGrpSpPr>
            <p:nvPr/>
          </p:nvGrpSpPr>
          <p:grpSpPr bwMode="auto">
            <a:xfrm flipH="1">
              <a:off x="2542" y="3346"/>
              <a:ext cx="350" cy="304"/>
              <a:chOff x="-44" y="1473"/>
              <a:chExt cx="981" cy="1105"/>
            </a:xfrm>
          </p:grpSpPr>
          <p:pic>
            <p:nvPicPr>
              <p:cNvPr id="89123" name="Picture 178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124" name="Freeform 179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89120" name="Group 180"/>
            <p:cNvGrpSpPr>
              <a:grpSpLocks/>
            </p:cNvGrpSpPr>
            <p:nvPr/>
          </p:nvGrpSpPr>
          <p:grpSpPr bwMode="auto">
            <a:xfrm flipH="1">
              <a:off x="2399" y="2955"/>
              <a:ext cx="350" cy="304"/>
              <a:chOff x="-44" y="1473"/>
              <a:chExt cx="981" cy="1105"/>
            </a:xfrm>
          </p:grpSpPr>
          <p:pic>
            <p:nvPicPr>
              <p:cNvPr id="89121" name="Picture 18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122" name="Freeform 18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sp>
        <p:nvSpPr>
          <p:cNvPr id="13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30</a:t>
            </a:fld>
            <a:endParaRPr lang="en-US" sz="1200" dirty="0">
              <a:latin typeface="Tahoma" charset="0"/>
            </a:endParaRPr>
          </a:p>
        </p:txBody>
      </p:sp>
      <p:sp>
        <p:nvSpPr>
          <p:cNvPr id="13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005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1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1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1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6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61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61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61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7" grpId="0"/>
      <p:bldP spid="161871" grpId="0"/>
      <p:bldP spid="16187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27" name="Line 111"/>
          <p:cNvSpPr>
            <a:spLocks noChangeShapeType="1"/>
          </p:cNvSpPr>
          <p:nvPr/>
        </p:nvSpPr>
        <p:spPr bwMode="auto">
          <a:xfrm>
            <a:off x="4997450" y="4103688"/>
            <a:ext cx="6191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i="0" dirty="0"/>
          </a:p>
        </p:txBody>
      </p:sp>
      <p:sp>
        <p:nvSpPr>
          <p:cNvPr id="162924" name="Line 108"/>
          <p:cNvSpPr>
            <a:spLocks noChangeShapeType="1"/>
          </p:cNvSpPr>
          <p:nvPr/>
        </p:nvSpPr>
        <p:spPr bwMode="auto">
          <a:xfrm>
            <a:off x="5018088" y="4103688"/>
            <a:ext cx="654050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i="0" dirty="0"/>
          </a:p>
        </p:txBody>
      </p:sp>
      <p:grpSp>
        <p:nvGrpSpPr>
          <p:cNvPr id="162919" name="Group 103"/>
          <p:cNvGrpSpPr>
            <a:grpSpLocks/>
          </p:cNvGrpSpPr>
          <p:nvPr/>
        </p:nvGrpSpPr>
        <p:grpSpPr bwMode="auto">
          <a:xfrm>
            <a:off x="4537075" y="3705225"/>
            <a:ext cx="501650" cy="555625"/>
            <a:chOff x="4317" y="401"/>
            <a:chExt cx="316" cy="350"/>
          </a:xfrm>
        </p:grpSpPr>
        <p:pic>
          <p:nvPicPr>
            <p:cNvPr id="91269" name="Picture 55" descr="kw_skype_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7" y="588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1270" name="Picture 105" descr="desktop_computer_stylized_smal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329" y="401"/>
              <a:ext cx="263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1142" name="Picture 2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903288"/>
            <a:ext cx="5942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8475" y="130175"/>
            <a:ext cx="7772400" cy="1012825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</a:rPr>
              <a:t>P2P voice-over-IP: </a:t>
            </a:r>
            <a:r>
              <a:rPr lang="en-US" dirty="0" smtClean="0">
                <a:latin typeface="Gill Sans MT" charset="0"/>
              </a:rPr>
              <a:t>Skype</a:t>
            </a:r>
            <a:endParaRPr lang="en-US" dirty="0">
              <a:latin typeface="Gill Sans MT" charset="0"/>
            </a:endParaRPr>
          </a:p>
        </p:txBody>
      </p:sp>
      <p:sp>
        <p:nvSpPr>
          <p:cNvPr id="8807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4338" y="1292225"/>
            <a:ext cx="3662362" cy="488950"/>
          </a:xfrm>
        </p:spPr>
        <p:txBody>
          <a:bodyPr/>
          <a:lstStyle/>
          <a:p>
            <a:pPr marL="228600" indent="-228600">
              <a:buFont typeface="Wingdings" charset="0"/>
              <a:buNone/>
              <a:defRPr/>
            </a:pPr>
            <a:r>
              <a:rPr lang="en-US" dirty="0" smtClean="0">
                <a:solidFill>
                  <a:srgbClr val="CC0000"/>
                </a:solidFill>
                <a:latin typeface="Gill Sans MT" charset="0"/>
              </a:rPr>
              <a:t>Skype </a:t>
            </a:r>
            <a:r>
              <a:rPr lang="en-US" dirty="0">
                <a:solidFill>
                  <a:srgbClr val="CC0000"/>
                </a:solidFill>
                <a:latin typeface="Gill Sans MT" charset="0"/>
              </a:rPr>
              <a:t>client operation:</a:t>
            </a:r>
          </a:p>
        </p:txBody>
      </p:sp>
      <p:sp>
        <p:nvSpPr>
          <p:cNvPr id="162901" name="Rectangle 3"/>
          <p:cNvSpPr>
            <a:spLocks noChangeArrowheads="1"/>
          </p:cNvSpPr>
          <p:nvPr/>
        </p:nvSpPr>
        <p:spPr bwMode="auto">
          <a:xfrm>
            <a:off x="492125" y="1781175"/>
            <a:ext cx="3662363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2575" indent="-282575">
              <a:lnSpc>
                <a:spcPct val="85000"/>
              </a:lnSpc>
              <a:buClr>
                <a:srgbClr val="000099"/>
              </a:buClr>
              <a:buSzPct val="65000"/>
              <a:buFont typeface="Wingdings" charset="0"/>
              <a:buNone/>
            </a:pPr>
            <a:r>
              <a:rPr lang="en-US" sz="2400" i="0" dirty="0">
                <a:latin typeface="Gill Sans MT" charset="0"/>
              </a:rPr>
              <a:t>1. joins </a:t>
            </a:r>
            <a:r>
              <a:rPr lang="en-US" sz="2400" i="0" dirty="0" smtClean="0">
                <a:latin typeface="Gill Sans MT" charset="0"/>
              </a:rPr>
              <a:t>Skype </a:t>
            </a:r>
            <a:r>
              <a:rPr lang="en-US" sz="2400" i="0" dirty="0">
                <a:latin typeface="Gill Sans MT" charset="0"/>
              </a:rPr>
              <a:t>network by contacting SN (IP address cached) using TCP</a:t>
            </a:r>
          </a:p>
        </p:txBody>
      </p:sp>
      <p:sp>
        <p:nvSpPr>
          <p:cNvPr id="162925" name="Rectangle 3"/>
          <p:cNvSpPr>
            <a:spLocks noChangeArrowheads="1"/>
          </p:cNvSpPr>
          <p:nvPr/>
        </p:nvSpPr>
        <p:spPr bwMode="auto">
          <a:xfrm>
            <a:off x="479425" y="2760663"/>
            <a:ext cx="3662363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2575" indent="-282575">
              <a:lnSpc>
                <a:spcPct val="85000"/>
              </a:lnSpc>
              <a:buClr>
                <a:srgbClr val="000099"/>
              </a:buClr>
              <a:buSzPct val="65000"/>
              <a:buFont typeface="Wingdings" charset="0"/>
              <a:buNone/>
            </a:pPr>
            <a:r>
              <a:rPr lang="en-US" sz="2400" i="0" dirty="0">
                <a:latin typeface="Gill Sans MT" charset="0"/>
              </a:rPr>
              <a:t>2. logs-in </a:t>
            </a:r>
            <a:r>
              <a:rPr lang="en-US" sz="2400" i="0" dirty="0" smtClean="0">
                <a:latin typeface="Gill Sans MT" charset="0"/>
              </a:rPr>
              <a:t>(username, </a:t>
            </a:r>
            <a:r>
              <a:rPr lang="en-US" sz="2400" i="0" dirty="0">
                <a:latin typeface="Gill Sans MT" charset="0"/>
              </a:rPr>
              <a:t>password) to centralized </a:t>
            </a:r>
            <a:r>
              <a:rPr lang="en-US" sz="2400" i="0" dirty="0" smtClean="0">
                <a:latin typeface="Gill Sans MT" charset="0"/>
              </a:rPr>
              <a:t>Skype </a:t>
            </a:r>
            <a:r>
              <a:rPr lang="en-US" sz="2400" i="0" dirty="0">
                <a:latin typeface="Gill Sans MT" charset="0"/>
              </a:rPr>
              <a:t>login server</a:t>
            </a:r>
          </a:p>
        </p:txBody>
      </p:sp>
      <p:sp>
        <p:nvSpPr>
          <p:cNvPr id="162928" name="Line 112"/>
          <p:cNvSpPr>
            <a:spLocks noChangeShapeType="1"/>
          </p:cNvSpPr>
          <p:nvPr/>
        </p:nvSpPr>
        <p:spPr bwMode="auto">
          <a:xfrm>
            <a:off x="4899025" y="2655888"/>
            <a:ext cx="0" cy="1044575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i="0" dirty="0"/>
          </a:p>
        </p:txBody>
      </p:sp>
      <p:sp>
        <p:nvSpPr>
          <p:cNvPr id="162929" name="Rectangle 3"/>
          <p:cNvSpPr>
            <a:spLocks noChangeArrowheads="1"/>
          </p:cNvSpPr>
          <p:nvPr/>
        </p:nvSpPr>
        <p:spPr bwMode="auto">
          <a:xfrm>
            <a:off x="477838" y="3827463"/>
            <a:ext cx="366236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2575" indent="-282575">
              <a:lnSpc>
                <a:spcPct val="85000"/>
              </a:lnSpc>
              <a:buClr>
                <a:srgbClr val="000099"/>
              </a:buClr>
              <a:buSzPct val="65000"/>
              <a:buFont typeface="Wingdings" charset="0"/>
              <a:buNone/>
            </a:pPr>
            <a:r>
              <a:rPr lang="en-US" sz="2400" i="0" dirty="0">
                <a:latin typeface="Gill Sans MT" charset="0"/>
              </a:rPr>
              <a:t>3. obtains IP address for callee from SN, SN overlay</a:t>
            </a:r>
          </a:p>
          <a:p>
            <a:pPr marL="576263" lvl="1" indent="-179388">
              <a:lnSpc>
                <a:spcPct val="85000"/>
              </a:lnSpc>
              <a:buClr>
                <a:srgbClr val="000099"/>
              </a:buClr>
              <a:buFont typeface="Wingdings" charset="0"/>
              <a:buChar char="§"/>
            </a:pPr>
            <a:r>
              <a:rPr lang="en-US" sz="2400" i="0" dirty="0">
                <a:latin typeface="Gill Sans MT" charset="0"/>
              </a:rPr>
              <a:t>or client buddy list</a:t>
            </a:r>
          </a:p>
        </p:txBody>
      </p:sp>
      <p:sp>
        <p:nvSpPr>
          <p:cNvPr id="162930" name="Line 114"/>
          <p:cNvSpPr>
            <a:spLocks noChangeShapeType="1"/>
          </p:cNvSpPr>
          <p:nvPr/>
        </p:nvSpPr>
        <p:spPr bwMode="auto">
          <a:xfrm>
            <a:off x="4967288" y="3973513"/>
            <a:ext cx="739775" cy="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i="0" dirty="0"/>
          </a:p>
        </p:txBody>
      </p:sp>
      <p:sp>
        <p:nvSpPr>
          <p:cNvPr id="162931" name="Line 115"/>
          <p:cNvSpPr>
            <a:spLocks noChangeShapeType="1"/>
          </p:cNvSpPr>
          <p:nvPr/>
        </p:nvSpPr>
        <p:spPr bwMode="auto">
          <a:xfrm flipV="1">
            <a:off x="6032500" y="3113088"/>
            <a:ext cx="379413" cy="512762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62932" name="Line 116"/>
          <p:cNvSpPr>
            <a:spLocks noChangeShapeType="1"/>
          </p:cNvSpPr>
          <p:nvPr/>
        </p:nvSpPr>
        <p:spPr bwMode="auto">
          <a:xfrm>
            <a:off x="6326188" y="4083050"/>
            <a:ext cx="827087" cy="38100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62933" name="Line 117"/>
          <p:cNvSpPr>
            <a:spLocks noChangeShapeType="1"/>
          </p:cNvSpPr>
          <p:nvPr/>
        </p:nvSpPr>
        <p:spPr bwMode="auto">
          <a:xfrm flipV="1">
            <a:off x="4995863" y="2722563"/>
            <a:ext cx="771525" cy="1066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i="0" dirty="0"/>
          </a:p>
        </p:txBody>
      </p:sp>
      <p:sp>
        <p:nvSpPr>
          <p:cNvPr id="162934" name="Rectangle 3"/>
          <p:cNvSpPr>
            <a:spLocks noChangeArrowheads="1"/>
          </p:cNvSpPr>
          <p:nvPr/>
        </p:nvSpPr>
        <p:spPr bwMode="auto">
          <a:xfrm>
            <a:off x="477838" y="5173663"/>
            <a:ext cx="3662362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2575" indent="-282575">
              <a:lnSpc>
                <a:spcPct val="85000"/>
              </a:lnSpc>
              <a:buClr>
                <a:srgbClr val="000099"/>
              </a:buClr>
              <a:buSzPct val="65000"/>
              <a:buFont typeface="Wingdings" charset="0"/>
              <a:buNone/>
            </a:pPr>
            <a:r>
              <a:rPr lang="en-US" sz="2400" i="0" dirty="0">
                <a:latin typeface="Gill Sans MT" charset="0"/>
              </a:rPr>
              <a:t>4. initiate call directly to callee</a:t>
            </a:r>
          </a:p>
        </p:txBody>
      </p:sp>
      <p:grpSp>
        <p:nvGrpSpPr>
          <p:cNvPr id="91154" name="Group 120"/>
          <p:cNvGrpSpPr>
            <a:grpSpLocks/>
          </p:cNvGrpSpPr>
          <p:nvPr/>
        </p:nvGrpSpPr>
        <p:grpSpPr bwMode="auto">
          <a:xfrm>
            <a:off x="4246563" y="1876425"/>
            <a:ext cx="1244600" cy="1171575"/>
            <a:chOff x="2675" y="1182"/>
            <a:chExt cx="784" cy="738"/>
          </a:xfrm>
        </p:grpSpPr>
        <p:sp>
          <p:nvSpPr>
            <p:cNvPr id="91235" name="Text Box 120"/>
            <p:cNvSpPr txBox="1">
              <a:spLocks noChangeArrowheads="1"/>
            </p:cNvSpPr>
            <p:nvPr/>
          </p:nvSpPr>
          <p:spPr bwMode="auto">
            <a:xfrm>
              <a:off x="2675" y="1623"/>
              <a:ext cx="784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342900" indent="-3429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ct val="75000"/>
                </a:lnSpc>
              </a:pPr>
              <a:r>
                <a:rPr lang="en-US" sz="1600" i="0" dirty="0">
                  <a:latin typeface="Arial" charset="0"/>
                </a:rPr>
                <a:t>Skype </a:t>
              </a:r>
            </a:p>
            <a:p>
              <a:pPr algn="ctr">
                <a:lnSpc>
                  <a:spcPct val="75000"/>
                </a:lnSpc>
              </a:pPr>
              <a:r>
                <a:rPr lang="en-US" sz="1600" i="0" dirty="0">
                  <a:latin typeface="Arial" charset="0"/>
                </a:rPr>
                <a:t>login server</a:t>
              </a:r>
            </a:p>
          </p:txBody>
        </p:sp>
        <p:grpSp>
          <p:nvGrpSpPr>
            <p:cNvPr id="91236" name="Group 122"/>
            <p:cNvGrpSpPr>
              <a:grpSpLocks/>
            </p:cNvGrpSpPr>
            <p:nvPr/>
          </p:nvGrpSpPr>
          <p:grpSpPr bwMode="auto">
            <a:xfrm>
              <a:off x="2927" y="1182"/>
              <a:ext cx="294" cy="451"/>
              <a:chOff x="4140" y="429"/>
              <a:chExt cx="1425" cy="2396"/>
            </a:xfrm>
          </p:grpSpPr>
          <p:sp>
            <p:nvSpPr>
              <p:cNvPr id="91237" name="Freeform 123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26 w 354"/>
                  <a:gd name="T1" fmla="*/ 0 h 2742"/>
                  <a:gd name="T2" fmla="*/ 145 w 354"/>
                  <a:gd name="T3" fmla="*/ 164 h 2742"/>
                  <a:gd name="T4" fmla="*/ 142 w 354"/>
                  <a:gd name="T5" fmla="*/ 1268 h 2742"/>
                  <a:gd name="T6" fmla="*/ 0 w 354"/>
                  <a:gd name="T7" fmla="*/ 1325 h 2742"/>
                  <a:gd name="T8" fmla="*/ 2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167" name="Rectangle 124"/>
              <p:cNvSpPr>
                <a:spLocks noChangeArrowheads="1"/>
              </p:cNvSpPr>
              <p:nvPr/>
            </p:nvSpPr>
            <p:spPr bwMode="auto">
              <a:xfrm>
                <a:off x="4208" y="429"/>
                <a:ext cx="1047" cy="2284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91239" name="Freeform 125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3 w 211"/>
                  <a:gd name="T1" fmla="*/ 0 h 2537"/>
                  <a:gd name="T2" fmla="*/ 87 w 211"/>
                  <a:gd name="T3" fmla="*/ 106 h 2537"/>
                  <a:gd name="T4" fmla="*/ 3 w 211"/>
                  <a:gd name="T5" fmla="*/ 1208 h 2537"/>
                  <a:gd name="T6" fmla="*/ 3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240" name="Freeform 126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2 h 226"/>
                  <a:gd name="T4" fmla="*/ 135 w 328"/>
                  <a:gd name="T5" fmla="*/ 110 h 226"/>
                  <a:gd name="T6" fmla="*/ 0 w 328"/>
                  <a:gd name="T7" fmla="*/ 49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170" name="Rectangle 127"/>
              <p:cNvSpPr>
                <a:spLocks noChangeArrowheads="1"/>
              </p:cNvSpPr>
              <p:nvPr/>
            </p:nvSpPr>
            <p:spPr bwMode="auto">
              <a:xfrm>
                <a:off x="4213" y="695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grpSp>
            <p:nvGrpSpPr>
              <p:cNvPr id="91242" name="Group 128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88196" name="AutoShape 129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6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  <p:sp>
              <p:nvSpPr>
                <p:cNvPr id="88197" name="AutoShape 130"/>
                <p:cNvSpPr>
                  <a:spLocks noChangeArrowheads="1"/>
                </p:cNvSpPr>
                <p:nvPr/>
              </p:nvSpPr>
              <p:spPr bwMode="auto">
                <a:xfrm>
                  <a:off x="634" y="2583"/>
                  <a:ext cx="689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</p:grpSp>
          <p:sp>
            <p:nvSpPr>
              <p:cNvPr id="88172" name="Rectangle 131"/>
              <p:cNvSpPr>
                <a:spLocks noChangeArrowheads="1"/>
              </p:cNvSpPr>
              <p:nvPr/>
            </p:nvSpPr>
            <p:spPr bwMode="auto">
              <a:xfrm>
                <a:off x="4222" y="1019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grpSp>
            <p:nvGrpSpPr>
              <p:cNvPr id="91244" name="Group 132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88194" name="AutoShape 133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6" cy="14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  <p:sp>
              <p:nvSpPr>
                <p:cNvPr id="88195" name="AutoShape 134"/>
                <p:cNvSpPr>
                  <a:spLocks noChangeArrowheads="1"/>
                </p:cNvSpPr>
                <p:nvPr/>
              </p:nvSpPr>
              <p:spPr bwMode="auto">
                <a:xfrm>
                  <a:off x="631" y="2583"/>
                  <a:ext cx="689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</p:grpSp>
          <p:sp>
            <p:nvSpPr>
              <p:cNvPr id="88174" name="Rectangle 135"/>
              <p:cNvSpPr>
                <a:spLocks noChangeArrowheads="1"/>
              </p:cNvSpPr>
              <p:nvPr/>
            </p:nvSpPr>
            <p:spPr bwMode="auto">
              <a:xfrm>
                <a:off x="4218" y="1359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8175" name="Rectangle 136"/>
              <p:cNvSpPr>
                <a:spLocks noChangeArrowheads="1"/>
              </p:cNvSpPr>
              <p:nvPr/>
            </p:nvSpPr>
            <p:spPr bwMode="auto">
              <a:xfrm>
                <a:off x="4227" y="1656"/>
                <a:ext cx="5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grpSp>
            <p:nvGrpSpPr>
              <p:cNvPr id="91247" name="Group 137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88192" name="AutoShape 138"/>
                <p:cNvSpPr>
                  <a:spLocks noChangeArrowheads="1"/>
                </p:cNvSpPr>
                <p:nvPr/>
              </p:nvSpPr>
              <p:spPr bwMode="auto">
                <a:xfrm>
                  <a:off x="615" y="2570"/>
                  <a:ext cx="725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  <p:sp>
              <p:nvSpPr>
                <p:cNvPr id="88193" name="AutoShape 139"/>
                <p:cNvSpPr>
                  <a:spLocks noChangeArrowheads="1"/>
                </p:cNvSpPr>
                <p:nvPr/>
              </p:nvSpPr>
              <p:spPr bwMode="auto">
                <a:xfrm>
                  <a:off x="634" y="2585"/>
                  <a:ext cx="688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</p:grpSp>
          <p:sp>
            <p:nvSpPr>
              <p:cNvPr id="91248" name="Freeform 140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36 w 328"/>
                  <a:gd name="T3" fmla="*/ 61 h 226"/>
                  <a:gd name="T4" fmla="*/ 135 w 328"/>
                  <a:gd name="T5" fmla="*/ 108 h 226"/>
                  <a:gd name="T6" fmla="*/ 0 w 328"/>
                  <a:gd name="T7" fmla="*/ 4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91249" name="Group 141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88190" name="AutoShape 142"/>
                <p:cNvSpPr>
                  <a:spLocks noChangeArrowheads="1"/>
                </p:cNvSpPr>
                <p:nvPr/>
              </p:nvSpPr>
              <p:spPr bwMode="auto">
                <a:xfrm>
                  <a:off x="617" y="2568"/>
                  <a:ext cx="725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  <p:sp>
              <p:nvSpPr>
                <p:cNvPr id="88191" name="AutoShape 143"/>
                <p:cNvSpPr>
                  <a:spLocks noChangeArrowheads="1"/>
                </p:cNvSpPr>
                <p:nvPr/>
              </p:nvSpPr>
              <p:spPr bwMode="auto">
                <a:xfrm>
                  <a:off x="635" y="2584"/>
                  <a:ext cx="688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/>
                </a:p>
              </p:txBody>
            </p:sp>
          </p:grpSp>
          <p:sp>
            <p:nvSpPr>
              <p:cNvPr id="88179" name="Rectangle 144"/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68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91251" name="Freeform 145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20 w 296"/>
                  <a:gd name="T3" fmla="*/ 69 h 256"/>
                  <a:gd name="T4" fmla="*/ 122 w 296"/>
                  <a:gd name="T5" fmla="*/ 122 h 256"/>
                  <a:gd name="T6" fmla="*/ 0 w 296"/>
                  <a:gd name="T7" fmla="*/ 4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252" name="Freeform 146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26 w 304"/>
                  <a:gd name="T3" fmla="*/ 79 h 288"/>
                  <a:gd name="T4" fmla="*/ 118 w 304"/>
                  <a:gd name="T5" fmla="*/ 139 h 288"/>
                  <a:gd name="T6" fmla="*/ 3 w 304"/>
                  <a:gd name="T7" fmla="*/ 6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182" name="Oval 147"/>
              <p:cNvSpPr>
                <a:spLocks noChangeArrowheads="1"/>
              </p:cNvSpPr>
              <p:nvPr/>
            </p:nvSpPr>
            <p:spPr bwMode="auto">
              <a:xfrm>
                <a:off x="5517" y="2612"/>
                <a:ext cx="48" cy="96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91254" name="Freeform 148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51 h 240"/>
                  <a:gd name="T2" fmla="*/ 2 w 306"/>
                  <a:gd name="T3" fmla="*/ 116 h 240"/>
                  <a:gd name="T4" fmla="*/ 126 w 306"/>
                  <a:gd name="T5" fmla="*/ 53 h 240"/>
                  <a:gd name="T6" fmla="*/ 123 w 306"/>
                  <a:gd name="T7" fmla="*/ 0 h 240"/>
                  <a:gd name="T8" fmla="*/ 0 w 306"/>
                  <a:gd name="T9" fmla="*/ 51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8184" name="AutoShape 149"/>
              <p:cNvSpPr>
                <a:spLocks noChangeArrowheads="1"/>
              </p:cNvSpPr>
              <p:nvPr/>
            </p:nvSpPr>
            <p:spPr bwMode="auto">
              <a:xfrm>
                <a:off x="4140" y="2676"/>
                <a:ext cx="1197" cy="14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8185" name="AutoShape 150"/>
              <p:cNvSpPr>
                <a:spLocks noChangeArrowheads="1"/>
              </p:cNvSpPr>
              <p:nvPr/>
            </p:nvSpPr>
            <p:spPr bwMode="auto">
              <a:xfrm>
                <a:off x="4208" y="2713"/>
                <a:ext cx="1066" cy="8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8186" name="Oval 151"/>
              <p:cNvSpPr>
                <a:spLocks noChangeArrowheads="1"/>
              </p:cNvSpPr>
              <p:nvPr/>
            </p:nvSpPr>
            <p:spPr bwMode="auto">
              <a:xfrm>
                <a:off x="4310" y="2384"/>
                <a:ext cx="155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8187" name="Oval 152"/>
              <p:cNvSpPr>
                <a:spLocks noChangeArrowheads="1"/>
              </p:cNvSpPr>
              <p:nvPr/>
            </p:nvSpPr>
            <p:spPr bwMode="auto">
              <a:xfrm>
                <a:off x="4484" y="2384"/>
                <a:ext cx="160" cy="1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i="0" dirty="0">
                  <a:solidFill>
                    <a:srgbClr val="FF0000"/>
                  </a:solidFill>
                  <a:cs typeface="Arial" charset="0"/>
                </a:endParaRPr>
              </a:p>
            </p:txBody>
          </p:sp>
          <p:sp>
            <p:nvSpPr>
              <p:cNvPr id="88188" name="Oval 153"/>
              <p:cNvSpPr>
                <a:spLocks noChangeArrowheads="1"/>
              </p:cNvSpPr>
              <p:nvPr/>
            </p:nvSpPr>
            <p:spPr bwMode="auto">
              <a:xfrm>
                <a:off x="4663" y="2379"/>
                <a:ext cx="155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  <p:sp>
            <p:nvSpPr>
              <p:cNvPr id="88189" name="Rectangle 154"/>
              <p:cNvSpPr>
                <a:spLocks noChangeArrowheads="1"/>
              </p:cNvSpPr>
              <p:nvPr/>
            </p:nvSpPr>
            <p:spPr bwMode="auto">
              <a:xfrm>
                <a:off x="5061" y="1837"/>
                <a:ext cx="87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/>
              </a:p>
            </p:txBody>
          </p:sp>
        </p:grpSp>
      </p:grpSp>
      <p:grpSp>
        <p:nvGrpSpPr>
          <p:cNvPr id="91155" name="Group 155"/>
          <p:cNvGrpSpPr>
            <a:grpSpLocks/>
          </p:cNvGrpSpPr>
          <p:nvPr/>
        </p:nvGrpSpPr>
        <p:grpSpPr bwMode="auto">
          <a:xfrm>
            <a:off x="4735513" y="1339850"/>
            <a:ext cx="3976687" cy="4435475"/>
            <a:chOff x="2983" y="844"/>
            <a:chExt cx="2505" cy="2794"/>
          </a:xfrm>
        </p:grpSpPr>
        <p:sp>
          <p:nvSpPr>
            <p:cNvPr id="88085" name="Line 156"/>
            <p:cNvSpPr>
              <a:spLocks noChangeShapeType="1"/>
            </p:cNvSpPr>
            <p:nvPr/>
          </p:nvSpPr>
          <p:spPr bwMode="auto">
            <a:xfrm>
              <a:off x="3785" y="2537"/>
              <a:ext cx="790" cy="37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8086" name="Line 157"/>
            <p:cNvSpPr>
              <a:spLocks noChangeShapeType="1"/>
            </p:cNvSpPr>
            <p:nvPr/>
          </p:nvSpPr>
          <p:spPr bwMode="auto">
            <a:xfrm>
              <a:off x="4293" y="1879"/>
              <a:ext cx="419" cy="85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8087" name="Line 158"/>
            <p:cNvSpPr>
              <a:spLocks noChangeShapeType="1"/>
            </p:cNvSpPr>
            <p:nvPr/>
          </p:nvSpPr>
          <p:spPr bwMode="auto">
            <a:xfrm flipH="1">
              <a:off x="3806" y="1790"/>
              <a:ext cx="418" cy="603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91159" name="Group 159"/>
            <p:cNvGrpSpPr>
              <a:grpSpLocks/>
            </p:cNvGrpSpPr>
            <p:nvPr/>
          </p:nvGrpSpPr>
          <p:grpSpPr bwMode="auto">
            <a:xfrm>
              <a:off x="3783" y="1106"/>
              <a:ext cx="786" cy="717"/>
              <a:chOff x="3783" y="1106"/>
              <a:chExt cx="786" cy="717"/>
            </a:xfrm>
          </p:grpSpPr>
          <p:sp>
            <p:nvSpPr>
              <p:cNvPr id="91231" name="Line 63"/>
              <p:cNvSpPr>
                <a:spLocks noChangeShapeType="1"/>
              </p:cNvSpPr>
              <p:nvPr/>
            </p:nvSpPr>
            <p:spPr bwMode="auto">
              <a:xfrm>
                <a:off x="3783" y="1578"/>
                <a:ext cx="401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232" name="Line 64"/>
              <p:cNvSpPr>
                <a:spLocks noChangeShapeType="1"/>
              </p:cNvSpPr>
              <p:nvPr/>
            </p:nvSpPr>
            <p:spPr bwMode="auto">
              <a:xfrm>
                <a:off x="3905" y="1211"/>
                <a:ext cx="314" cy="6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233" name="Line 65"/>
              <p:cNvSpPr>
                <a:spLocks noChangeShapeType="1"/>
              </p:cNvSpPr>
              <p:nvPr/>
            </p:nvSpPr>
            <p:spPr bwMode="auto">
              <a:xfrm flipH="1">
                <a:off x="4194" y="1106"/>
                <a:ext cx="9" cy="6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234" name="Line 66"/>
              <p:cNvSpPr>
                <a:spLocks noChangeShapeType="1"/>
              </p:cNvSpPr>
              <p:nvPr/>
            </p:nvSpPr>
            <p:spPr bwMode="auto">
              <a:xfrm flipH="1">
                <a:off x="4194" y="1210"/>
                <a:ext cx="375" cy="6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1160" name="Group 164"/>
            <p:cNvGrpSpPr>
              <a:grpSpLocks/>
            </p:cNvGrpSpPr>
            <p:nvPr/>
          </p:nvGrpSpPr>
          <p:grpSpPr bwMode="auto">
            <a:xfrm>
              <a:off x="3552" y="844"/>
              <a:ext cx="1516" cy="876"/>
              <a:chOff x="2089" y="3444"/>
              <a:chExt cx="1516" cy="876"/>
            </a:xfrm>
          </p:grpSpPr>
          <p:pic>
            <p:nvPicPr>
              <p:cNvPr id="91210" name="Picture 55" descr="kw_skype_log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9" y="4157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91211" name="Group 166"/>
              <p:cNvGrpSpPr>
                <a:grpSpLocks/>
              </p:cNvGrpSpPr>
              <p:nvPr/>
            </p:nvGrpSpPr>
            <p:grpSpPr bwMode="auto">
              <a:xfrm>
                <a:off x="2089" y="3444"/>
                <a:ext cx="1516" cy="787"/>
                <a:chOff x="2089" y="3444"/>
                <a:chExt cx="1516" cy="787"/>
              </a:xfrm>
            </p:grpSpPr>
            <p:pic>
              <p:nvPicPr>
                <p:cNvPr id="91212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13" y="3904"/>
                  <a:ext cx="316" cy="1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1213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73" y="3739"/>
                  <a:ext cx="316" cy="1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1214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09" y="3677"/>
                  <a:ext cx="316" cy="1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1215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7" y="3760"/>
                  <a:ext cx="316" cy="1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91216" name="Group 171"/>
                <p:cNvGrpSpPr>
                  <a:grpSpLocks/>
                </p:cNvGrpSpPr>
                <p:nvPr/>
              </p:nvGrpSpPr>
              <p:grpSpPr bwMode="auto">
                <a:xfrm flipH="1">
                  <a:off x="3275" y="3678"/>
                  <a:ext cx="330" cy="295"/>
                  <a:chOff x="-44" y="1473"/>
                  <a:chExt cx="981" cy="1105"/>
                </a:xfrm>
              </p:grpSpPr>
              <p:pic>
                <p:nvPicPr>
                  <p:cNvPr id="91229" name="Picture 172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1230" name="Freeform 173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967 w 356"/>
                      <a:gd name="T3" fmla="*/ 50 h 368"/>
                      <a:gd name="T4" fmla="*/ 1147 w 356"/>
                      <a:gd name="T5" fmla="*/ 1052 h 368"/>
                      <a:gd name="T6" fmla="*/ 253 w 356"/>
                      <a:gd name="T7" fmla="*/ 1316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91217" name="Group 174"/>
                <p:cNvGrpSpPr>
                  <a:grpSpLocks/>
                </p:cNvGrpSpPr>
                <p:nvPr/>
              </p:nvGrpSpPr>
              <p:grpSpPr bwMode="auto">
                <a:xfrm flipH="1">
                  <a:off x="2986" y="3519"/>
                  <a:ext cx="330" cy="295"/>
                  <a:chOff x="-44" y="1473"/>
                  <a:chExt cx="981" cy="1105"/>
                </a:xfrm>
              </p:grpSpPr>
              <p:pic>
                <p:nvPicPr>
                  <p:cNvPr id="91227" name="Picture 175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1228" name="Freeform 176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967 w 356"/>
                      <a:gd name="T3" fmla="*/ 50 h 368"/>
                      <a:gd name="T4" fmla="*/ 1147 w 356"/>
                      <a:gd name="T5" fmla="*/ 1052 h 368"/>
                      <a:gd name="T6" fmla="*/ 253 w 356"/>
                      <a:gd name="T7" fmla="*/ 1316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91218" name="Group 177"/>
                <p:cNvGrpSpPr>
                  <a:grpSpLocks/>
                </p:cNvGrpSpPr>
                <p:nvPr/>
              </p:nvGrpSpPr>
              <p:grpSpPr bwMode="auto">
                <a:xfrm>
                  <a:off x="2575" y="3444"/>
                  <a:ext cx="330" cy="295"/>
                  <a:chOff x="-44" y="1473"/>
                  <a:chExt cx="981" cy="1105"/>
                </a:xfrm>
              </p:grpSpPr>
              <p:pic>
                <p:nvPicPr>
                  <p:cNvPr id="91225" name="Picture 178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1226" name="Freeform 179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967 w 356"/>
                      <a:gd name="T3" fmla="*/ 50 h 368"/>
                      <a:gd name="T4" fmla="*/ 1147 w 356"/>
                      <a:gd name="T5" fmla="*/ 1052 h 368"/>
                      <a:gd name="T6" fmla="*/ 253 w 356"/>
                      <a:gd name="T7" fmla="*/ 1316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91219" name="Group 180"/>
                <p:cNvGrpSpPr>
                  <a:grpSpLocks/>
                </p:cNvGrpSpPr>
                <p:nvPr/>
              </p:nvGrpSpPr>
              <p:grpSpPr bwMode="auto">
                <a:xfrm>
                  <a:off x="2246" y="3554"/>
                  <a:ext cx="330" cy="295"/>
                  <a:chOff x="-44" y="1473"/>
                  <a:chExt cx="981" cy="1105"/>
                </a:xfrm>
              </p:grpSpPr>
              <p:pic>
                <p:nvPicPr>
                  <p:cNvPr id="91223" name="Picture 181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1224" name="Freeform 182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967 w 356"/>
                      <a:gd name="T3" fmla="*/ 50 h 368"/>
                      <a:gd name="T4" fmla="*/ 1147 w 356"/>
                      <a:gd name="T5" fmla="*/ 1052 h 368"/>
                      <a:gd name="T6" fmla="*/ 253 w 356"/>
                      <a:gd name="T7" fmla="*/ 1316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91220" name="Group 183"/>
                <p:cNvGrpSpPr>
                  <a:grpSpLocks/>
                </p:cNvGrpSpPr>
                <p:nvPr/>
              </p:nvGrpSpPr>
              <p:grpSpPr bwMode="auto">
                <a:xfrm>
                  <a:off x="2089" y="3936"/>
                  <a:ext cx="330" cy="295"/>
                  <a:chOff x="-44" y="1473"/>
                  <a:chExt cx="981" cy="1105"/>
                </a:xfrm>
              </p:grpSpPr>
              <p:pic>
                <p:nvPicPr>
                  <p:cNvPr id="91221" name="Picture 184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1222" name="Freeform 185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967 w 356"/>
                      <a:gd name="T3" fmla="*/ 50 h 368"/>
                      <a:gd name="T4" fmla="*/ 1147 w 356"/>
                      <a:gd name="T5" fmla="*/ 1052 h 368"/>
                      <a:gd name="T6" fmla="*/ 253 w 356"/>
                      <a:gd name="T7" fmla="*/ 1316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</p:grpSp>
        </p:grpSp>
        <p:sp>
          <p:nvSpPr>
            <p:cNvPr id="91161" name="Line 67"/>
            <p:cNvSpPr>
              <a:spLocks noChangeShapeType="1"/>
            </p:cNvSpPr>
            <p:nvPr/>
          </p:nvSpPr>
          <p:spPr bwMode="auto">
            <a:xfrm flipH="1">
              <a:off x="4211" y="1436"/>
              <a:ext cx="602" cy="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1162" name="Picture 55" descr="kw_skype_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4" y="1813"/>
              <a:ext cx="494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1163" name="Group 188"/>
            <p:cNvGrpSpPr>
              <a:grpSpLocks/>
            </p:cNvGrpSpPr>
            <p:nvPr/>
          </p:nvGrpSpPr>
          <p:grpSpPr bwMode="auto">
            <a:xfrm>
              <a:off x="3948" y="1529"/>
              <a:ext cx="460" cy="405"/>
              <a:chOff x="-44" y="1473"/>
              <a:chExt cx="981" cy="1105"/>
            </a:xfrm>
          </p:grpSpPr>
          <p:pic>
            <p:nvPicPr>
              <p:cNvPr id="91208" name="Picture 18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1209" name="Freeform 19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91164" name="Group 191"/>
            <p:cNvGrpSpPr>
              <a:grpSpLocks/>
            </p:cNvGrpSpPr>
            <p:nvPr/>
          </p:nvGrpSpPr>
          <p:grpSpPr bwMode="auto">
            <a:xfrm>
              <a:off x="4156" y="2584"/>
              <a:ext cx="1332" cy="1054"/>
              <a:chOff x="4156" y="2584"/>
              <a:chExt cx="1332" cy="1054"/>
            </a:xfrm>
          </p:grpSpPr>
          <p:sp>
            <p:nvSpPr>
              <p:cNvPr id="91184" name="Line 64"/>
              <p:cNvSpPr>
                <a:spLocks noChangeShapeType="1"/>
              </p:cNvSpPr>
              <p:nvPr/>
            </p:nvSpPr>
            <p:spPr bwMode="auto">
              <a:xfrm flipV="1">
                <a:off x="4344" y="2872"/>
                <a:ext cx="287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185" name="Line 65"/>
              <p:cNvSpPr>
                <a:spLocks noChangeShapeType="1"/>
              </p:cNvSpPr>
              <p:nvPr/>
            </p:nvSpPr>
            <p:spPr bwMode="auto">
              <a:xfrm flipH="1" flipV="1">
                <a:off x="4606" y="2861"/>
                <a:ext cx="166" cy="5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186" name="Line 66"/>
              <p:cNvSpPr>
                <a:spLocks noChangeShapeType="1"/>
              </p:cNvSpPr>
              <p:nvPr/>
            </p:nvSpPr>
            <p:spPr bwMode="auto">
              <a:xfrm flipH="1" flipV="1">
                <a:off x="4647" y="2897"/>
                <a:ext cx="396" cy="2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187" name="Line 67"/>
              <p:cNvSpPr>
                <a:spLocks noChangeShapeType="1"/>
              </p:cNvSpPr>
              <p:nvPr/>
            </p:nvSpPr>
            <p:spPr bwMode="auto">
              <a:xfrm flipH="1">
                <a:off x="4630" y="2896"/>
                <a:ext cx="548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pic>
            <p:nvPicPr>
              <p:cNvPr id="91188" name="Picture 55" descr="kw_skype_log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9" y="2883"/>
                <a:ext cx="494" cy="2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1189" name="Picture 55" descr="kw_skype_log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99" y="2878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1190" name="Picture 55" descr="kw_skype_log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89" y="3283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1191" name="Picture 55" descr="kw_skype_log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53" y="3475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1192" name="Picture 55" descr="kw_skype_log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80" y="3468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91193" name="Group 201"/>
              <p:cNvGrpSpPr>
                <a:grpSpLocks/>
              </p:cNvGrpSpPr>
              <p:nvPr/>
            </p:nvGrpSpPr>
            <p:grpSpPr bwMode="auto">
              <a:xfrm>
                <a:off x="4307" y="2584"/>
                <a:ext cx="487" cy="413"/>
                <a:chOff x="-44" y="1473"/>
                <a:chExt cx="981" cy="1105"/>
              </a:xfrm>
            </p:grpSpPr>
            <p:pic>
              <p:nvPicPr>
                <p:cNvPr id="91206" name="Picture 202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1207" name="Freeform 203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91194" name="Group 204"/>
              <p:cNvGrpSpPr>
                <a:grpSpLocks/>
              </p:cNvGrpSpPr>
              <p:nvPr/>
            </p:nvGrpSpPr>
            <p:grpSpPr bwMode="auto">
              <a:xfrm>
                <a:off x="4156" y="3243"/>
                <a:ext cx="350" cy="304"/>
                <a:chOff x="-44" y="1473"/>
                <a:chExt cx="981" cy="1105"/>
              </a:xfrm>
            </p:grpSpPr>
            <p:pic>
              <p:nvPicPr>
                <p:cNvPr id="91204" name="Picture 20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1205" name="Freeform 20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91195" name="Group 207"/>
              <p:cNvGrpSpPr>
                <a:grpSpLocks/>
              </p:cNvGrpSpPr>
              <p:nvPr/>
            </p:nvGrpSpPr>
            <p:grpSpPr bwMode="auto">
              <a:xfrm>
                <a:off x="4547" y="3250"/>
                <a:ext cx="350" cy="304"/>
                <a:chOff x="-44" y="1473"/>
                <a:chExt cx="981" cy="1105"/>
              </a:xfrm>
            </p:grpSpPr>
            <p:pic>
              <p:nvPicPr>
                <p:cNvPr id="91202" name="Picture 208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1203" name="Freeform 209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91196" name="Group 210"/>
              <p:cNvGrpSpPr>
                <a:grpSpLocks/>
              </p:cNvGrpSpPr>
              <p:nvPr/>
            </p:nvGrpSpPr>
            <p:grpSpPr bwMode="auto">
              <a:xfrm flipH="1">
                <a:off x="5021" y="3051"/>
                <a:ext cx="350" cy="304"/>
                <a:chOff x="-44" y="1473"/>
                <a:chExt cx="981" cy="1105"/>
              </a:xfrm>
            </p:grpSpPr>
            <p:pic>
              <p:nvPicPr>
                <p:cNvPr id="91200" name="Picture 211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1201" name="Freeform 212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91197" name="Group 213"/>
              <p:cNvGrpSpPr>
                <a:grpSpLocks/>
              </p:cNvGrpSpPr>
              <p:nvPr/>
            </p:nvGrpSpPr>
            <p:grpSpPr bwMode="auto">
              <a:xfrm flipH="1">
                <a:off x="5138" y="2667"/>
                <a:ext cx="350" cy="304"/>
                <a:chOff x="-44" y="1473"/>
                <a:chExt cx="981" cy="1105"/>
              </a:xfrm>
            </p:grpSpPr>
            <p:pic>
              <p:nvPicPr>
                <p:cNvPr id="91198" name="Picture 214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1199" name="Freeform 215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91165" name="Line 64"/>
            <p:cNvSpPr>
              <a:spLocks noChangeShapeType="1"/>
            </p:cNvSpPr>
            <p:nvPr/>
          </p:nvSpPr>
          <p:spPr bwMode="auto">
            <a:xfrm flipV="1">
              <a:off x="3460" y="2495"/>
              <a:ext cx="287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66" name="Line 65"/>
            <p:cNvSpPr>
              <a:spLocks noChangeShapeType="1"/>
            </p:cNvSpPr>
            <p:nvPr/>
          </p:nvSpPr>
          <p:spPr bwMode="auto">
            <a:xfrm flipH="1" flipV="1">
              <a:off x="3722" y="2484"/>
              <a:ext cx="166" cy="5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67" name="Line 66"/>
            <p:cNvSpPr>
              <a:spLocks noChangeShapeType="1"/>
            </p:cNvSpPr>
            <p:nvPr/>
          </p:nvSpPr>
          <p:spPr bwMode="auto">
            <a:xfrm flipH="1">
              <a:off x="3022" y="2642"/>
              <a:ext cx="574" cy="3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1168" name="Picture 55" descr="kw_skype_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5" y="2506"/>
              <a:ext cx="494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1169" name="Picture 55" descr="kw_skype_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3" y="2954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1170" name="Picture 55" descr="kw_skype_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9" y="3098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1171" name="Picture 55" descr="kw_skype_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6" y="3091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1172" name="Group 223"/>
            <p:cNvGrpSpPr>
              <a:grpSpLocks/>
            </p:cNvGrpSpPr>
            <p:nvPr/>
          </p:nvGrpSpPr>
          <p:grpSpPr bwMode="auto">
            <a:xfrm>
              <a:off x="3423" y="2207"/>
              <a:ext cx="487" cy="413"/>
              <a:chOff x="-44" y="1473"/>
              <a:chExt cx="981" cy="1105"/>
            </a:xfrm>
          </p:grpSpPr>
          <p:pic>
            <p:nvPicPr>
              <p:cNvPr id="91182" name="Picture 22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1183" name="Freeform 22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91173" name="Group 226"/>
            <p:cNvGrpSpPr>
              <a:grpSpLocks/>
            </p:cNvGrpSpPr>
            <p:nvPr/>
          </p:nvGrpSpPr>
          <p:grpSpPr bwMode="auto">
            <a:xfrm>
              <a:off x="3272" y="2866"/>
              <a:ext cx="350" cy="304"/>
              <a:chOff x="-44" y="1473"/>
              <a:chExt cx="981" cy="1105"/>
            </a:xfrm>
          </p:grpSpPr>
          <p:pic>
            <p:nvPicPr>
              <p:cNvPr id="91180" name="Picture 22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1181" name="Freeform 228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91174" name="Group 229"/>
            <p:cNvGrpSpPr>
              <a:grpSpLocks/>
            </p:cNvGrpSpPr>
            <p:nvPr/>
          </p:nvGrpSpPr>
          <p:grpSpPr bwMode="auto">
            <a:xfrm>
              <a:off x="3663" y="2873"/>
              <a:ext cx="350" cy="304"/>
              <a:chOff x="-44" y="1473"/>
              <a:chExt cx="981" cy="1105"/>
            </a:xfrm>
          </p:grpSpPr>
          <p:pic>
            <p:nvPicPr>
              <p:cNvPr id="91178" name="Picture 23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1179" name="Freeform 23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91175" name="Group 232"/>
            <p:cNvGrpSpPr>
              <a:grpSpLocks/>
            </p:cNvGrpSpPr>
            <p:nvPr/>
          </p:nvGrpSpPr>
          <p:grpSpPr bwMode="auto">
            <a:xfrm flipH="1">
              <a:off x="3015" y="2722"/>
              <a:ext cx="350" cy="304"/>
              <a:chOff x="-44" y="1473"/>
              <a:chExt cx="981" cy="1105"/>
            </a:xfrm>
          </p:grpSpPr>
          <p:pic>
            <p:nvPicPr>
              <p:cNvPr id="91176" name="Picture 233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1177" name="Freeform 234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sp>
        <p:nvSpPr>
          <p:cNvPr id="13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31</a:t>
            </a:fld>
            <a:endParaRPr lang="en-US" sz="1200" dirty="0">
              <a:latin typeface="Tahoma" charset="0"/>
            </a:endParaRPr>
          </a:p>
        </p:txBody>
      </p:sp>
      <p:sp>
        <p:nvSpPr>
          <p:cNvPr id="13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992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2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2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2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2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2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1629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2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2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629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62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2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2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629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629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629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62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62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901" grpId="0"/>
      <p:bldP spid="162925" grpId="0"/>
      <p:bldP spid="162929" grpId="0"/>
      <p:bldP spid="16293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7" name="Group 192"/>
          <p:cNvGrpSpPr>
            <a:grpSpLocks/>
          </p:cNvGrpSpPr>
          <p:nvPr/>
        </p:nvGrpSpPr>
        <p:grpSpPr bwMode="auto">
          <a:xfrm>
            <a:off x="4746625" y="1328738"/>
            <a:ext cx="3976688" cy="4435475"/>
            <a:chOff x="2983" y="844"/>
            <a:chExt cx="2505" cy="2794"/>
          </a:xfrm>
        </p:grpSpPr>
        <p:sp>
          <p:nvSpPr>
            <p:cNvPr id="89106" name="Line 193"/>
            <p:cNvSpPr>
              <a:spLocks noChangeShapeType="1"/>
            </p:cNvSpPr>
            <p:nvPr/>
          </p:nvSpPr>
          <p:spPr bwMode="auto">
            <a:xfrm>
              <a:off x="3785" y="2537"/>
              <a:ext cx="790" cy="37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9107" name="Line 194"/>
            <p:cNvSpPr>
              <a:spLocks noChangeShapeType="1"/>
            </p:cNvSpPr>
            <p:nvPr/>
          </p:nvSpPr>
          <p:spPr bwMode="auto">
            <a:xfrm>
              <a:off x="4293" y="1879"/>
              <a:ext cx="419" cy="85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89108" name="Line 195"/>
            <p:cNvSpPr>
              <a:spLocks noChangeShapeType="1"/>
            </p:cNvSpPr>
            <p:nvPr/>
          </p:nvSpPr>
          <p:spPr bwMode="auto">
            <a:xfrm flipH="1">
              <a:off x="3806" y="1790"/>
              <a:ext cx="418" cy="603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93204" name="Group 196"/>
            <p:cNvGrpSpPr>
              <a:grpSpLocks/>
            </p:cNvGrpSpPr>
            <p:nvPr/>
          </p:nvGrpSpPr>
          <p:grpSpPr bwMode="auto">
            <a:xfrm>
              <a:off x="3783" y="1106"/>
              <a:ext cx="786" cy="717"/>
              <a:chOff x="3783" y="1106"/>
              <a:chExt cx="786" cy="717"/>
            </a:xfrm>
          </p:grpSpPr>
          <p:sp>
            <p:nvSpPr>
              <p:cNvPr id="93276" name="Line 63"/>
              <p:cNvSpPr>
                <a:spLocks noChangeShapeType="1"/>
              </p:cNvSpPr>
              <p:nvPr/>
            </p:nvSpPr>
            <p:spPr bwMode="auto">
              <a:xfrm>
                <a:off x="3783" y="1578"/>
                <a:ext cx="401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277" name="Line 64"/>
              <p:cNvSpPr>
                <a:spLocks noChangeShapeType="1"/>
              </p:cNvSpPr>
              <p:nvPr/>
            </p:nvSpPr>
            <p:spPr bwMode="auto">
              <a:xfrm>
                <a:off x="3905" y="1211"/>
                <a:ext cx="314" cy="6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278" name="Line 65"/>
              <p:cNvSpPr>
                <a:spLocks noChangeShapeType="1"/>
              </p:cNvSpPr>
              <p:nvPr/>
            </p:nvSpPr>
            <p:spPr bwMode="auto">
              <a:xfrm flipH="1">
                <a:off x="4194" y="1106"/>
                <a:ext cx="9" cy="6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279" name="Line 66"/>
              <p:cNvSpPr>
                <a:spLocks noChangeShapeType="1"/>
              </p:cNvSpPr>
              <p:nvPr/>
            </p:nvSpPr>
            <p:spPr bwMode="auto">
              <a:xfrm flipH="1">
                <a:off x="4194" y="1210"/>
                <a:ext cx="375" cy="6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93205" name="Group 201"/>
            <p:cNvGrpSpPr>
              <a:grpSpLocks/>
            </p:cNvGrpSpPr>
            <p:nvPr/>
          </p:nvGrpSpPr>
          <p:grpSpPr bwMode="auto">
            <a:xfrm>
              <a:off x="3552" y="844"/>
              <a:ext cx="1516" cy="876"/>
              <a:chOff x="2089" y="3444"/>
              <a:chExt cx="1516" cy="876"/>
            </a:xfrm>
          </p:grpSpPr>
          <p:pic>
            <p:nvPicPr>
              <p:cNvPr id="93255" name="Picture 55" descr="kw_skype_log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9" y="4157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93256" name="Group 203"/>
              <p:cNvGrpSpPr>
                <a:grpSpLocks/>
              </p:cNvGrpSpPr>
              <p:nvPr/>
            </p:nvGrpSpPr>
            <p:grpSpPr bwMode="auto">
              <a:xfrm>
                <a:off x="2089" y="3444"/>
                <a:ext cx="1516" cy="787"/>
                <a:chOff x="2089" y="3444"/>
                <a:chExt cx="1516" cy="787"/>
              </a:xfrm>
            </p:grpSpPr>
            <p:pic>
              <p:nvPicPr>
                <p:cNvPr id="93257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13" y="3904"/>
                  <a:ext cx="316" cy="1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258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73" y="3739"/>
                  <a:ext cx="316" cy="1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259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09" y="3677"/>
                  <a:ext cx="316" cy="1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260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67" y="3760"/>
                  <a:ext cx="316" cy="1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93261" name="Group 208"/>
                <p:cNvGrpSpPr>
                  <a:grpSpLocks/>
                </p:cNvGrpSpPr>
                <p:nvPr/>
              </p:nvGrpSpPr>
              <p:grpSpPr bwMode="auto">
                <a:xfrm flipH="1">
                  <a:off x="3275" y="3678"/>
                  <a:ext cx="330" cy="295"/>
                  <a:chOff x="-44" y="1473"/>
                  <a:chExt cx="981" cy="1105"/>
                </a:xfrm>
              </p:grpSpPr>
              <p:pic>
                <p:nvPicPr>
                  <p:cNvPr id="93274" name="Picture 209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3275" name="Freeform 210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967 w 356"/>
                      <a:gd name="T3" fmla="*/ 50 h 368"/>
                      <a:gd name="T4" fmla="*/ 1147 w 356"/>
                      <a:gd name="T5" fmla="*/ 1052 h 368"/>
                      <a:gd name="T6" fmla="*/ 253 w 356"/>
                      <a:gd name="T7" fmla="*/ 1316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93262" name="Group 211"/>
                <p:cNvGrpSpPr>
                  <a:grpSpLocks/>
                </p:cNvGrpSpPr>
                <p:nvPr/>
              </p:nvGrpSpPr>
              <p:grpSpPr bwMode="auto">
                <a:xfrm flipH="1">
                  <a:off x="2986" y="3519"/>
                  <a:ext cx="330" cy="295"/>
                  <a:chOff x="-44" y="1473"/>
                  <a:chExt cx="981" cy="1105"/>
                </a:xfrm>
              </p:grpSpPr>
              <p:pic>
                <p:nvPicPr>
                  <p:cNvPr id="93272" name="Picture 212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3273" name="Freeform 213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967 w 356"/>
                      <a:gd name="T3" fmla="*/ 50 h 368"/>
                      <a:gd name="T4" fmla="*/ 1147 w 356"/>
                      <a:gd name="T5" fmla="*/ 1052 h 368"/>
                      <a:gd name="T6" fmla="*/ 253 w 356"/>
                      <a:gd name="T7" fmla="*/ 1316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93263" name="Group 214"/>
                <p:cNvGrpSpPr>
                  <a:grpSpLocks/>
                </p:cNvGrpSpPr>
                <p:nvPr/>
              </p:nvGrpSpPr>
              <p:grpSpPr bwMode="auto">
                <a:xfrm>
                  <a:off x="2575" y="3444"/>
                  <a:ext cx="330" cy="295"/>
                  <a:chOff x="-44" y="1473"/>
                  <a:chExt cx="981" cy="1105"/>
                </a:xfrm>
              </p:grpSpPr>
              <p:pic>
                <p:nvPicPr>
                  <p:cNvPr id="93270" name="Picture 215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3271" name="Freeform 216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967 w 356"/>
                      <a:gd name="T3" fmla="*/ 50 h 368"/>
                      <a:gd name="T4" fmla="*/ 1147 w 356"/>
                      <a:gd name="T5" fmla="*/ 1052 h 368"/>
                      <a:gd name="T6" fmla="*/ 253 w 356"/>
                      <a:gd name="T7" fmla="*/ 1316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93264" name="Group 217"/>
                <p:cNvGrpSpPr>
                  <a:grpSpLocks/>
                </p:cNvGrpSpPr>
                <p:nvPr/>
              </p:nvGrpSpPr>
              <p:grpSpPr bwMode="auto">
                <a:xfrm>
                  <a:off x="2246" y="3554"/>
                  <a:ext cx="330" cy="295"/>
                  <a:chOff x="-44" y="1473"/>
                  <a:chExt cx="981" cy="1105"/>
                </a:xfrm>
              </p:grpSpPr>
              <p:pic>
                <p:nvPicPr>
                  <p:cNvPr id="93268" name="Picture 218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3269" name="Freeform 219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967 w 356"/>
                      <a:gd name="T3" fmla="*/ 50 h 368"/>
                      <a:gd name="T4" fmla="*/ 1147 w 356"/>
                      <a:gd name="T5" fmla="*/ 1052 h 368"/>
                      <a:gd name="T6" fmla="*/ 253 w 356"/>
                      <a:gd name="T7" fmla="*/ 1316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93265" name="Group 220"/>
                <p:cNvGrpSpPr>
                  <a:grpSpLocks/>
                </p:cNvGrpSpPr>
                <p:nvPr/>
              </p:nvGrpSpPr>
              <p:grpSpPr bwMode="auto">
                <a:xfrm>
                  <a:off x="2089" y="3936"/>
                  <a:ext cx="330" cy="295"/>
                  <a:chOff x="-44" y="1473"/>
                  <a:chExt cx="981" cy="1105"/>
                </a:xfrm>
              </p:grpSpPr>
              <p:pic>
                <p:nvPicPr>
                  <p:cNvPr id="93266" name="Picture 221" descr="desktop_computer_stylized_medium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-44" y="1473"/>
                    <a:ext cx="981" cy="110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93267" name="Freeform 222"/>
                  <p:cNvSpPr>
                    <a:spLocks/>
                  </p:cNvSpPr>
                  <p:nvPr/>
                </p:nvSpPr>
                <p:spPr bwMode="auto">
                  <a:xfrm flipH="1">
                    <a:off x="374" y="1579"/>
                    <a:ext cx="477" cy="506"/>
                  </a:xfrm>
                  <a:custGeom>
                    <a:avLst/>
                    <a:gdLst>
                      <a:gd name="T0" fmla="*/ 0 w 356"/>
                      <a:gd name="T1" fmla="*/ 0 h 368"/>
                      <a:gd name="T2" fmla="*/ 967 w 356"/>
                      <a:gd name="T3" fmla="*/ 50 h 368"/>
                      <a:gd name="T4" fmla="*/ 1147 w 356"/>
                      <a:gd name="T5" fmla="*/ 1052 h 368"/>
                      <a:gd name="T6" fmla="*/ 253 w 356"/>
                      <a:gd name="T7" fmla="*/ 1316 h 368"/>
                      <a:gd name="T8" fmla="*/ 0 w 356"/>
                      <a:gd name="T9" fmla="*/ 0 h 3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56" h="368">
                        <a:moveTo>
                          <a:pt x="0" y="0"/>
                        </a:moveTo>
                        <a:lnTo>
                          <a:pt x="300" y="14"/>
                        </a:lnTo>
                        <a:lnTo>
                          <a:pt x="356" y="294"/>
                        </a:lnTo>
                        <a:lnTo>
                          <a:pt x="78" y="36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</p:grpSp>
          </p:grpSp>
        </p:grpSp>
        <p:sp>
          <p:nvSpPr>
            <p:cNvPr id="93206" name="Line 67"/>
            <p:cNvSpPr>
              <a:spLocks noChangeShapeType="1"/>
            </p:cNvSpPr>
            <p:nvPr/>
          </p:nvSpPr>
          <p:spPr bwMode="auto">
            <a:xfrm flipH="1">
              <a:off x="4211" y="1436"/>
              <a:ext cx="602" cy="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3207" name="Picture 55" descr="kw_skype_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4" y="1813"/>
              <a:ext cx="494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3208" name="Group 225"/>
            <p:cNvGrpSpPr>
              <a:grpSpLocks/>
            </p:cNvGrpSpPr>
            <p:nvPr/>
          </p:nvGrpSpPr>
          <p:grpSpPr bwMode="auto">
            <a:xfrm>
              <a:off x="3948" y="1529"/>
              <a:ext cx="460" cy="405"/>
              <a:chOff x="-44" y="1473"/>
              <a:chExt cx="981" cy="1105"/>
            </a:xfrm>
          </p:grpSpPr>
          <p:pic>
            <p:nvPicPr>
              <p:cNvPr id="93253" name="Picture 226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3254" name="Freeform 227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93209" name="Group 228"/>
            <p:cNvGrpSpPr>
              <a:grpSpLocks/>
            </p:cNvGrpSpPr>
            <p:nvPr/>
          </p:nvGrpSpPr>
          <p:grpSpPr bwMode="auto">
            <a:xfrm>
              <a:off x="4156" y="2584"/>
              <a:ext cx="1332" cy="1054"/>
              <a:chOff x="4156" y="2584"/>
              <a:chExt cx="1332" cy="1054"/>
            </a:xfrm>
          </p:grpSpPr>
          <p:sp>
            <p:nvSpPr>
              <p:cNvPr id="93229" name="Line 64"/>
              <p:cNvSpPr>
                <a:spLocks noChangeShapeType="1"/>
              </p:cNvSpPr>
              <p:nvPr/>
            </p:nvSpPr>
            <p:spPr bwMode="auto">
              <a:xfrm flipV="1">
                <a:off x="4344" y="2872"/>
                <a:ext cx="287" cy="4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230" name="Line 65"/>
              <p:cNvSpPr>
                <a:spLocks noChangeShapeType="1"/>
              </p:cNvSpPr>
              <p:nvPr/>
            </p:nvSpPr>
            <p:spPr bwMode="auto">
              <a:xfrm flipH="1" flipV="1">
                <a:off x="4606" y="2861"/>
                <a:ext cx="166" cy="5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231" name="Line 66"/>
              <p:cNvSpPr>
                <a:spLocks noChangeShapeType="1"/>
              </p:cNvSpPr>
              <p:nvPr/>
            </p:nvSpPr>
            <p:spPr bwMode="auto">
              <a:xfrm flipH="1" flipV="1">
                <a:off x="4647" y="2897"/>
                <a:ext cx="396" cy="29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232" name="Line 67"/>
              <p:cNvSpPr>
                <a:spLocks noChangeShapeType="1"/>
              </p:cNvSpPr>
              <p:nvPr/>
            </p:nvSpPr>
            <p:spPr bwMode="auto">
              <a:xfrm flipH="1">
                <a:off x="4630" y="2896"/>
                <a:ext cx="548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pic>
            <p:nvPicPr>
              <p:cNvPr id="93233" name="Picture 55" descr="kw_skype_log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79" y="2883"/>
                <a:ext cx="494" cy="2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3234" name="Picture 55" descr="kw_skype_log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99" y="2878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3235" name="Picture 55" descr="kw_skype_log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89" y="3283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3236" name="Picture 55" descr="kw_skype_log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53" y="3475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3237" name="Picture 55" descr="kw_skype_logo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80" y="3468"/>
                <a:ext cx="316" cy="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93238" name="Group 238"/>
              <p:cNvGrpSpPr>
                <a:grpSpLocks/>
              </p:cNvGrpSpPr>
              <p:nvPr/>
            </p:nvGrpSpPr>
            <p:grpSpPr bwMode="auto">
              <a:xfrm>
                <a:off x="4307" y="2584"/>
                <a:ext cx="487" cy="413"/>
                <a:chOff x="-44" y="1473"/>
                <a:chExt cx="981" cy="1105"/>
              </a:xfrm>
            </p:grpSpPr>
            <p:pic>
              <p:nvPicPr>
                <p:cNvPr id="93251" name="Picture 239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3252" name="Freeform 240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93239" name="Group 241"/>
              <p:cNvGrpSpPr>
                <a:grpSpLocks/>
              </p:cNvGrpSpPr>
              <p:nvPr/>
            </p:nvGrpSpPr>
            <p:grpSpPr bwMode="auto">
              <a:xfrm>
                <a:off x="4156" y="3243"/>
                <a:ext cx="350" cy="304"/>
                <a:chOff x="-44" y="1473"/>
                <a:chExt cx="981" cy="1105"/>
              </a:xfrm>
            </p:grpSpPr>
            <p:pic>
              <p:nvPicPr>
                <p:cNvPr id="93249" name="Picture 242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3250" name="Freeform 243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93240" name="Group 244"/>
              <p:cNvGrpSpPr>
                <a:grpSpLocks/>
              </p:cNvGrpSpPr>
              <p:nvPr/>
            </p:nvGrpSpPr>
            <p:grpSpPr bwMode="auto">
              <a:xfrm>
                <a:off x="4547" y="3250"/>
                <a:ext cx="350" cy="304"/>
                <a:chOff x="-44" y="1473"/>
                <a:chExt cx="981" cy="1105"/>
              </a:xfrm>
            </p:grpSpPr>
            <p:pic>
              <p:nvPicPr>
                <p:cNvPr id="93247" name="Picture 245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3248" name="Freeform 246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93241" name="Group 247"/>
              <p:cNvGrpSpPr>
                <a:grpSpLocks/>
              </p:cNvGrpSpPr>
              <p:nvPr/>
            </p:nvGrpSpPr>
            <p:grpSpPr bwMode="auto">
              <a:xfrm flipH="1">
                <a:off x="5021" y="3051"/>
                <a:ext cx="350" cy="304"/>
                <a:chOff x="-44" y="1473"/>
                <a:chExt cx="981" cy="1105"/>
              </a:xfrm>
            </p:grpSpPr>
            <p:pic>
              <p:nvPicPr>
                <p:cNvPr id="93245" name="Picture 248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3246" name="Freeform 249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93242" name="Group 250"/>
              <p:cNvGrpSpPr>
                <a:grpSpLocks/>
              </p:cNvGrpSpPr>
              <p:nvPr/>
            </p:nvGrpSpPr>
            <p:grpSpPr bwMode="auto">
              <a:xfrm flipH="1">
                <a:off x="5138" y="2667"/>
                <a:ext cx="350" cy="304"/>
                <a:chOff x="-44" y="1473"/>
                <a:chExt cx="981" cy="1105"/>
              </a:xfrm>
            </p:grpSpPr>
            <p:pic>
              <p:nvPicPr>
                <p:cNvPr id="93243" name="Picture 251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-44" y="1473"/>
                  <a:ext cx="981" cy="11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3244" name="Freeform 252"/>
                <p:cNvSpPr>
                  <a:spLocks/>
                </p:cNvSpPr>
                <p:nvPr/>
              </p:nvSpPr>
              <p:spPr bwMode="auto">
                <a:xfrm flipH="1">
                  <a:off x="374" y="1579"/>
                  <a:ext cx="477" cy="506"/>
                </a:xfrm>
                <a:custGeom>
                  <a:avLst/>
                  <a:gdLst>
                    <a:gd name="T0" fmla="*/ 0 w 356"/>
                    <a:gd name="T1" fmla="*/ 0 h 368"/>
                    <a:gd name="T2" fmla="*/ 967 w 356"/>
                    <a:gd name="T3" fmla="*/ 50 h 368"/>
                    <a:gd name="T4" fmla="*/ 1147 w 356"/>
                    <a:gd name="T5" fmla="*/ 1052 h 368"/>
                    <a:gd name="T6" fmla="*/ 253 w 356"/>
                    <a:gd name="T7" fmla="*/ 1316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93210" name="Line 64"/>
            <p:cNvSpPr>
              <a:spLocks noChangeShapeType="1"/>
            </p:cNvSpPr>
            <p:nvPr/>
          </p:nvSpPr>
          <p:spPr bwMode="auto">
            <a:xfrm flipV="1">
              <a:off x="3460" y="2495"/>
              <a:ext cx="287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11" name="Line 65"/>
            <p:cNvSpPr>
              <a:spLocks noChangeShapeType="1"/>
            </p:cNvSpPr>
            <p:nvPr/>
          </p:nvSpPr>
          <p:spPr bwMode="auto">
            <a:xfrm flipH="1" flipV="1">
              <a:off x="3722" y="2484"/>
              <a:ext cx="166" cy="5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12" name="Line 66"/>
            <p:cNvSpPr>
              <a:spLocks noChangeShapeType="1"/>
            </p:cNvSpPr>
            <p:nvPr/>
          </p:nvSpPr>
          <p:spPr bwMode="auto">
            <a:xfrm flipH="1">
              <a:off x="3022" y="2642"/>
              <a:ext cx="574" cy="3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93213" name="Picture 55" descr="kw_skype_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5" y="2506"/>
              <a:ext cx="494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214" name="Picture 55" descr="kw_skype_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3" y="2954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215" name="Picture 55" descr="kw_skype_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9" y="3098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216" name="Picture 55" descr="kw_skype_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6" y="3091"/>
              <a:ext cx="31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3217" name="Group 260"/>
            <p:cNvGrpSpPr>
              <a:grpSpLocks/>
            </p:cNvGrpSpPr>
            <p:nvPr/>
          </p:nvGrpSpPr>
          <p:grpSpPr bwMode="auto">
            <a:xfrm>
              <a:off x="3423" y="2207"/>
              <a:ext cx="487" cy="413"/>
              <a:chOff x="-44" y="1473"/>
              <a:chExt cx="981" cy="1105"/>
            </a:xfrm>
          </p:grpSpPr>
          <p:pic>
            <p:nvPicPr>
              <p:cNvPr id="93227" name="Picture 261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3228" name="Freeform 262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93218" name="Group 263"/>
            <p:cNvGrpSpPr>
              <a:grpSpLocks/>
            </p:cNvGrpSpPr>
            <p:nvPr/>
          </p:nvGrpSpPr>
          <p:grpSpPr bwMode="auto">
            <a:xfrm>
              <a:off x="3272" y="2866"/>
              <a:ext cx="350" cy="304"/>
              <a:chOff x="-44" y="1473"/>
              <a:chExt cx="981" cy="1105"/>
            </a:xfrm>
          </p:grpSpPr>
          <p:pic>
            <p:nvPicPr>
              <p:cNvPr id="93225" name="Picture 26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3226" name="Freeform 26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93219" name="Group 266"/>
            <p:cNvGrpSpPr>
              <a:grpSpLocks/>
            </p:cNvGrpSpPr>
            <p:nvPr/>
          </p:nvGrpSpPr>
          <p:grpSpPr bwMode="auto">
            <a:xfrm>
              <a:off x="3663" y="2873"/>
              <a:ext cx="350" cy="304"/>
              <a:chOff x="-44" y="1473"/>
              <a:chExt cx="981" cy="1105"/>
            </a:xfrm>
          </p:grpSpPr>
          <p:pic>
            <p:nvPicPr>
              <p:cNvPr id="93223" name="Picture 26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3224" name="Freeform 268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93220" name="Group 269"/>
            <p:cNvGrpSpPr>
              <a:grpSpLocks/>
            </p:cNvGrpSpPr>
            <p:nvPr/>
          </p:nvGrpSpPr>
          <p:grpSpPr bwMode="auto">
            <a:xfrm flipH="1">
              <a:off x="3015" y="2722"/>
              <a:ext cx="350" cy="304"/>
              <a:chOff x="-44" y="1473"/>
              <a:chExt cx="981" cy="1105"/>
            </a:xfrm>
          </p:grpSpPr>
          <p:pic>
            <p:nvPicPr>
              <p:cNvPr id="93221" name="Picture 27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3222" name="Freeform 27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967 w 356"/>
                  <a:gd name="T3" fmla="*/ 50 h 368"/>
                  <a:gd name="T4" fmla="*/ 1147 w 356"/>
                  <a:gd name="T5" fmla="*/ 1052 h 368"/>
                  <a:gd name="T6" fmla="*/ 253 w 356"/>
                  <a:gd name="T7" fmla="*/ 1316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</p:grp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0525" y="1320800"/>
            <a:ext cx="3932238" cy="2667000"/>
          </a:xfrm>
        </p:spPr>
        <p:txBody>
          <a:bodyPr/>
          <a:lstStyle/>
          <a:p>
            <a:pPr>
              <a:defRPr/>
            </a:pPr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problem:</a:t>
            </a:r>
            <a:r>
              <a:rPr lang="en-US" sz="2400" dirty="0">
                <a:latin typeface="Gill Sans MT" charset="0"/>
              </a:rPr>
              <a:t> both Alice, Bob are behind </a:t>
            </a:r>
            <a:r>
              <a:rPr lang="ja-JP" altLang="en-US" sz="2400" dirty="0">
                <a:latin typeface="Gill Sans MT" charset="0"/>
              </a:rPr>
              <a:t>“</a:t>
            </a:r>
            <a:r>
              <a:rPr lang="en-US" sz="2400" dirty="0">
                <a:latin typeface="Gill Sans MT" charset="0"/>
              </a:rPr>
              <a:t>NATs</a:t>
            </a:r>
            <a:r>
              <a:rPr lang="ja-JP" altLang="en-US" sz="2400" dirty="0">
                <a:latin typeface="Gill Sans MT" charset="0"/>
              </a:rPr>
              <a:t>”</a:t>
            </a:r>
            <a:r>
              <a:rPr lang="en-US" sz="2400" dirty="0">
                <a:latin typeface="Gill Sans MT" charset="0"/>
              </a:rPr>
              <a:t> 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NAT prevents outside peer from initiating connection to insider peer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inside peer </a:t>
            </a:r>
            <a:r>
              <a:rPr lang="en-US" sz="2000" i="1" dirty="0">
                <a:latin typeface="Gill Sans MT" charset="0"/>
              </a:rPr>
              <a:t>can</a:t>
            </a:r>
            <a:r>
              <a:rPr lang="en-US" sz="2000" dirty="0">
                <a:latin typeface="Gill Sans MT" charset="0"/>
              </a:rPr>
              <a:t> initiate connection to outside </a:t>
            </a:r>
          </a:p>
          <a:p>
            <a:pPr lvl="1">
              <a:buFont typeface="Wingdings" charset="0"/>
              <a:buNone/>
              <a:defRPr/>
            </a:pPr>
            <a:endParaRPr lang="en-US" sz="2000" dirty="0">
              <a:latin typeface="Gill Sans MT" charset="0"/>
            </a:endParaRPr>
          </a:p>
        </p:txBody>
      </p:sp>
      <p:pic>
        <p:nvPicPr>
          <p:cNvPr id="93189" name="Picture 36" descr="Alic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25" y="3298825"/>
            <a:ext cx="34131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0" name="Picture 37" descr="Bo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88" y="2271713"/>
            <a:ext cx="43180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857" name="Line 185"/>
          <p:cNvSpPr>
            <a:spLocks noChangeShapeType="1"/>
          </p:cNvSpPr>
          <p:nvPr/>
        </p:nvSpPr>
        <p:spPr bwMode="auto">
          <a:xfrm>
            <a:off x="4986338" y="3852863"/>
            <a:ext cx="882650" cy="1587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8858" name="Line 186"/>
          <p:cNvSpPr>
            <a:spLocks noChangeShapeType="1"/>
          </p:cNvSpPr>
          <p:nvPr/>
        </p:nvSpPr>
        <p:spPr bwMode="auto">
          <a:xfrm flipV="1">
            <a:off x="5834063" y="2819400"/>
            <a:ext cx="752475" cy="1012825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8859" name="Line 187"/>
          <p:cNvSpPr>
            <a:spLocks noChangeShapeType="1"/>
          </p:cNvSpPr>
          <p:nvPr/>
        </p:nvSpPr>
        <p:spPr bwMode="auto">
          <a:xfrm>
            <a:off x="5945188" y="2436813"/>
            <a:ext cx="674687" cy="371475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8860" name="Rectangle 3"/>
          <p:cNvSpPr>
            <a:spLocks noChangeArrowheads="1"/>
          </p:cNvSpPr>
          <p:nvPr/>
        </p:nvSpPr>
        <p:spPr bwMode="auto">
          <a:xfrm>
            <a:off x="379413" y="3568700"/>
            <a:ext cx="4324350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5000"/>
              </a:lnSpc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>
                <a:solidFill>
                  <a:srgbClr val="CC0000"/>
                </a:solidFill>
                <a:latin typeface="Gill Sans MT" charset="0"/>
              </a:rPr>
              <a:t>relay solution:</a:t>
            </a:r>
            <a:r>
              <a:rPr lang="en-US" sz="2400" dirty="0">
                <a:latin typeface="Gill Sans MT" charset="0"/>
              </a:rPr>
              <a:t> Alice, Bob maintain open connection </a:t>
            </a:r>
          </a:p>
          <a:p>
            <a:pPr marL="342900" indent="-342900">
              <a:lnSpc>
                <a:spcPct val="85000"/>
              </a:lnSpc>
              <a:buClr>
                <a:srgbClr val="000099"/>
              </a:buClr>
              <a:buSzPct val="65000"/>
              <a:buFont typeface="Wingdings" charset="0"/>
              <a:buNone/>
            </a:pPr>
            <a:r>
              <a:rPr lang="en-US" sz="2400" dirty="0">
                <a:latin typeface="Gill Sans MT" charset="0"/>
              </a:rPr>
              <a:t>    to their SNs</a:t>
            </a:r>
          </a:p>
          <a:p>
            <a:pPr marL="800100" lvl="1" indent="-342900">
              <a:lnSpc>
                <a:spcPct val="85000"/>
              </a:lnSpc>
              <a:buClr>
                <a:srgbClr val="000099"/>
              </a:buClr>
              <a:buFont typeface="Arial"/>
              <a:buChar char="•"/>
            </a:pPr>
            <a:r>
              <a:rPr lang="en-US" sz="2000" i="0" dirty="0">
                <a:latin typeface="Gill Sans MT" charset="0"/>
              </a:rPr>
              <a:t>Alice signals her SN to connect to Bob</a:t>
            </a:r>
          </a:p>
          <a:p>
            <a:pPr marL="800100" lvl="1" indent="-342900">
              <a:lnSpc>
                <a:spcPct val="85000"/>
              </a:lnSpc>
              <a:buClr>
                <a:srgbClr val="000099"/>
              </a:buClr>
              <a:buFont typeface="Arial"/>
              <a:buChar char="•"/>
            </a:pPr>
            <a:r>
              <a:rPr lang="en-US" sz="2000" i="0" dirty="0">
                <a:latin typeface="Gill Sans MT" charset="0"/>
              </a:rPr>
              <a:t>Alice</a:t>
            </a:r>
            <a:r>
              <a:rPr lang="ja-JP" altLang="en-US" sz="2000" i="0" dirty="0">
                <a:latin typeface="Gill Sans MT" charset="0"/>
              </a:rPr>
              <a:t>’</a:t>
            </a:r>
            <a:r>
              <a:rPr lang="en-US" altLang="ja-JP" sz="2000" i="0" dirty="0">
                <a:latin typeface="Gill Sans MT" charset="0"/>
              </a:rPr>
              <a:t>s SN connects to Bob</a:t>
            </a:r>
            <a:r>
              <a:rPr lang="ja-JP" altLang="en-US" sz="2000" i="0" dirty="0">
                <a:latin typeface="Gill Sans MT" charset="0"/>
              </a:rPr>
              <a:t>’</a:t>
            </a:r>
            <a:r>
              <a:rPr lang="en-US" altLang="ja-JP" sz="2000" i="0" dirty="0">
                <a:latin typeface="Gill Sans MT" charset="0"/>
              </a:rPr>
              <a:t>s SN</a:t>
            </a:r>
          </a:p>
          <a:p>
            <a:pPr marL="800100" lvl="1" indent="-342900">
              <a:lnSpc>
                <a:spcPct val="85000"/>
              </a:lnSpc>
              <a:buClr>
                <a:srgbClr val="000099"/>
              </a:buClr>
              <a:buFont typeface="Arial"/>
              <a:buChar char="•"/>
            </a:pPr>
            <a:r>
              <a:rPr lang="en-US" sz="2000" i="0" dirty="0">
                <a:latin typeface="Gill Sans MT" charset="0"/>
              </a:rPr>
              <a:t>Bob</a:t>
            </a:r>
            <a:r>
              <a:rPr lang="ja-JP" altLang="en-US" sz="2000" i="0" dirty="0">
                <a:latin typeface="Gill Sans MT" charset="0"/>
              </a:rPr>
              <a:t>’</a:t>
            </a:r>
            <a:r>
              <a:rPr lang="en-US" altLang="ja-JP" sz="2000" i="0" dirty="0">
                <a:latin typeface="Gill Sans MT" charset="0"/>
              </a:rPr>
              <a:t>s SN connects to Bob over open connection Bob initially initiated to his SN</a:t>
            </a:r>
          </a:p>
          <a:p>
            <a:pPr marL="742950" lvl="1" indent="-285750">
              <a:lnSpc>
                <a:spcPct val="85000"/>
              </a:lnSpc>
              <a:buClr>
                <a:srgbClr val="000099"/>
              </a:buClr>
              <a:buFont typeface="Arial"/>
              <a:buChar char="•"/>
            </a:pPr>
            <a:endParaRPr lang="en-US" dirty="0">
              <a:latin typeface="Gill Sans MT" charset="0"/>
            </a:endParaRPr>
          </a:p>
        </p:txBody>
      </p:sp>
      <p:pic>
        <p:nvPicPr>
          <p:cNvPr id="93195" name="Picture 191" descr="underline_base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887413"/>
            <a:ext cx="5027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101" name="Rectangle 2"/>
          <p:cNvSpPr>
            <a:spLocks noGrp="1" noChangeArrowheads="1"/>
          </p:cNvSpPr>
          <p:nvPr>
            <p:ph type="title"/>
          </p:nvPr>
        </p:nvSpPr>
        <p:spPr>
          <a:xfrm>
            <a:off x="488950" y="152400"/>
            <a:ext cx="7772400" cy="957263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</a:rPr>
              <a:t>Skype: peers as relays</a:t>
            </a:r>
          </a:p>
        </p:txBody>
      </p:sp>
      <p:pic>
        <p:nvPicPr>
          <p:cNvPr id="93197" name="Picture 55" descr="kw_skype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075" y="4002088"/>
            <a:ext cx="5016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3198" name="Group 278"/>
          <p:cNvGrpSpPr>
            <a:grpSpLocks/>
          </p:cNvGrpSpPr>
          <p:nvPr/>
        </p:nvGrpSpPr>
        <p:grpSpPr bwMode="auto">
          <a:xfrm>
            <a:off x="4441825" y="3678238"/>
            <a:ext cx="555625" cy="482600"/>
            <a:chOff x="-44" y="1473"/>
            <a:chExt cx="981" cy="1105"/>
          </a:xfrm>
        </p:grpSpPr>
        <p:pic>
          <p:nvPicPr>
            <p:cNvPr id="93199" name="Picture 279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200" name="Freeform 28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9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32</a:t>
            </a:fld>
            <a:endParaRPr lang="en-US" sz="1200" dirty="0">
              <a:latin typeface="Tahoma" charset="0"/>
            </a:endParaRPr>
          </a:p>
        </p:txBody>
      </p:sp>
      <p:sp>
        <p:nvSpPr>
          <p:cNvPr id="9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948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8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6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j-cs"/>
              </a:rPr>
              <a:t>Multimedia networking: </a:t>
            </a:r>
            <a:r>
              <a:rPr lang="en-US" dirty="0">
                <a:latin typeface="Gill Sans MT" charset="0"/>
                <a:cs typeface="+mj-cs"/>
              </a:rPr>
              <a:t>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7759700" cy="4648200"/>
          </a:xfrm>
        </p:spPr>
        <p:txBody>
          <a:bodyPr/>
          <a:lstStyle/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.1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multimedia </a:t>
            </a:r>
            <a:r>
              <a:rPr lang="en-US" sz="3200" dirty="0">
                <a:latin typeface="Gill Sans MT" charset="0"/>
                <a:cs typeface="+mn-cs"/>
              </a:rPr>
              <a:t>n</a:t>
            </a:r>
            <a:r>
              <a:rPr lang="en-US" sz="3200" dirty="0" smtClean="0">
                <a:latin typeface="Gill Sans MT" charset="0"/>
                <a:cs typeface="+mn-cs"/>
              </a:rPr>
              <a:t>etworking applications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.2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streaming </a:t>
            </a:r>
            <a:r>
              <a:rPr lang="en-US" sz="3200" i="1" dirty="0" smtClean="0">
                <a:latin typeface="Gill Sans MT" charset="0"/>
                <a:cs typeface="+mn-cs"/>
              </a:rPr>
              <a:t>stored</a:t>
            </a:r>
            <a:r>
              <a:rPr lang="en-US" sz="3200" dirty="0" smtClean="0">
                <a:latin typeface="Gill Sans MT" charset="0"/>
                <a:cs typeface="+mn-cs"/>
              </a:rPr>
              <a:t> video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.3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>
                <a:latin typeface="Gill Sans MT" charset="0"/>
                <a:cs typeface="+mn-cs"/>
              </a:rPr>
              <a:t>v</a:t>
            </a:r>
            <a:r>
              <a:rPr lang="en-US" sz="3200" dirty="0" smtClean="0">
                <a:latin typeface="Gill Sans MT" charset="0"/>
                <a:cs typeface="+mn-cs"/>
              </a:rPr>
              <a:t>oice-over-IP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9.4 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protocols </a:t>
            </a:r>
            <a:r>
              <a:rPr lang="en-US" sz="3200" dirty="0">
                <a:solidFill>
                  <a:srgbClr val="CC0000"/>
                </a:solidFill>
                <a:latin typeface="Gill Sans MT" charset="0"/>
                <a:cs typeface="+mn-cs"/>
              </a:rPr>
              <a:t>for </a:t>
            </a:r>
            <a:r>
              <a:rPr lang="en-US" sz="3200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real-time 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conversational</a:t>
            </a:r>
            <a:r>
              <a:rPr lang="en-US" sz="3200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      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applications: RTP, SIP</a:t>
            </a:r>
            <a:endParaRPr lang="en-US" sz="3200" dirty="0" smtClean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9"/>
                </a:solidFill>
                <a:latin typeface="Gill Sans MT" charset="0"/>
              </a:rPr>
              <a:t>9.5</a:t>
            </a:r>
            <a:r>
              <a:rPr lang="en-US" sz="3200" dirty="0" smtClean="0">
                <a:latin typeface="Gill Sans MT" charset="0"/>
              </a:rPr>
              <a:t> </a:t>
            </a:r>
            <a:r>
              <a:rPr lang="en-US" sz="3200" dirty="0" smtClean="0">
                <a:latin typeface="Gill Sans MT" charset="0"/>
              </a:rPr>
              <a:t>network support for multimedia</a:t>
            </a:r>
            <a:endParaRPr lang="en-US" sz="3200" dirty="0">
              <a:latin typeface="Gill Sans MT" charset="0"/>
            </a:endParaRPr>
          </a:p>
          <a:p>
            <a:pPr marL="457200" indent="-457200">
              <a:buFont typeface="Wingdings" charset="0"/>
              <a:buNone/>
              <a:defRPr/>
            </a:pPr>
            <a:endParaRPr lang="en-US" dirty="0">
              <a:latin typeface="Gill Sans MT" charset="0"/>
            </a:endParaRPr>
          </a:p>
        </p:txBody>
      </p:sp>
      <p:pic>
        <p:nvPicPr>
          <p:cNvPr id="16389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055688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33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49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42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Real-Time Protocol (RTP)</a:t>
            </a:r>
            <a:endParaRPr lang="en-US" dirty="0"/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57313"/>
            <a:ext cx="3810000" cy="4648200"/>
          </a:xfrm>
        </p:spPr>
        <p:txBody>
          <a:bodyPr/>
          <a:lstStyle/>
          <a:p>
            <a:pPr>
              <a:defRPr/>
            </a:pPr>
            <a:r>
              <a:rPr lang="en-US" dirty="0"/>
              <a:t>RTP specifies packet structure for packets carrying audio, video data</a:t>
            </a:r>
          </a:p>
          <a:p>
            <a:pPr>
              <a:defRPr/>
            </a:pPr>
            <a:r>
              <a:rPr lang="en-US" dirty="0"/>
              <a:t>RFC 3550</a:t>
            </a:r>
          </a:p>
          <a:p>
            <a:pPr>
              <a:defRPr/>
            </a:pPr>
            <a:r>
              <a:rPr lang="en-US" dirty="0"/>
              <a:t>RTP packet provides </a:t>
            </a:r>
          </a:p>
          <a:p>
            <a:pPr lvl="1">
              <a:defRPr/>
            </a:pPr>
            <a:r>
              <a:rPr lang="en-US" dirty="0"/>
              <a:t>payload type identification</a:t>
            </a:r>
          </a:p>
          <a:p>
            <a:pPr lvl="1">
              <a:defRPr/>
            </a:pPr>
            <a:r>
              <a:rPr lang="en-US" dirty="0"/>
              <a:t>packet sequence numbering</a:t>
            </a:r>
          </a:p>
          <a:p>
            <a:pPr lvl="1">
              <a:defRPr/>
            </a:pPr>
            <a:r>
              <a:rPr lang="en-US" dirty="0"/>
              <a:t>time stamping</a:t>
            </a:r>
          </a:p>
        </p:txBody>
      </p:sp>
      <p:sp>
        <p:nvSpPr>
          <p:cNvPr id="3645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339850"/>
            <a:ext cx="4032250" cy="4908550"/>
          </a:xfrm>
        </p:spPr>
        <p:txBody>
          <a:bodyPr/>
          <a:lstStyle/>
          <a:p>
            <a:pPr>
              <a:defRPr/>
            </a:pPr>
            <a:r>
              <a:rPr lang="en-US" dirty="0"/>
              <a:t>RTP runs in end systems</a:t>
            </a:r>
          </a:p>
          <a:p>
            <a:pPr>
              <a:defRPr/>
            </a:pPr>
            <a:r>
              <a:rPr lang="en-US" dirty="0"/>
              <a:t>RTP packets encapsulated in UDP segments</a:t>
            </a:r>
          </a:p>
          <a:p>
            <a:pPr>
              <a:defRPr/>
            </a:pPr>
            <a:r>
              <a:rPr lang="en-US" dirty="0"/>
              <a:t>interoperability: if two </a:t>
            </a:r>
            <a:r>
              <a:rPr lang="en-US" dirty="0" smtClean="0"/>
              <a:t>VoIP applications </a:t>
            </a:r>
            <a:r>
              <a:rPr lang="en-US" dirty="0"/>
              <a:t>run RTP</a:t>
            </a:r>
            <a:r>
              <a:rPr lang="en-US" dirty="0" smtClean="0"/>
              <a:t>, </a:t>
            </a:r>
            <a:r>
              <a:rPr lang="en-US" dirty="0"/>
              <a:t>they may be able to work together</a:t>
            </a:r>
          </a:p>
        </p:txBody>
      </p:sp>
      <p:pic>
        <p:nvPicPr>
          <p:cNvPr id="97286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42963"/>
            <a:ext cx="5027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34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91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7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RTP runs on top of UDP</a:t>
            </a:r>
          </a:p>
        </p:txBody>
      </p:sp>
      <p:sp>
        <p:nvSpPr>
          <p:cNvPr id="363523" name="Rectangle 3"/>
          <p:cNvSpPr>
            <a:spLocks noChangeArrowheads="1"/>
          </p:cNvSpPr>
          <p:nvPr/>
        </p:nvSpPr>
        <p:spPr bwMode="auto">
          <a:xfrm>
            <a:off x="3429000" y="2571750"/>
            <a:ext cx="472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 sz="2400" dirty="0">
              <a:latin typeface="Times New Roman" charset="0"/>
            </a:endParaRPr>
          </a:p>
        </p:txBody>
      </p:sp>
      <p:pic>
        <p:nvPicPr>
          <p:cNvPr id="99331" name="Picture 4" descr="Rtp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263" y="3478213"/>
            <a:ext cx="300037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3525" name="Text Box 5"/>
          <p:cNvSpPr txBox="1">
            <a:spLocks noChangeArrowheads="1"/>
          </p:cNvSpPr>
          <p:nvPr/>
        </p:nvSpPr>
        <p:spPr bwMode="auto">
          <a:xfrm>
            <a:off x="712788" y="1298575"/>
            <a:ext cx="687228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i="0" dirty="0">
                <a:latin typeface="+mn-lt"/>
              </a:rPr>
              <a:t>RTP libraries provide transport-layer interface </a:t>
            </a:r>
          </a:p>
          <a:p>
            <a:pPr>
              <a:defRPr/>
            </a:pPr>
            <a:r>
              <a:rPr lang="en-US" sz="2800" i="0" dirty="0">
                <a:latin typeface="+mn-lt"/>
              </a:rPr>
              <a:t>that extends UDP: </a:t>
            </a:r>
          </a:p>
          <a:p>
            <a:pPr lvl="1">
              <a:buFontTx/>
              <a:buChar char="•"/>
              <a:defRPr/>
            </a:pPr>
            <a:r>
              <a:rPr lang="en-US" sz="2800" i="0" dirty="0">
                <a:latin typeface="+mn-lt"/>
              </a:rPr>
              <a:t> port numbers, IP addresses</a:t>
            </a:r>
          </a:p>
          <a:p>
            <a:pPr lvl="1">
              <a:buFontTx/>
              <a:buChar char="•"/>
              <a:defRPr/>
            </a:pPr>
            <a:r>
              <a:rPr lang="en-US" sz="2800" i="0" dirty="0">
                <a:latin typeface="+mn-lt"/>
              </a:rPr>
              <a:t> payload type identification</a:t>
            </a:r>
          </a:p>
          <a:p>
            <a:pPr lvl="1">
              <a:buFontTx/>
              <a:buChar char="•"/>
              <a:defRPr/>
            </a:pPr>
            <a:r>
              <a:rPr lang="en-US" sz="2800" i="0" dirty="0">
                <a:latin typeface="+mn-lt"/>
              </a:rPr>
              <a:t> packet sequence numbering</a:t>
            </a:r>
          </a:p>
          <a:p>
            <a:pPr lvl="1">
              <a:buFontTx/>
              <a:buChar char="•"/>
              <a:defRPr/>
            </a:pPr>
            <a:r>
              <a:rPr lang="en-US" sz="2800" i="0" dirty="0">
                <a:latin typeface="+mn-lt"/>
              </a:rPr>
              <a:t> time-stamping</a:t>
            </a:r>
          </a:p>
          <a:p>
            <a:pPr>
              <a:defRPr/>
            </a:pPr>
            <a:endParaRPr lang="en-US" sz="2400" dirty="0">
              <a:latin typeface="Times New Roman" charset="0"/>
            </a:endParaRPr>
          </a:p>
        </p:txBody>
      </p:sp>
      <p:pic>
        <p:nvPicPr>
          <p:cNvPr id="99335" name="Picture 19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827088"/>
            <a:ext cx="5942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35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586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RTP </a:t>
            </a:r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90563" y="1309688"/>
            <a:ext cx="4103687" cy="4908550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</a:rPr>
              <a:t>e</a:t>
            </a:r>
            <a:r>
              <a:rPr lang="en-US" i="1" dirty="0" smtClean="0">
                <a:solidFill>
                  <a:srgbClr val="CC0000"/>
                </a:solidFill>
              </a:rPr>
              <a:t>xample: </a:t>
            </a:r>
            <a:r>
              <a:rPr lang="en-US" dirty="0"/>
              <a:t>sending 64 kbps PCM-encoded voice over </a:t>
            </a:r>
            <a:r>
              <a:rPr lang="en-US" dirty="0" smtClean="0"/>
              <a:t>RTP</a:t>
            </a:r>
            <a:endParaRPr lang="en-US" dirty="0"/>
          </a:p>
          <a:p>
            <a:pPr>
              <a:defRPr/>
            </a:pPr>
            <a:r>
              <a:rPr lang="en-US" dirty="0"/>
              <a:t>application collects encoded data in chunks, e.g., every 20 msec = 160 bytes in a </a:t>
            </a:r>
            <a:r>
              <a:rPr lang="en-US" dirty="0" smtClean="0"/>
              <a:t>chunk</a:t>
            </a:r>
            <a:endParaRPr lang="en-US" dirty="0"/>
          </a:p>
          <a:p>
            <a:pPr>
              <a:defRPr/>
            </a:pPr>
            <a:r>
              <a:rPr lang="en-US" dirty="0"/>
              <a:t>audio chunk + RTP header form RTP packet, which is encapsulated in UDP segment </a:t>
            </a:r>
          </a:p>
          <a:p>
            <a:pPr>
              <a:defRPr/>
            </a:pPr>
            <a:endParaRPr lang="en-US" sz="2000" dirty="0"/>
          </a:p>
        </p:txBody>
      </p:sp>
      <p:sp>
        <p:nvSpPr>
          <p:cNvPr id="3625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1328738"/>
            <a:ext cx="3810000" cy="4648200"/>
          </a:xfrm>
        </p:spPr>
        <p:txBody>
          <a:bodyPr/>
          <a:lstStyle/>
          <a:p>
            <a:pPr>
              <a:defRPr/>
            </a:pPr>
            <a:r>
              <a:rPr lang="en-US" dirty="0"/>
              <a:t>RTP header indicates type of audio encoding in each packet</a:t>
            </a:r>
          </a:p>
          <a:p>
            <a:pPr lvl="1">
              <a:defRPr/>
            </a:pPr>
            <a:r>
              <a:rPr lang="en-US" dirty="0" smtClean="0"/>
              <a:t>sender </a:t>
            </a:r>
            <a:r>
              <a:rPr lang="en-US" dirty="0"/>
              <a:t>can change encoding during </a:t>
            </a:r>
            <a:r>
              <a:rPr lang="en-US" dirty="0" smtClean="0"/>
              <a:t>conference </a:t>
            </a:r>
            <a:endParaRPr lang="en-US" dirty="0"/>
          </a:p>
          <a:p>
            <a:pPr>
              <a:defRPr/>
            </a:pPr>
            <a:r>
              <a:rPr lang="en-US" dirty="0"/>
              <a:t>RTP header also contains sequence numbers, </a:t>
            </a:r>
            <a:r>
              <a:rPr lang="en-US" dirty="0" smtClean="0"/>
              <a:t>timestamps</a:t>
            </a:r>
            <a:endParaRPr lang="en-US" dirty="0"/>
          </a:p>
        </p:txBody>
      </p:sp>
      <p:pic>
        <p:nvPicPr>
          <p:cNvPr id="101382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830263"/>
            <a:ext cx="3656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36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307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RTP and QoS</a:t>
            </a: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825" y="1357313"/>
            <a:ext cx="7772400" cy="4648200"/>
          </a:xfrm>
        </p:spPr>
        <p:txBody>
          <a:bodyPr/>
          <a:lstStyle/>
          <a:p>
            <a:pPr>
              <a:defRPr/>
            </a:pPr>
            <a:r>
              <a:rPr lang="en-US" dirty="0"/>
              <a:t>RTP does </a:t>
            </a:r>
            <a:r>
              <a:rPr lang="en-US" i="1" dirty="0">
                <a:solidFill>
                  <a:srgbClr val="000099"/>
                </a:solidFill>
              </a:rPr>
              <a:t>not </a:t>
            </a:r>
            <a:r>
              <a:rPr lang="en-US" dirty="0"/>
              <a:t>provide any mechanism to ensure timely data delivery or other QoS  </a:t>
            </a:r>
            <a:r>
              <a:rPr lang="en-US" dirty="0" smtClean="0"/>
              <a:t>guarantees</a:t>
            </a:r>
            <a:endParaRPr lang="en-US" dirty="0"/>
          </a:p>
          <a:p>
            <a:pPr>
              <a:defRPr/>
            </a:pPr>
            <a:r>
              <a:rPr lang="en-US" dirty="0"/>
              <a:t>RTP encapsulation </a:t>
            </a:r>
            <a:r>
              <a:rPr lang="en-US" dirty="0" smtClean="0"/>
              <a:t>only </a:t>
            </a:r>
            <a:r>
              <a:rPr lang="en-US" dirty="0"/>
              <a:t>seen at end systems (</a:t>
            </a:r>
            <a:r>
              <a:rPr lang="en-US" i="1" dirty="0" smtClean="0">
                <a:solidFill>
                  <a:srgbClr val="000099"/>
                </a:solidFill>
              </a:rPr>
              <a:t>not</a:t>
            </a:r>
            <a:r>
              <a:rPr lang="en-US" dirty="0" smtClean="0"/>
              <a:t> </a:t>
            </a:r>
            <a:r>
              <a:rPr lang="en-US" dirty="0"/>
              <a:t>by intermediate </a:t>
            </a:r>
            <a:r>
              <a:rPr lang="en-US" dirty="0" smtClean="0"/>
              <a:t>routers)</a:t>
            </a:r>
            <a:endParaRPr lang="en-US" dirty="0"/>
          </a:p>
          <a:p>
            <a:pPr lvl="1">
              <a:defRPr/>
            </a:pPr>
            <a:r>
              <a:rPr lang="en-US" sz="2800" dirty="0"/>
              <a:t>routers </a:t>
            </a:r>
            <a:r>
              <a:rPr lang="en-US" sz="2800" dirty="0" smtClean="0"/>
              <a:t>provide </a:t>
            </a:r>
            <a:r>
              <a:rPr lang="en-US" sz="2800" dirty="0"/>
              <a:t>best-effort service, making no special effort to ensure that RTP packets arrive at destination in timely </a:t>
            </a:r>
            <a:r>
              <a:rPr lang="en-US" sz="2800" dirty="0" smtClean="0"/>
              <a:t>matter</a:t>
            </a:r>
            <a:endParaRPr lang="en-US" sz="2800" dirty="0"/>
          </a:p>
          <a:p>
            <a:pPr>
              <a:defRPr/>
            </a:pPr>
            <a:endParaRPr lang="en-US" sz="1800" dirty="0"/>
          </a:p>
        </p:txBody>
      </p:sp>
      <p:pic>
        <p:nvPicPr>
          <p:cNvPr id="103429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830263"/>
            <a:ext cx="3656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37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761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62025"/>
          </a:xfrm>
        </p:spPr>
        <p:txBody>
          <a:bodyPr/>
          <a:lstStyle/>
          <a:p>
            <a:pPr>
              <a:defRPr/>
            </a:pPr>
            <a:r>
              <a:rPr lang="en-US" dirty="0"/>
              <a:t>RTP </a:t>
            </a:r>
            <a:r>
              <a:rPr lang="en-US" dirty="0" smtClean="0"/>
              <a:t>header</a:t>
            </a:r>
            <a:endParaRPr lang="en-US" dirty="0"/>
          </a:p>
        </p:txBody>
      </p:sp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571500" y="2130425"/>
            <a:ext cx="8572500" cy="41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CC0000"/>
                </a:solidFill>
                <a:latin typeface="+mn-lt"/>
              </a:rPr>
              <a:t>p</a:t>
            </a:r>
            <a:r>
              <a:rPr lang="en-US" sz="2400" dirty="0">
                <a:solidFill>
                  <a:srgbClr val="CC0000"/>
                </a:solidFill>
                <a:latin typeface="+mn-lt"/>
              </a:rPr>
              <a:t>ayload type </a:t>
            </a:r>
            <a:r>
              <a:rPr lang="en-US" sz="2400" dirty="0">
                <a:solidFill>
                  <a:srgbClr val="CC0000"/>
                </a:solidFill>
                <a:latin typeface="+mn-lt"/>
              </a:rPr>
              <a:t>(7 bits): </a:t>
            </a:r>
            <a:r>
              <a:rPr lang="en-US" sz="2400" i="0" dirty="0">
                <a:latin typeface="+mn-lt"/>
              </a:rPr>
              <a:t>indicates </a:t>
            </a:r>
            <a:r>
              <a:rPr lang="en-US" sz="2400" i="0" dirty="0">
                <a:latin typeface="+mn-lt"/>
              </a:rPr>
              <a:t>type of encoding currently being </a:t>
            </a:r>
            <a:br>
              <a:rPr lang="en-US" sz="2400" i="0" dirty="0">
                <a:latin typeface="+mn-lt"/>
              </a:rPr>
            </a:br>
            <a:r>
              <a:rPr lang="en-US" sz="2400" i="0" dirty="0">
                <a:latin typeface="+mn-lt"/>
              </a:rPr>
              <a:t>used. </a:t>
            </a:r>
            <a:r>
              <a:rPr lang="en-US" sz="2400" i="0" dirty="0">
                <a:latin typeface="+mn-lt"/>
              </a:rPr>
              <a:t> If </a:t>
            </a:r>
            <a:r>
              <a:rPr lang="en-US" sz="2400" i="0" dirty="0">
                <a:latin typeface="+mn-lt"/>
              </a:rPr>
              <a:t>sender changes encoding </a:t>
            </a:r>
            <a:r>
              <a:rPr lang="en-US" sz="2400" i="0" dirty="0">
                <a:latin typeface="+mn-lt"/>
              </a:rPr>
              <a:t>during call, </a:t>
            </a:r>
            <a:r>
              <a:rPr lang="en-US" sz="2400" i="0" dirty="0">
                <a:latin typeface="+mn-lt"/>
              </a:rPr>
              <a:t>sender </a:t>
            </a:r>
          </a:p>
          <a:p>
            <a:pPr>
              <a:defRPr/>
            </a:pPr>
            <a:r>
              <a:rPr lang="en-US" sz="2400" i="0" dirty="0">
                <a:latin typeface="+mn-lt"/>
              </a:rPr>
              <a:t>informs receiver via  payload type </a:t>
            </a:r>
            <a:r>
              <a:rPr lang="en-US" sz="2400" i="0" dirty="0">
                <a:latin typeface="+mn-lt"/>
              </a:rPr>
              <a:t>field</a:t>
            </a:r>
            <a:endParaRPr lang="en-US" sz="2400" i="0" dirty="0">
              <a:latin typeface="+mn-lt"/>
            </a:endParaRPr>
          </a:p>
          <a:p>
            <a:pPr lvl="1">
              <a:defRPr/>
            </a:pPr>
            <a:r>
              <a:rPr lang="en-US" sz="2000" i="0" dirty="0">
                <a:latin typeface="+mn-lt"/>
              </a:rPr>
              <a:t>Payload type 0: PCM mu-law, 64 kbps</a:t>
            </a:r>
          </a:p>
          <a:p>
            <a:pPr lvl="1">
              <a:defRPr/>
            </a:pPr>
            <a:r>
              <a:rPr lang="en-US" sz="2000" i="0" dirty="0">
                <a:latin typeface="+mn-lt"/>
              </a:rPr>
              <a:t>Payload type </a:t>
            </a:r>
            <a:r>
              <a:rPr lang="en-US" sz="2000" i="0" dirty="0">
                <a:latin typeface="+mn-lt"/>
              </a:rPr>
              <a:t>3: </a:t>
            </a:r>
            <a:r>
              <a:rPr lang="en-US" sz="2000" i="0" dirty="0">
                <a:latin typeface="+mn-lt"/>
              </a:rPr>
              <a:t>GSM, 13 kbps</a:t>
            </a:r>
          </a:p>
          <a:p>
            <a:pPr lvl="1">
              <a:defRPr/>
            </a:pPr>
            <a:r>
              <a:rPr lang="en-US" sz="2000" i="0" dirty="0">
                <a:latin typeface="+mn-lt"/>
              </a:rPr>
              <a:t>Payload type </a:t>
            </a:r>
            <a:r>
              <a:rPr lang="en-US" sz="2000" i="0" dirty="0">
                <a:latin typeface="+mn-lt"/>
              </a:rPr>
              <a:t>7: </a:t>
            </a:r>
            <a:r>
              <a:rPr lang="en-US" sz="2000" i="0" dirty="0">
                <a:latin typeface="+mn-lt"/>
              </a:rPr>
              <a:t>LPC, 2.4 kbps</a:t>
            </a:r>
          </a:p>
          <a:p>
            <a:pPr lvl="1">
              <a:defRPr/>
            </a:pPr>
            <a:r>
              <a:rPr lang="en-US" sz="2000" i="0" dirty="0">
                <a:latin typeface="+mn-lt"/>
              </a:rPr>
              <a:t>Payload type </a:t>
            </a:r>
            <a:r>
              <a:rPr lang="en-US" sz="2000" i="0" dirty="0">
                <a:latin typeface="+mn-lt"/>
              </a:rPr>
              <a:t>26: </a:t>
            </a:r>
            <a:r>
              <a:rPr lang="en-US" sz="2000" i="0" dirty="0">
                <a:latin typeface="+mn-lt"/>
              </a:rPr>
              <a:t>Motion JPEG</a:t>
            </a:r>
          </a:p>
          <a:p>
            <a:pPr lvl="1">
              <a:defRPr/>
            </a:pPr>
            <a:r>
              <a:rPr lang="en-US" sz="2000" i="0" dirty="0">
                <a:latin typeface="+mn-lt"/>
              </a:rPr>
              <a:t>Payload type </a:t>
            </a:r>
            <a:r>
              <a:rPr lang="en-US" sz="2000" i="0" dirty="0">
                <a:latin typeface="+mn-lt"/>
              </a:rPr>
              <a:t>31: </a:t>
            </a:r>
            <a:r>
              <a:rPr lang="en-US" sz="2000" i="0" dirty="0">
                <a:latin typeface="+mn-lt"/>
              </a:rPr>
              <a:t>H.261</a:t>
            </a:r>
          </a:p>
          <a:p>
            <a:pPr lvl="1">
              <a:defRPr/>
            </a:pPr>
            <a:r>
              <a:rPr lang="en-US" sz="2000" i="0" dirty="0">
                <a:latin typeface="+mn-lt"/>
              </a:rPr>
              <a:t>Payload type </a:t>
            </a:r>
            <a:r>
              <a:rPr lang="en-US" sz="2000" i="0" dirty="0">
                <a:latin typeface="+mn-lt"/>
              </a:rPr>
              <a:t>33: </a:t>
            </a:r>
            <a:r>
              <a:rPr lang="en-US" sz="2000" i="0" dirty="0">
                <a:latin typeface="+mn-lt"/>
              </a:rPr>
              <a:t>MPEG2 </a:t>
            </a:r>
            <a:r>
              <a:rPr lang="en-US" sz="2000" i="0" dirty="0">
                <a:latin typeface="+mn-lt"/>
              </a:rPr>
              <a:t>video</a:t>
            </a:r>
          </a:p>
          <a:p>
            <a:pPr lvl="1">
              <a:defRPr/>
            </a:pPr>
            <a:endParaRPr lang="en-US" sz="2400" i="0" dirty="0">
              <a:solidFill>
                <a:srgbClr val="FF0000"/>
              </a:solidFill>
              <a:latin typeface="+mn-lt"/>
            </a:endParaRPr>
          </a:p>
          <a:p>
            <a:pPr>
              <a:defRPr/>
            </a:pPr>
            <a:r>
              <a:rPr lang="en-US" sz="2400" dirty="0">
                <a:solidFill>
                  <a:srgbClr val="CC0000"/>
                </a:solidFill>
                <a:latin typeface="+mn-lt"/>
              </a:rPr>
              <a:t>sequence </a:t>
            </a:r>
            <a:r>
              <a:rPr lang="en-US" sz="2400" dirty="0">
                <a:solidFill>
                  <a:srgbClr val="CC0000"/>
                </a:solidFill>
                <a:latin typeface="+mn-lt"/>
              </a:rPr>
              <a:t>#</a:t>
            </a:r>
            <a:r>
              <a:rPr lang="en-US" sz="2400" dirty="0">
                <a:solidFill>
                  <a:srgbClr val="CC0000"/>
                </a:solidFill>
                <a:latin typeface="+mn-lt"/>
              </a:rPr>
              <a:t> </a:t>
            </a:r>
            <a:r>
              <a:rPr lang="en-US" sz="2400" dirty="0">
                <a:solidFill>
                  <a:srgbClr val="CC0000"/>
                </a:solidFill>
                <a:latin typeface="+mn-lt"/>
              </a:rPr>
              <a:t>(16 bits): </a:t>
            </a:r>
            <a:r>
              <a:rPr lang="en-US" sz="2400" i="0" dirty="0">
                <a:latin typeface="+mn-lt"/>
              </a:rPr>
              <a:t>increment </a:t>
            </a:r>
            <a:r>
              <a:rPr lang="en-US" sz="2400" i="0" dirty="0">
                <a:latin typeface="+mn-lt"/>
              </a:rPr>
              <a:t>by one for each RTP packet </a:t>
            </a:r>
            <a:r>
              <a:rPr lang="en-US" sz="2400" i="0" dirty="0">
                <a:latin typeface="+mn-lt"/>
              </a:rPr>
              <a:t>sent</a:t>
            </a:r>
          </a:p>
          <a:p>
            <a:pPr marL="800100" lvl="1" indent="-342900">
              <a:buClr>
                <a:srgbClr val="000099"/>
              </a:buClr>
              <a:buSzPct val="75000"/>
              <a:buFont typeface="Wingdings" charset="2"/>
              <a:buChar char="v"/>
              <a:defRPr/>
            </a:pPr>
            <a:r>
              <a:rPr lang="en-US" sz="2400" i="0" dirty="0">
                <a:latin typeface="+mn-lt"/>
              </a:rPr>
              <a:t>detect </a:t>
            </a:r>
            <a:r>
              <a:rPr lang="en-US" sz="2400" i="0" dirty="0">
                <a:latin typeface="+mn-lt"/>
              </a:rPr>
              <a:t>packet </a:t>
            </a:r>
            <a:r>
              <a:rPr lang="en-US" sz="2400" i="0" dirty="0">
                <a:latin typeface="+mn-lt"/>
              </a:rPr>
              <a:t>loss, restore </a:t>
            </a:r>
            <a:r>
              <a:rPr lang="en-US" sz="2400" i="0" dirty="0">
                <a:latin typeface="+mn-lt"/>
              </a:rPr>
              <a:t>packet </a:t>
            </a:r>
            <a:r>
              <a:rPr lang="en-US" sz="2400" i="0" dirty="0">
                <a:latin typeface="+mn-lt"/>
              </a:rPr>
              <a:t>sequence</a:t>
            </a:r>
            <a:endParaRPr lang="en-US" sz="2400" i="0" dirty="0">
              <a:latin typeface="+mn-lt"/>
            </a:endParaRPr>
          </a:p>
        </p:txBody>
      </p:sp>
      <p:pic>
        <p:nvPicPr>
          <p:cNvPr id="105477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730250"/>
            <a:ext cx="27336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5478" name="Group 1"/>
          <p:cNvGrpSpPr>
            <a:grpSpLocks/>
          </p:cNvGrpSpPr>
          <p:nvPr/>
        </p:nvGrpSpPr>
        <p:grpSpPr bwMode="auto">
          <a:xfrm>
            <a:off x="892175" y="1249363"/>
            <a:ext cx="7327900" cy="623887"/>
            <a:chOff x="806170" y="1748633"/>
            <a:chExt cx="7328172" cy="623889"/>
          </a:xfrm>
        </p:grpSpPr>
        <p:sp>
          <p:nvSpPr>
            <p:cNvPr id="105479" name="Rectangle 1"/>
            <p:cNvSpPr>
              <a:spLocks noChangeArrowheads="1"/>
            </p:cNvSpPr>
            <p:nvPr/>
          </p:nvSpPr>
          <p:spPr bwMode="auto">
            <a:xfrm>
              <a:off x="846503" y="1762314"/>
              <a:ext cx="7287839" cy="548332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dirty="0"/>
            </a:p>
          </p:txBody>
        </p:sp>
        <p:cxnSp>
          <p:nvCxnSpPr>
            <p:cNvPr id="11" name="Straight Connector 3"/>
            <p:cNvCxnSpPr>
              <a:cxnSpLocks noChangeShapeType="1"/>
            </p:cNvCxnSpPr>
            <p:nvPr/>
          </p:nvCxnSpPr>
          <p:spPr bwMode="auto">
            <a:xfrm>
              <a:off x="1799982" y="1756570"/>
              <a:ext cx="0" cy="550865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3" name="Straight Connector 33"/>
            <p:cNvCxnSpPr>
              <a:cxnSpLocks noChangeShapeType="1"/>
            </p:cNvCxnSpPr>
            <p:nvPr/>
          </p:nvCxnSpPr>
          <p:spPr bwMode="auto">
            <a:xfrm>
              <a:off x="3300226" y="1759745"/>
              <a:ext cx="0" cy="54927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34"/>
            <p:cNvCxnSpPr>
              <a:cxnSpLocks noChangeShapeType="1"/>
            </p:cNvCxnSpPr>
            <p:nvPr/>
          </p:nvCxnSpPr>
          <p:spPr bwMode="auto">
            <a:xfrm>
              <a:off x="4749666" y="1756570"/>
              <a:ext cx="0" cy="58102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35"/>
            <p:cNvCxnSpPr>
              <a:cxnSpLocks noChangeShapeType="1"/>
            </p:cNvCxnSpPr>
            <p:nvPr/>
          </p:nvCxnSpPr>
          <p:spPr bwMode="auto">
            <a:xfrm>
              <a:off x="6632511" y="1748633"/>
              <a:ext cx="0" cy="623889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05484" name="TextBox 40"/>
            <p:cNvSpPr txBox="1">
              <a:spLocks noChangeArrowheads="1"/>
            </p:cNvSpPr>
            <p:nvPr/>
          </p:nvSpPr>
          <p:spPr bwMode="auto">
            <a:xfrm>
              <a:off x="806170" y="1750537"/>
              <a:ext cx="1070172" cy="55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payload type</a:t>
              </a:r>
            </a:p>
          </p:txBody>
        </p:sp>
        <p:sp>
          <p:nvSpPr>
            <p:cNvPr id="105485" name="TextBox 40"/>
            <p:cNvSpPr txBox="1">
              <a:spLocks noChangeArrowheads="1"/>
            </p:cNvSpPr>
            <p:nvPr/>
          </p:nvSpPr>
          <p:spPr bwMode="auto">
            <a:xfrm>
              <a:off x="1866506" y="1755924"/>
              <a:ext cx="1309708" cy="55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sequence number type</a:t>
              </a:r>
            </a:p>
          </p:txBody>
        </p:sp>
        <p:sp>
          <p:nvSpPr>
            <p:cNvPr id="105486" name="TextBox 40"/>
            <p:cNvSpPr txBox="1">
              <a:spLocks noChangeArrowheads="1"/>
            </p:cNvSpPr>
            <p:nvPr/>
          </p:nvSpPr>
          <p:spPr bwMode="auto">
            <a:xfrm>
              <a:off x="3382801" y="1855234"/>
              <a:ext cx="1309708" cy="325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time stamp</a:t>
              </a:r>
            </a:p>
          </p:txBody>
        </p:sp>
        <p:sp>
          <p:nvSpPr>
            <p:cNvPr id="105487" name="TextBox 40"/>
            <p:cNvSpPr txBox="1">
              <a:spLocks noChangeArrowheads="1"/>
            </p:cNvSpPr>
            <p:nvPr/>
          </p:nvSpPr>
          <p:spPr bwMode="auto">
            <a:xfrm>
              <a:off x="4880350" y="1760550"/>
              <a:ext cx="1745118" cy="55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Synchronization</a:t>
              </a:r>
            </a:p>
            <a:p>
              <a:pPr algn="ctr">
                <a:lnSpc>
                  <a:spcPts val="18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Source ID</a:t>
              </a:r>
            </a:p>
          </p:txBody>
        </p:sp>
        <p:sp>
          <p:nvSpPr>
            <p:cNvPr id="105488" name="TextBox 40"/>
            <p:cNvSpPr txBox="1">
              <a:spLocks noChangeArrowheads="1"/>
            </p:cNvSpPr>
            <p:nvPr/>
          </p:nvSpPr>
          <p:spPr bwMode="auto">
            <a:xfrm>
              <a:off x="6742533" y="1765634"/>
              <a:ext cx="1309708" cy="55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Miscellaneous fields</a:t>
              </a:r>
            </a:p>
          </p:txBody>
        </p:sp>
      </p:grpSp>
      <p:sp>
        <p:nvSpPr>
          <p:cNvPr id="1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38</a:t>
            </a:fld>
            <a:endParaRPr lang="en-US" sz="1200" dirty="0">
              <a:latin typeface="Tahoma" charset="0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480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7850" y="2144713"/>
            <a:ext cx="7985125" cy="4114800"/>
          </a:xfrm>
        </p:spPr>
        <p:txBody>
          <a:bodyPr/>
          <a:lstStyle/>
          <a:p>
            <a:pPr>
              <a:defRPr/>
            </a:pPr>
            <a:r>
              <a:rPr lang="en-US" i="1" dirty="0" smtClean="0">
                <a:solidFill>
                  <a:srgbClr val="CC0000"/>
                </a:solidFill>
              </a:rPr>
              <a:t>timestamp </a:t>
            </a:r>
            <a:r>
              <a:rPr lang="en-US" i="1" dirty="0">
                <a:solidFill>
                  <a:srgbClr val="CC0000"/>
                </a:solidFill>
              </a:rPr>
              <a:t>field (32 </a:t>
            </a:r>
            <a:r>
              <a:rPr lang="en-US" i="1" dirty="0" smtClean="0">
                <a:solidFill>
                  <a:srgbClr val="CC0000"/>
                </a:solidFill>
              </a:rPr>
              <a:t>bits </a:t>
            </a:r>
            <a:r>
              <a:rPr lang="en-US" i="1" dirty="0">
                <a:solidFill>
                  <a:srgbClr val="CC0000"/>
                </a:solidFill>
              </a:rPr>
              <a:t>long):</a:t>
            </a:r>
            <a:r>
              <a:rPr lang="en-US" dirty="0">
                <a:solidFill>
                  <a:srgbClr val="CC0000"/>
                </a:solidFill>
              </a:rPr>
              <a:t> </a:t>
            </a:r>
            <a:r>
              <a:rPr lang="en-US" dirty="0"/>
              <a:t>sampling instant of first byte in this RTP data packet</a:t>
            </a:r>
          </a:p>
          <a:p>
            <a:pPr lvl="1">
              <a:defRPr/>
            </a:pPr>
            <a:r>
              <a:rPr lang="en-US" dirty="0"/>
              <a:t>for audio, timestamp clock </a:t>
            </a:r>
            <a:r>
              <a:rPr lang="en-US" dirty="0" smtClean="0"/>
              <a:t>increments </a:t>
            </a:r>
            <a:r>
              <a:rPr lang="en-US" dirty="0"/>
              <a:t>by one for each sampling period </a:t>
            </a:r>
            <a:r>
              <a:rPr lang="en-US" dirty="0" smtClean="0"/>
              <a:t>(e.g., </a:t>
            </a:r>
            <a:r>
              <a:rPr lang="en-US" dirty="0"/>
              <a:t>each 125 usecs for 8 KHz sampling clock) </a:t>
            </a:r>
          </a:p>
          <a:p>
            <a:pPr lvl="1">
              <a:defRPr/>
            </a:pPr>
            <a:r>
              <a:rPr lang="en-US" dirty="0"/>
              <a:t>if application generates chunks of 160 encoded samples, </a:t>
            </a:r>
            <a:r>
              <a:rPr lang="en-US" dirty="0" smtClean="0"/>
              <a:t>timestamp </a:t>
            </a:r>
            <a:r>
              <a:rPr lang="en-US" dirty="0"/>
              <a:t>increases by 160 for each RTP packet when source is active. Timestamp clock continues to increase at constant rate when source is inactive.</a:t>
            </a:r>
            <a:br>
              <a:rPr lang="en-US" dirty="0"/>
            </a:br>
            <a:endParaRPr lang="en-US" dirty="0"/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SSRC field (32 bits long):</a:t>
            </a:r>
            <a:r>
              <a:rPr lang="en-US" sz="2000" b="1" i="1" dirty="0">
                <a:solidFill>
                  <a:srgbClr val="CC0000"/>
                </a:solidFill>
              </a:rPr>
              <a:t> </a:t>
            </a:r>
            <a:r>
              <a:rPr lang="en-US" sz="2000" i="1" dirty="0">
                <a:solidFill>
                  <a:srgbClr val="CC0000"/>
                </a:solidFill>
              </a:rPr>
              <a:t> </a:t>
            </a:r>
            <a:r>
              <a:rPr lang="en-US" sz="2400" dirty="0"/>
              <a:t>identifies source of </a:t>
            </a:r>
            <a:r>
              <a:rPr lang="en-US" sz="2400" dirty="0" smtClean="0"/>
              <a:t> </a:t>
            </a:r>
            <a:r>
              <a:rPr lang="en-US" sz="2400" dirty="0"/>
              <a:t>RTP stream. Each stream in RTP session </a:t>
            </a:r>
            <a:r>
              <a:rPr lang="en-US" sz="2400" dirty="0" smtClean="0"/>
              <a:t>has distinct SSRC</a:t>
            </a:r>
            <a:endParaRPr lang="en-US" sz="2400" dirty="0"/>
          </a:p>
          <a:p>
            <a:pPr>
              <a:defRPr/>
            </a:pPr>
            <a:endParaRPr lang="en-US" sz="2000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62025"/>
          </a:xfrm>
        </p:spPr>
        <p:txBody>
          <a:bodyPr/>
          <a:lstStyle/>
          <a:p>
            <a:pPr>
              <a:defRPr/>
            </a:pPr>
            <a:r>
              <a:rPr lang="en-US" dirty="0"/>
              <a:t>RTP </a:t>
            </a:r>
            <a:r>
              <a:rPr lang="en-US" dirty="0" smtClean="0"/>
              <a:t>header</a:t>
            </a:r>
            <a:endParaRPr lang="en-US" dirty="0"/>
          </a:p>
        </p:txBody>
      </p:sp>
      <p:pic>
        <p:nvPicPr>
          <p:cNvPr id="107525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730250"/>
            <a:ext cx="27336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7526" name="Group 9"/>
          <p:cNvGrpSpPr>
            <a:grpSpLocks/>
          </p:cNvGrpSpPr>
          <p:nvPr/>
        </p:nvGrpSpPr>
        <p:grpSpPr bwMode="auto">
          <a:xfrm>
            <a:off x="892175" y="1249363"/>
            <a:ext cx="7327900" cy="623887"/>
            <a:chOff x="806170" y="1748633"/>
            <a:chExt cx="7328172" cy="623889"/>
          </a:xfrm>
        </p:grpSpPr>
        <p:sp>
          <p:nvSpPr>
            <p:cNvPr id="107527" name="Rectangle 1"/>
            <p:cNvSpPr>
              <a:spLocks noChangeArrowheads="1"/>
            </p:cNvSpPr>
            <p:nvPr/>
          </p:nvSpPr>
          <p:spPr bwMode="auto">
            <a:xfrm>
              <a:off x="846503" y="1762314"/>
              <a:ext cx="7287839" cy="548332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dirty="0"/>
            </a:p>
          </p:txBody>
        </p:sp>
        <p:cxnSp>
          <p:nvCxnSpPr>
            <p:cNvPr id="12" name="Straight Connector 3"/>
            <p:cNvCxnSpPr>
              <a:cxnSpLocks noChangeShapeType="1"/>
            </p:cNvCxnSpPr>
            <p:nvPr/>
          </p:nvCxnSpPr>
          <p:spPr bwMode="auto">
            <a:xfrm>
              <a:off x="1799982" y="1756570"/>
              <a:ext cx="0" cy="550865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3" name="Straight Connector 33"/>
            <p:cNvCxnSpPr>
              <a:cxnSpLocks noChangeShapeType="1"/>
            </p:cNvCxnSpPr>
            <p:nvPr/>
          </p:nvCxnSpPr>
          <p:spPr bwMode="auto">
            <a:xfrm>
              <a:off x="3300226" y="1759745"/>
              <a:ext cx="0" cy="54927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34"/>
            <p:cNvCxnSpPr>
              <a:cxnSpLocks noChangeShapeType="1"/>
            </p:cNvCxnSpPr>
            <p:nvPr/>
          </p:nvCxnSpPr>
          <p:spPr bwMode="auto">
            <a:xfrm>
              <a:off x="4749666" y="1756570"/>
              <a:ext cx="0" cy="58102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35"/>
            <p:cNvCxnSpPr>
              <a:cxnSpLocks noChangeShapeType="1"/>
            </p:cNvCxnSpPr>
            <p:nvPr/>
          </p:nvCxnSpPr>
          <p:spPr bwMode="auto">
            <a:xfrm>
              <a:off x="6632511" y="1748633"/>
              <a:ext cx="0" cy="623889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07532" name="TextBox 40"/>
            <p:cNvSpPr txBox="1">
              <a:spLocks noChangeArrowheads="1"/>
            </p:cNvSpPr>
            <p:nvPr/>
          </p:nvSpPr>
          <p:spPr bwMode="auto">
            <a:xfrm>
              <a:off x="806170" y="1750537"/>
              <a:ext cx="1070172" cy="55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payload type</a:t>
              </a:r>
            </a:p>
          </p:txBody>
        </p:sp>
        <p:sp>
          <p:nvSpPr>
            <p:cNvPr id="107533" name="TextBox 40"/>
            <p:cNvSpPr txBox="1">
              <a:spLocks noChangeArrowheads="1"/>
            </p:cNvSpPr>
            <p:nvPr/>
          </p:nvSpPr>
          <p:spPr bwMode="auto">
            <a:xfrm>
              <a:off x="1866506" y="1755924"/>
              <a:ext cx="1309708" cy="55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sequence number type</a:t>
              </a:r>
            </a:p>
          </p:txBody>
        </p:sp>
        <p:sp>
          <p:nvSpPr>
            <p:cNvPr id="107534" name="TextBox 40"/>
            <p:cNvSpPr txBox="1">
              <a:spLocks noChangeArrowheads="1"/>
            </p:cNvSpPr>
            <p:nvPr/>
          </p:nvSpPr>
          <p:spPr bwMode="auto">
            <a:xfrm>
              <a:off x="3382801" y="1855234"/>
              <a:ext cx="1309708" cy="325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time stamp</a:t>
              </a:r>
            </a:p>
          </p:txBody>
        </p:sp>
        <p:sp>
          <p:nvSpPr>
            <p:cNvPr id="107535" name="TextBox 40"/>
            <p:cNvSpPr txBox="1">
              <a:spLocks noChangeArrowheads="1"/>
            </p:cNvSpPr>
            <p:nvPr/>
          </p:nvSpPr>
          <p:spPr bwMode="auto">
            <a:xfrm>
              <a:off x="4880350" y="1760550"/>
              <a:ext cx="1745118" cy="55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Synchronization</a:t>
              </a:r>
            </a:p>
            <a:p>
              <a:pPr algn="ctr">
                <a:lnSpc>
                  <a:spcPts val="18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Source ID</a:t>
              </a:r>
            </a:p>
          </p:txBody>
        </p:sp>
        <p:sp>
          <p:nvSpPr>
            <p:cNvPr id="107536" name="TextBox 40"/>
            <p:cNvSpPr txBox="1">
              <a:spLocks noChangeArrowheads="1"/>
            </p:cNvSpPr>
            <p:nvPr/>
          </p:nvSpPr>
          <p:spPr bwMode="auto">
            <a:xfrm>
              <a:off x="6742533" y="1765634"/>
              <a:ext cx="1309708" cy="556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Miscellaneous fields</a:t>
              </a:r>
            </a:p>
          </p:txBody>
        </p:sp>
      </p:grpSp>
      <p:sp>
        <p:nvSpPr>
          <p:cNvPr id="1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39</a:t>
            </a:fld>
            <a:endParaRPr lang="en-US" sz="1200" dirty="0">
              <a:latin typeface="Tahoma" charset="0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242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06363"/>
            <a:ext cx="4975225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j-cs"/>
              </a:rPr>
              <a:t>Multimedia: audio</a:t>
            </a:r>
            <a:endParaRPr lang="en-US" dirty="0">
              <a:latin typeface="Gill Sans MT" charset="0"/>
              <a:cs typeface="+mj-cs"/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561975" y="1433513"/>
            <a:ext cx="4149725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Char char="v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282575" indent="-282575">
              <a:buSzPct val="100000"/>
              <a:buFont typeface="Wingdings" charset="2"/>
              <a:buChar char="§"/>
              <a:defRPr/>
            </a:pPr>
            <a:r>
              <a:rPr lang="en-US" sz="2400" i="0" dirty="0" smtClean="0"/>
              <a:t>example: 8,000 samples/sec, 256 quantized values:  64,000 bps</a:t>
            </a:r>
          </a:p>
          <a:p>
            <a:pPr marL="282575" indent="-282575">
              <a:buSzPct val="100000"/>
              <a:buFont typeface="Wingdings" charset="2"/>
              <a:buChar char="§"/>
              <a:defRPr/>
            </a:pPr>
            <a:r>
              <a:rPr lang="en-US" sz="2400" i="0" dirty="0" smtClean="0"/>
              <a:t>receiver converts bits back to analog signal:</a:t>
            </a:r>
          </a:p>
          <a:p>
            <a:pPr marL="682625" lvl="1" indent="-225425">
              <a:buFont typeface="Arial"/>
              <a:buChar char="•"/>
              <a:defRPr/>
            </a:pPr>
            <a:r>
              <a:rPr lang="en-US" i="0" dirty="0" smtClean="0"/>
              <a:t>some quality reduction</a:t>
            </a:r>
          </a:p>
          <a:p>
            <a:pPr>
              <a:buFont typeface="Wingdings" charset="0"/>
              <a:buNone/>
              <a:defRPr/>
            </a:pPr>
            <a:endParaRPr lang="en-US" sz="2400" u="sng" dirty="0" smtClean="0">
              <a:solidFill>
                <a:srgbClr val="FF0000"/>
              </a:solidFill>
            </a:endParaRPr>
          </a:p>
          <a:p>
            <a:pPr>
              <a:buFont typeface="Wingdings" charset="0"/>
              <a:buNone/>
              <a:defRPr/>
            </a:pPr>
            <a:r>
              <a:rPr lang="en-US" i="0" u="sng" dirty="0">
                <a:solidFill>
                  <a:srgbClr val="CC0000"/>
                </a:solidFill>
              </a:rPr>
              <a:t>e</a:t>
            </a:r>
            <a:r>
              <a:rPr lang="en-US" i="0" u="sng" dirty="0" smtClean="0">
                <a:solidFill>
                  <a:srgbClr val="CC0000"/>
                </a:solidFill>
              </a:rPr>
              <a:t>xample rates</a:t>
            </a:r>
            <a:endParaRPr lang="en-US" i="0" dirty="0" smtClean="0">
              <a:solidFill>
                <a:srgbClr val="CC0000"/>
              </a:solidFill>
            </a:endParaRPr>
          </a:p>
          <a:p>
            <a:pPr>
              <a:buSzPct val="100000"/>
              <a:buFont typeface="Wingdings" charset="2"/>
              <a:buChar char="§"/>
              <a:defRPr/>
            </a:pPr>
            <a:r>
              <a:rPr lang="en-US" sz="2400" i="0" dirty="0" smtClean="0"/>
              <a:t>CD: 1.411 Mbps</a:t>
            </a:r>
          </a:p>
          <a:p>
            <a:pPr>
              <a:buSzPct val="100000"/>
              <a:buFont typeface="Wingdings" charset="2"/>
              <a:buChar char="§"/>
              <a:defRPr/>
            </a:pPr>
            <a:r>
              <a:rPr lang="en-US" sz="2400" i="0" dirty="0" smtClean="0"/>
              <a:t>MP3: 96, 128, 160 kbps</a:t>
            </a:r>
          </a:p>
          <a:p>
            <a:pPr>
              <a:buSzPct val="100000"/>
              <a:buFont typeface="Wingdings" charset="2"/>
              <a:buChar char="§"/>
              <a:defRPr/>
            </a:pPr>
            <a:r>
              <a:rPr lang="en-US" sz="2400" i="0" dirty="0" smtClean="0"/>
              <a:t>Internet telephony: 5.3 kbps and up</a:t>
            </a:r>
            <a:endParaRPr lang="en-US" sz="2400" i="0" dirty="0"/>
          </a:p>
        </p:txBody>
      </p:sp>
      <p:pic>
        <p:nvPicPr>
          <p:cNvPr id="22533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974725"/>
            <a:ext cx="41132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4" name="Group 1"/>
          <p:cNvGrpSpPr>
            <a:grpSpLocks/>
          </p:cNvGrpSpPr>
          <p:nvPr/>
        </p:nvGrpSpPr>
        <p:grpSpPr bwMode="auto">
          <a:xfrm>
            <a:off x="4727575" y="2008188"/>
            <a:ext cx="3867150" cy="3241675"/>
            <a:chOff x="4728279" y="2008293"/>
            <a:chExt cx="3866921" cy="3242105"/>
          </a:xfrm>
        </p:grpSpPr>
        <p:cxnSp>
          <p:nvCxnSpPr>
            <p:cNvPr id="22535" name="Straight Connector 7"/>
            <p:cNvCxnSpPr>
              <a:cxnSpLocks noChangeShapeType="1"/>
            </p:cNvCxnSpPr>
            <p:nvPr/>
          </p:nvCxnSpPr>
          <p:spPr bwMode="auto">
            <a:xfrm>
              <a:off x="5070318" y="2202424"/>
              <a:ext cx="0" cy="22116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" name="Rectangle 10"/>
            <p:cNvSpPr/>
            <p:nvPr/>
          </p:nvSpPr>
          <p:spPr>
            <a:xfrm>
              <a:off x="5067984" y="3343557"/>
              <a:ext cx="157154" cy="1054240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226724" y="3224479"/>
              <a:ext cx="155566" cy="1174906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382290" y="3064120"/>
              <a:ext cx="155566" cy="1330501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39444" y="2929165"/>
              <a:ext cx="157153" cy="1467045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699771" y="2913288"/>
              <a:ext cx="155566" cy="1492448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856925" y="3064120"/>
              <a:ext cx="157153" cy="1343203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014078" y="3197488"/>
              <a:ext cx="155566" cy="1205073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171232" y="3268935"/>
              <a:ext cx="157153" cy="1135213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329972" y="3284812"/>
              <a:ext cx="155566" cy="1109809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487125" y="3165734"/>
              <a:ext cx="155566" cy="1230476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642691" y="2945042"/>
              <a:ext cx="157154" cy="1451167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801431" y="2681482"/>
              <a:ext cx="155566" cy="1711552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960172" y="2794209"/>
              <a:ext cx="157154" cy="1602000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118912" y="3064120"/>
              <a:ext cx="155566" cy="1333677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274478" y="3327680"/>
              <a:ext cx="155566" cy="1065354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433219" y="3467399"/>
              <a:ext cx="155566" cy="927223"/>
            </a:xfrm>
            <a:prstGeom prst="rect">
              <a:avLst/>
            </a:prstGeom>
            <a:ln w="9525">
              <a:solidFill>
                <a:schemeClr val="bg1">
                  <a:lumMod val="50000"/>
                </a:schemeClr>
              </a:solidFill>
            </a:ln>
          </p:spPr>
          <p:txBody>
            <a:bodyPr wrap="none"/>
            <a:lstStyle/>
            <a:p>
              <a:pPr>
                <a:defRPr/>
              </a:pPr>
              <a:endParaRPr lang="en-US" dirty="0">
                <a:latin typeface="Comic Sans MS" pitchFamily="66" charset="0"/>
              </a:endParaRPr>
            </a:p>
          </p:txBody>
        </p:sp>
        <p:cxnSp>
          <p:nvCxnSpPr>
            <p:cNvPr id="22552" name="Straight Connector 26"/>
            <p:cNvCxnSpPr>
              <a:cxnSpLocks noChangeShapeType="1"/>
            </p:cNvCxnSpPr>
            <p:nvPr/>
          </p:nvCxnSpPr>
          <p:spPr bwMode="auto">
            <a:xfrm>
              <a:off x="5070318" y="4399838"/>
              <a:ext cx="32822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553" name="TextBox 27"/>
            <p:cNvSpPr txBox="1">
              <a:spLocks noChangeArrowheads="1"/>
            </p:cNvSpPr>
            <p:nvPr/>
          </p:nvSpPr>
          <p:spPr bwMode="auto">
            <a:xfrm>
              <a:off x="7893739" y="4398320"/>
              <a:ext cx="47538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200" i="0" dirty="0">
                  <a:latin typeface="Arial" charset="0"/>
                  <a:cs typeface="Arial" charset="0"/>
                </a:rPr>
                <a:t>time</a:t>
              </a:r>
            </a:p>
          </p:txBody>
        </p:sp>
        <p:sp>
          <p:nvSpPr>
            <p:cNvPr id="22554" name="TextBox 28"/>
            <p:cNvSpPr txBox="1">
              <a:spLocks noChangeArrowheads="1"/>
            </p:cNvSpPr>
            <p:nvPr/>
          </p:nvSpPr>
          <p:spPr bwMode="auto">
            <a:xfrm rot="-5400000">
              <a:off x="4008761" y="3199973"/>
              <a:ext cx="171603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200" i="0" dirty="0">
                  <a:latin typeface="Arial" charset="0"/>
                  <a:cs typeface="Arial" charset="0"/>
                </a:rPr>
                <a:t>audio signal amplitude</a:t>
              </a:r>
            </a:p>
          </p:txBody>
        </p:sp>
        <p:sp>
          <p:nvSpPr>
            <p:cNvPr id="22555" name="TextBox 29"/>
            <p:cNvSpPr txBox="1">
              <a:spLocks noChangeArrowheads="1"/>
            </p:cNvSpPr>
            <p:nvPr/>
          </p:nvSpPr>
          <p:spPr bwMode="auto">
            <a:xfrm>
              <a:off x="7760723" y="2909794"/>
              <a:ext cx="64678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200" i="0" dirty="0">
                  <a:solidFill>
                    <a:srgbClr val="0000FF"/>
                  </a:solidFill>
                  <a:latin typeface="Arial" charset="0"/>
                  <a:cs typeface="Arial" charset="0"/>
                </a:rPr>
                <a:t>analog</a:t>
              </a:r>
            </a:p>
            <a:p>
              <a:r>
                <a:rPr lang="en-US" sz="1200" i="0" dirty="0">
                  <a:solidFill>
                    <a:srgbClr val="0000FF"/>
                  </a:solidFill>
                  <a:latin typeface="Arial" charset="0"/>
                  <a:cs typeface="Arial" charset="0"/>
                </a:rPr>
                <a:t>signal</a:t>
              </a:r>
            </a:p>
          </p:txBody>
        </p:sp>
        <p:sp>
          <p:nvSpPr>
            <p:cNvPr id="22556" name="Freeform 30"/>
            <p:cNvSpPr>
              <a:spLocks/>
            </p:cNvSpPr>
            <p:nvPr/>
          </p:nvSpPr>
          <p:spPr bwMode="auto">
            <a:xfrm>
              <a:off x="5071366" y="2589612"/>
              <a:ext cx="3230339" cy="1173968"/>
            </a:xfrm>
            <a:custGeom>
              <a:avLst/>
              <a:gdLst>
                <a:gd name="T0" fmla="*/ 0 w 3230339"/>
                <a:gd name="T1" fmla="*/ 745990 h 1173968"/>
                <a:gd name="T2" fmla="*/ 635024 w 3230339"/>
                <a:gd name="T3" fmla="*/ 248983 h 1173968"/>
                <a:gd name="T4" fmla="*/ 1283852 w 3230339"/>
                <a:gd name="T5" fmla="*/ 676961 h 1173968"/>
                <a:gd name="T6" fmla="*/ 1877462 w 3230339"/>
                <a:gd name="T7" fmla="*/ 480 h 1173968"/>
                <a:gd name="T8" fmla="*/ 2415852 w 3230339"/>
                <a:gd name="T9" fmla="*/ 801213 h 1173968"/>
                <a:gd name="T10" fmla="*/ 3230339 w 3230339"/>
                <a:gd name="T11" fmla="*/ 1173968 h 11739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30339" h="1173968">
                  <a:moveTo>
                    <a:pt x="0" y="745990"/>
                  </a:moveTo>
                  <a:cubicBezTo>
                    <a:pt x="39114" y="794310"/>
                    <a:pt x="421049" y="260488"/>
                    <a:pt x="635024" y="248983"/>
                  </a:cubicBezTo>
                  <a:cubicBezTo>
                    <a:pt x="848999" y="237478"/>
                    <a:pt x="1076779" y="718378"/>
                    <a:pt x="1283852" y="676961"/>
                  </a:cubicBezTo>
                  <a:cubicBezTo>
                    <a:pt x="1490925" y="635544"/>
                    <a:pt x="1688795" y="-20229"/>
                    <a:pt x="1877462" y="480"/>
                  </a:cubicBezTo>
                  <a:cubicBezTo>
                    <a:pt x="2066129" y="21189"/>
                    <a:pt x="2190373" y="605632"/>
                    <a:pt x="2415852" y="801213"/>
                  </a:cubicBezTo>
                  <a:cubicBezTo>
                    <a:pt x="2641331" y="996794"/>
                    <a:pt x="2948489" y="1077328"/>
                    <a:pt x="3230339" y="1173968"/>
                  </a:cubicBezTo>
                </a:path>
              </a:pathLst>
            </a:custGeom>
            <a:noFill/>
            <a:ln w="222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cxnSp>
          <p:nvCxnSpPr>
            <p:cNvPr id="22557" name="Straight Connector 31"/>
            <p:cNvCxnSpPr>
              <a:cxnSpLocks noChangeShapeType="1"/>
            </p:cNvCxnSpPr>
            <p:nvPr/>
          </p:nvCxnSpPr>
          <p:spPr bwMode="auto">
            <a:xfrm flipH="1">
              <a:off x="7948878" y="3297188"/>
              <a:ext cx="176086" cy="29513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22558" name="Group 32"/>
            <p:cNvGrpSpPr>
              <a:grpSpLocks/>
            </p:cNvGrpSpPr>
            <p:nvPr/>
          </p:nvGrpSpPr>
          <p:grpSpPr bwMode="auto">
            <a:xfrm>
              <a:off x="6949949" y="2069766"/>
              <a:ext cx="1645251" cy="724141"/>
              <a:chOff x="7074194" y="1793646"/>
              <a:chExt cx="1645251" cy="724141"/>
            </a:xfrm>
          </p:grpSpPr>
          <p:cxnSp>
            <p:nvCxnSpPr>
              <p:cNvPr id="22567" name="Straight Connector 33"/>
              <p:cNvCxnSpPr>
                <a:cxnSpLocks noChangeShapeType="1"/>
              </p:cNvCxnSpPr>
              <p:nvPr/>
            </p:nvCxnSpPr>
            <p:spPr bwMode="auto">
              <a:xfrm>
                <a:off x="7074194" y="2510361"/>
                <a:ext cx="185676" cy="7426"/>
              </a:xfrm>
              <a:prstGeom prst="line">
                <a:avLst/>
              </a:prstGeom>
              <a:noFill/>
              <a:ln w="38100">
                <a:solidFill>
                  <a:srgbClr val="8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2568" name="TextBox 34"/>
              <p:cNvSpPr txBox="1">
                <a:spLocks noChangeArrowheads="1"/>
              </p:cNvSpPr>
              <p:nvPr/>
            </p:nvSpPr>
            <p:spPr bwMode="auto">
              <a:xfrm>
                <a:off x="7550903" y="1793646"/>
                <a:ext cx="1168542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200" i="0" dirty="0">
                    <a:solidFill>
                      <a:srgbClr val="800000"/>
                    </a:solidFill>
                    <a:latin typeface="Arial" charset="0"/>
                    <a:cs typeface="Arial" charset="0"/>
                  </a:rPr>
                  <a:t>quantized value of</a:t>
                </a:r>
              </a:p>
              <a:p>
                <a:r>
                  <a:rPr lang="en-US" sz="1200" i="0" dirty="0">
                    <a:solidFill>
                      <a:srgbClr val="800000"/>
                    </a:solidFill>
                    <a:latin typeface="Arial" charset="0"/>
                    <a:cs typeface="Arial" charset="0"/>
                  </a:rPr>
                  <a:t>analog value</a:t>
                </a:r>
              </a:p>
            </p:txBody>
          </p:sp>
          <p:cxnSp>
            <p:nvCxnSpPr>
              <p:cNvPr id="22569" name="Straight Connector 35"/>
              <p:cNvCxnSpPr>
                <a:cxnSpLocks noChangeShapeType="1"/>
              </p:cNvCxnSpPr>
              <p:nvPr/>
            </p:nvCxnSpPr>
            <p:spPr bwMode="auto">
              <a:xfrm flipH="1">
                <a:off x="7189314" y="1942186"/>
                <a:ext cx="427051" cy="542179"/>
              </a:xfrm>
              <a:prstGeom prst="line">
                <a:avLst/>
              </a:prstGeom>
              <a:noFill/>
              <a:ln w="9525">
                <a:solidFill>
                  <a:srgbClr val="8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22559" name="Group 36"/>
            <p:cNvGrpSpPr>
              <a:grpSpLocks/>
            </p:cNvGrpSpPr>
            <p:nvPr/>
          </p:nvGrpSpPr>
          <p:grpSpPr bwMode="auto">
            <a:xfrm>
              <a:off x="5549260" y="2008293"/>
              <a:ext cx="1442931" cy="785213"/>
              <a:chOff x="5673505" y="1732173"/>
              <a:chExt cx="1442931" cy="785213"/>
            </a:xfrm>
          </p:grpSpPr>
          <p:sp>
            <p:nvSpPr>
              <p:cNvPr id="22564" name="TextBox 37"/>
              <p:cNvSpPr txBox="1">
                <a:spLocks noChangeArrowheads="1"/>
              </p:cNvSpPr>
              <p:nvPr/>
            </p:nvSpPr>
            <p:spPr bwMode="auto">
              <a:xfrm>
                <a:off x="5673505" y="1732173"/>
                <a:ext cx="110511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r"/>
                <a:r>
                  <a:rPr lang="en-US" sz="1200" i="0" dirty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quantization error</a:t>
                </a:r>
              </a:p>
            </p:txBody>
          </p:sp>
          <p:cxnSp>
            <p:nvCxnSpPr>
              <p:cNvPr id="22565" name="Straight Connector 38"/>
              <p:cNvCxnSpPr>
                <a:cxnSpLocks noChangeShapeType="1"/>
              </p:cNvCxnSpPr>
              <p:nvPr/>
            </p:nvCxnSpPr>
            <p:spPr bwMode="auto">
              <a:xfrm>
                <a:off x="7112679" y="2314493"/>
                <a:ext cx="3757" cy="202893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med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2566" name="Straight Connector 39"/>
              <p:cNvCxnSpPr>
                <a:cxnSpLocks noChangeShapeType="1"/>
                <a:stCxn id="22564" idx="3"/>
              </p:cNvCxnSpPr>
              <p:nvPr/>
            </p:nvCxnSpPr>
            <p:spPr bwMode="auto">
              <a:xfrm>
                <a:off x="6778619" y="1963006"/>
                <a:ext cx="292728" cy="39281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22560" name="Group 40"/>
            <p:cNvGrpSpPr>
              <a:grpSpLocks/>
            </p:cNvGrpSpPr>
            <p:nvPr/>
          </p:nvGrpSpPr>
          <p:grpSpPr bwMode="auto">
            <a:xfrm>
              <a:off x="5056047" y="4114460"/>
              <a:ext cx="2583010" cy="1135938"/>
              <a:chOff x="5180292" y="3838340"/>
              <a:chExt cx="2583010" cy="1135938"/>
            </a:xfrm>
          </p:grpSpPr>
          <p:cxnSp>
            <p:nvCxnSpPr>
              <p:cNvPr id="22561" name="Straight Arrow Connector 41"/>
              <p:cNvCxnSpPr>
                <a:cxnSpLocks noChangeShapeType="1"/>
              </p:cNvCxnSpPr>
              <p:nvPr/>
            </p:nvCxnSpPr>
            <p:spPr bwMode="auto">
              <a:xfrm flipV="1">
                <a:off x="5180292" y="3838340"/>
                <a:ext cx="2583010" cy="14269"/>
              </a:xfrm>
              <a:prstGeom prst="straightConnector1">
                <a:avLst/>
              </a:prstGeom>
              <a:noFill/>
              <a:ln w="9525">
                <a:solidFill>
                  <a:srgbClr val="008000"/>
                </a:solidFill>
                <a:round/>
                <a:headEnd type="arrow" w="med" len="med"/>
                <a:tailEnd type="arrow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2562" name="TextBox 42"/>
              <p:cNvSpPr txBox="1">
                <a:spLocks noChangeArrowheads="1"/>
              </p:cNvSpPr>
              <p:nvPr/>
            </p:nvSpPr>
            <p:spPr bwMode="auto">
              <a:xfrm>
                <a:off x="5639878" y="4512613"/>
                <a:ext cx="170957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200" i="0" dirty="0">
                    <a:solidFill>
                      <a:srgbClr val="006633"/>
                    </a:solidFill>
                    <a:latin typeface="Arial" charset="0"/>
                    <a:cs typeface="Arial" charset="0"/>
                  </a:rPr>
                  <a:t>sampling rate</a:t>
                </a:r>
              </a:p>
              <a:p>
                <a:r>
                  <a:rPr lang="en-US" sz="1200" i="0" dirty="0">
                    <a:solidFill>
                      <a:srgbClr val="006633"/>
                    </a:solidFill>
                    <a:latin typeface="Arial" charset="0"/>
                    <a:cs typeface="Arial" charset="0"/>
                  </a:rPr>
                  <a:t>(</a:t>
                </a:r>
                <a:r>
                  <a:rPr lang="en-US" sz="1200" dirty="0">
                    <a:solidFill>
                      <a:srgbClr val="006633"/>
                    </a:solidFill>
                    <a:latin typeface="Arial" charset="0"/>
                    <a:cs typeface="Arial" charset="0"/>
                  </a:rPr>
                  <a:t>N </a:t>
                </a:r>
                <a:r>
                  <a:rPr lang="en-US" sz="1200" i="0" dirty="0">
                    <a:solidFill>
                      <a:srgbClr val="006633"/>
                    </a:solidFill>
                    <a:latin typeface="Arial" charset="0"/>
                    <a:cs typeface="Arial" charset="0"/>
                  </a:rPr>
                  <a:t>sample/sec)</a:t>
                </a:r>
              </a:p>
            </p:txBody>
          </p:sp>
          <p:cxnSp>
            <p:nvCxnSpPr>
              <p:cNvPr id="22563" name="Straight Connector 43"/>
              <p:cNvCxnSpPr>
                <a:cxnSpLocks noChangeShapeType="1"/>
              </p:cNvCxnSpPr>
              <p:nvPr/>
            </p:nvCxnSpPr>
            <p:spPr bwMode="auto">
              <a:xfrm flipV="1">
                <a:off x="6650182" y="3881146"/>
                <a:ext cx="214061" cy="713447"/>
              </a:xfrm>
              <a:prstGeom prst="line">
                <a:avLst/>
              </a:prstGeom>
              <a:noFill/>
              <a:ln w="9525">
                <a:solidFill>
                  <a:srgbClr val="0066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4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</a:t>
            </a:fld>
            <a:endParaRPr lang="en-US" sz="1200" dirty="0">
              <a:latin typeface="Tahoma" charset="0"/>
            </a:endParaRPr>
          </a:p>
        </p:txBody>
      </p:sp>
      <p:sp>
        <p:nvSpPr>
          <p:cNvPr id="4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745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/>
              <a:t>RTSP/RTP </a:t>
            </a:r>
            <a:r>
              <a:rPr lang="en-US" sz="4000" dirty="0" smtClean="0"/>
              <a:t>programming assignment</a:t>
            </a:r>
            <a:endParaRPr lang="en-US" sz="4000" dirty="0"/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build a server that encapsulates stored video frames into RTP packets</a:t>
            </a:r>
          </a:p>
          <a:p>
            <a:pPr lvl="1">
              <a:defRPr/>
            </a:pPr>
            <a:r>
              <a:rPr lang="en-US" dirty="0"/>
              <a:t>grab video frame, add RTP headers, create UDP segments, send segments to UDP socket</a:t>
            </a:r>
          </a:p>
          <a:p>
            <a:pPr lvl="1">
              <a:defRPr/>
            </a:pPr>
            <a:r>
              <a:rPr lang="en-US" dirty="0"/>
              <a:t>include </a:t>
            </a:r>
            <a:r>
              <a:rPr lang="en-US" dirty="0"/>
              <a:t>seq</a:t>
            </a:r>
            <a:r>
              <a:rPr lang="en-US" dirty="0"/>
              <a:t> numbers and time stamps</a:t>
            </a:r>
          </a:p>
          <a:p>
            <a:pPr lvl="1">
              <a:defRPr/>
            </a:pPr>
            <a:r>
              <a:rPr lang="en-US" dirty="0"/>
              <a:t>client RTP provided for you</a:t>
            </a:r>
          </a:p>
          <a:p>
            <a:pPr>
              <a:defRPr/>
            </a:pPr>
            <a:r>
              <a:rPr lang="en-US" dirty="0"/>
              <a:t>also write client side of RTSP</a:t>
            </a:r>
          </a:p>
          <a:p>
            <a:pPr lvl="1">
              <a:defRPr/>
            </a:pPr>
            <a:r>
              <a:rPr lang="en-US" dirty="0"/>
              <a:t>issue play/pause commands</a:t>
            </a:r>
          </a:p>
          <a:p>
            <a:pPr lvl="1">
              <a:defRPr/>
            </a:pPr>
            <a:r>
              <a:rPr lang="en-US" dirty="0"/>
              <a:t>server RTSP provided for you</a:t>
            </a:r>
          </a:p>
        </p:txBody>
      </p:sp>
      <p:pic>
        <p:nvPicPr>
          <p:cNvPr id="109573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1039813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40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473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85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Real-Time Control Protocol (RTCP)</a:t>
            </a:r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39850"/>
            <a:ext cx="4060825" cy="5186363"/>
          </a:xfrm>
        </p:spPr>
        <p:txBody>
          <a:bodyPr/>
          <a:lstStyle/>
          <a:p>
            <a:pPr>
              <a:defRPr/>
            </a:pPr>
            <a:r>
              <a:rPr lang="en-US" dirty="0"/>
              <a:t>works in conjunction with </a:t>
            </a:r>
            <a:r>
              <a:rPr lang="en-US" dirty="0" smtClean="0"/>
              <a:t>RTP</a:t>
            </a:r>
            <a:endParaRPr lang="en-US" dirty="0"/>
          </a:p>
          <a:p>
            <a:pPr>
              <a:defRPr/>
            </a:pPr>
            <a:r>
              <a:rPr lang="en-US" dirty="0"/>
              <a:t>each participant in RTP session periodically </a:t>
            </a:r>
            <a:r>
              <a:rPr lang="en-US" dirty="0" smtClean="0"/>
              <a:t>sends RTCP </a:t>
            </a:r>
            <a:r>
              <a:rPr lang="en-US" dirty="0"/>
              <a:t>control packets to all other </a:t>
            </a:r>
            <a:r>
              <a:rPr lang="en-US" dirty="0" smtClean="0"/>
              <a:t>participants</a:t>
            </a:r>
            <a:endParaRPr lang="en-US" dirty="0"/>
          </a:p>
        </p:txBody>
      </p:sp>
      <p:sp>
        <p:nvSpPr>
          <p:cNvPr id="3573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33900" y="1289050"/>
            <a:ext cx="4186238" cy="4908550"/>
          </a:xfrm>
        </p:spPr>
        <p:txBody>
          <a:bodyPr/>
          <a:lstStyle/>
          <a:p>
            <a:pPr>
              <a:defRPr/>
            </a:pPr>
            <a:r>
              <a:rPr lang="en-US" dirty="0"/>
              <a:t>each RTCP packet contains sender and/or receiver reports</a:t>
            </a:r>
          </a:p>
          <a:p>
            <a:pPr lvl="1">
              <a:defRPr/>
            </a:pPr>
            <a:r>
              <a:rPr lang="en-US" dirty="0"/>
              <a:t>report statistics useful to  application: # packets sent, # packets lost, interarrival </a:t>
            </a:r>
            <a:r>
              <a:rPr lang="en-US" dirty="0" smtClean="0"/>
              <a:t>jitter</a:t>
            </a:r>
          </a:p>
          <a:p>
            <a:pPr>
              <a:defRPr/>
            </a:pPr>
            <a:r>
              <a:rPr lang="en-US" dirty="0"/>
              <a:t>f</a:t>
            </a:r>
            <a:r>
              <a:rPr lang="en-US" dirty="0" smtClean="0"/>
              <a:t>eedback used to control performance</a:t>
            </a:r>
          </a:p>
          <a:p>
            <a:pPr lvl="1">
              <a:defRPr/>
            </a:pPr>
            <a:r>
              <a:rPr lang="en-US" dirty="0" smtClean="0"/>
              <a:t>sender may modify its transmissions based on  feedback</a:t>
            </a:r>
            <a:endParaRPr lang="en-US" dirty="0"/>
          </a:p>
        </p:txBody>
      </p:sp>
      <p:pic>
        <p:nvPicPr>
          <p:cNvPr id="111622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869950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41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268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 smtClean="0"/>
              <a:t>RTCP: multiple multicast senders</a:t>
            </a:r>
            <a:endParaRPr lang="en-US" sz="4000" dirty="0"/>
          </a:p>
        </p:txBody>
      </p:sp>
      <p:sp>
        <p:nvSpPr>
          <p:cNvPr id="356356" name="Text Box 4"/>
          <p:cNvSpPr txBox="1">
            <a:spLocks noChangeArrowheads="1"/>
          </p:cNvSpPr>
          <p:nvPr/>
        </p:nvSpPr>
        <p:spPr bwMode="auto">
          <a:xfrm>
            <a:off x="678262" y="4031847"/>
            <a:ext cx="8189361" cy="305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25425" indent="-2254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282575" indent="-282575">
              <a:spcBef>
                <a:spcPct val="1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i="0" dirty="0" smtClean="0">
                <a:latin typeface="+mn-lt"/>
              </a:rPr>
              <a:t>each RTP session: typically a single multicast address; all RTP /RTCP packets belonging to session use multicast address</a:t>
            </a:r>
          </a:p>
          <a:p>
            <a:pPr marL="282575" indent="-282575">
              <a:spcBef>
                <a:spcPct val="1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i="0" dirty="0" smtClean="0">
                <a:latin typeface="+mn-lt"/>
              </a:rPr>
              <a:t>RTP, RTCP packets distinguished from each other via distinct port numbers</a:t>
            </a:r>
          </a:p>
          <a:p>
            <a:pPr marL="282575" indent="-282575">
              <a:spcBef>
                <a:spcPct val="1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i="0" dirty="0" smtClean="0">
                <a:latin typeface="+mn-lt"/>
              </a:rPr>
              <a:t>to limit traffic, each participant reduces RTCP traffic as number of conference participants increases </a:t>
            </a:r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dirty="0" smtClean="0"/>
          </a:p>
        </p:txBody>
      </p:sp>
      <p:pic>
        <p:nvPicPr>
          <p:cNvPr id="113669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811213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Line 144"/>
          <p:cNvSpPr>
            <a:spLocks noChangeShapeType="1"/>
          </p:cNvSpPr>
          <p:nvPr/>
        </p:nvSpPr>
        <p:spPr bwMode="auto">
          <a:xfrm>
            <a:off x="3979863" y="1371600"/>
            <a:ext cx="14287" cy="1019175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36" name="Line 245"/>
          <p:cNvSpPr>
            <a:spLocks noChangeShapeType="1"/>
          </p:cNvSpPr>
          <p:nvPr/>
        </p:nvSpPr>
        <p:spPr bwMode="auto">
          <a:xfrm>
            <a:off x="4533900" y="2971800"/>
            <a:ext cx="730250" cy="523875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38" name="Line 247"/>
          <p:cNvSpPr>
            <a:spLocks noChangeShapeType="1"/>
          </p:cNvSpPr>
          <p:nvPr/>
        </p:nvSpPr>
        <p:spPr bwMode="auto">
          <a:xfrm flipH="1">
            <a:off x="2759075" y="2847975"/>
            <a:ext cx="1090613" cy="573088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grpSp>
        <p:nvGrpSpPr>
          <p:cNvPr id="113673" name="Group 542"/>
          <p:cNvGrpSpPr>
            <a:grpSpLocks/>
          </p:cNvGrpSpPr>
          <p:nvPr/>
        </p:nvGrpSpPr>
        <p:grpSpPr bwMode="auto">
          <a:xfrm>
            <a:off x="2087563" y="3206750"/>
            <a:ext cx="823912" cy="674688"/>
            <a:chOff x="-44" y="1473"/>
            <a:chExt cx="981" cy="1105"/>
          </a:xfrm>
        </p:grpSpPr>
        <p:pic>
          <p:nvPicPr>
            <p:cNvPr id="113732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733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13674" name="Group 249"/>
          <p:cNvGrpSpPr>
            <a:grpSpLocks/>
          </p:cNvGrpSpPr>
          <p:nvPr/>
        </p:nvGrpSpPr>
        <p:grpSpPr bwMode="auto">
          <a:xfrm>
            <a:off x="3789363" y="1131888"/>
            <a:ext cx="463550" cy="609600"/>
            <a:chOff x="4140" y="429"/>
            <a:chExt cx="1425" cy="2396"/>
          </a:xfrm>
        </p:grpSpPr>
        <p:sp>
          <p:nvSpPr>
            <p:cNvPr id="113700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" name="Rectangle 251"/>
            <p:cNvSpPr>
              <a:spLocks noChangeArrowheads="1"/>
            </p:cNvSpPr>
            <p:nvPr/>
          </p:nvSpPr>
          <p:spPr bwMode="auto">
            <a:xfrm>
              <a:off x="4203" y="429"/>
              <a:ext cx="1049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13702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3703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" name="Rectangle 254"/>
            <p:cNvSpPr>
              <a:spLocks noChangeArrowheads="1"/>
            </p:cNvSpPr>
            <p:nvPr/>
          </p:nvSpPr>
          <p:spPr bwMode="auto">
            <a:xfrm>
              <a:off x="4213" y="691"/>
              <a:ext cx="595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13705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84" name="AutoShape 256"/>
              <p:cNvSpPr>
                <a:spLocks noChangeArrowheads="1"/>
              </p:cNvSpPr>
              <p:nvPr/>
            </p:nvSpPr>
            <p:spPr bwMode="auto">
              <a:xfrm>
                <a:off x="615" y="2566"/>
                <a:ext cx="725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85" name="AutoShape 257"/>
              <p:cNvSpPr>
                <a:spLocks noChangeArrowheads="1"/>
              </p:cNvSpPr>
              <p:nvPr/>
            </p:nvSpPr>
            <p:spPr bwMode="auto">
              <a:xfrm>
                <a:off x="634" y="2584"/>
                <a:ext cx="688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60" name="Rectangle 258"/>
            <p:cNvSpPr>
              <a:spLocks noChangeArrowheads="1"/>
            </p:cNvSpPr>
            <p:nvPr/>
          </p:nvSpPr>
          <p:spPr bwMode="auto">
            <a:xfrm>
              <a:off x="4223" y="1022"/>
              <a:ext cx="595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13707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82" name="AutoShape 260"/>
              <p:cNvSpPr>
                <a:spLocks noChangeArrowheads="1"/>
              </p:cNvSpPr>
              <p:nvPr/>
            </p:nvSpPr>
            <p:spPr bwMode="auto">
              <a:xfrm>
                <a:off x="612" y="2571"/>
                <a:ext cx="725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83" name="AutoShape 261"/>
              <p:cNvSpPr>
                <a:spLocks noChangeArrowheads="1"/>
              </p:cNvSpPr>
              <p:nvPr/>
            </p:nvSpPr>
            <p:spPr bwMode="auto">
              <a:xfrm>
                <a:off x="624" y="2590"/>
                <a:ext cx="694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62" name="Rectangle 262"/>
            <p:cNvSpPr>
              <a:spLocks noChangeArrowheads="1"/>
            </p:cNvSpPr>
            <p:nvPr/>
          </p:nvSpPr>
          <p:spPr bwMode="auto">
            <a:xfrm>
              <a:off x="4218" y="1359"/>
              <a:ext cx="595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63" name="Rectangle 263"/>
            <p:cNvSpPr>
              <a:spLocks noChangeArrowheads="1"/>
            </p:cNvSpPr>
            <p:nvPr/>
          </p:nvSpPr>
          <p:spPr bwMode="auto">
            <a:xfrm>
              <a:off x="4228" y="1652"/>
              <a:ext cx="595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13710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80" name="AutoShape 265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17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81" name="AutoShape 266"/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87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13711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13712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78" name="AutoShape 269"/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3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79" name="AutoShape 270"/>
              <p:cNvSpPr>
                <a:spLocks noChangeArrowheads="1"/>
              </p:cNvSpPr>
              <p:nvPr/>
            </p:nvSpPr>
            <p:spPr bwMode="auto">
              <a:xfrm>
                <a:off x="634" y="2587"/>
                <a:ext cx="687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67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13714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3715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" name="Oval 274"/>
            <p:cNvSpPr>
              <a:spLocks noChangeArrowheads="1"/>
            </p:cNvSpPr>
            <p:nvPr/>
          </p:nvSpPr>
          <p:spPr bwMode="auto">
            <a:xfrm>
              <a:off x="5516" y="2613"/>
              <a:ext cx="49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13717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73" name="AutoShape 277"/>
            <p:cNvSpPr>
              <a:spLocks noChangeArrowheads="1"/>
            </p:cNvSpPr>
            <p:nvPr/>
          </p:nvSpPr>
          <p:spPr bwMode="auto">
            <a:xfrm>
              <a:off x="4203" y="2713"/>
              <a:ext cx="1074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74" name="Oval 278"/>
            <p:cNvSpPr>
              <a:spLocks noChangeArrowheads="1"/>
            </p:cNvSpPr>
            <p:nvPr/>
          </p:nvSpPr>
          <p:spPr bwMode="auto">
            <a:xfrm>
              <a:off x="4306" y="2382"/>
              <a:ext cx="161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75" name="Oval 279"/>
            <p:cNvSpPr>
              <a:spLocks noChangeArrowheads="1"/>
            </p:cNvSpPr>
            <p:nvPr/>
          </p:nvSpPr>
          <p:spPr bwMode="auto">
            <a:xfrm>
              <a:off x="4486" y="2382"/>
              <a:ext cx="161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76" name="Oval 280"/>
            <p:cNvSpPr>
              <a:spLocks noChangeArrowheads="1"/>
            </p:cNvSpPr>
            <p:nvPr/>
          </p:nvSpPr>
          <p:spPr bwMode="auto">
            <a:xfrm>
              <a:off x="4662" y="2382"/>
              <a:ext cx="156" cy="137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77" name="Rectangle 281"/>
            <p:cNvSpPr>
              <a:spLocks noChangeArrowheads="1"/>
            </p:cNvSpPr>
            <p:nvPr/>
          </p:nvSpPr>
          <p:spPr bwMode="auto">
            <a:xfrm>
              <a:off x="5062" y="1833"/>
              <a:ext cx="83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sp>
        <p:nvSpPr>
          <p:cNvPr id="113675" name="Freeform 7"/>
          <p:cNvSpPr>
            <a:spLocks/>
          </p:cNvSpPr>
          <p:nvPr/>
        </p:nvSpPr>
        <p:spPr bwMode="auto">
          <a:xfrm>
            <a:off x="3286125" y="1960563"/>
            <a:ext cx="1504950" cy="1341437"/>
          </a:xfrm>
          <a:custGeom>
            <a:avLst/>
            <a:gdLst>
              <a:gd name="T0" fmla="*/ 19032 w 2135"/>
              <a:gd name="T1" fmla="*/ 526244 h 1662"/>
              <a:gd name="T2" fmla="*/ 74014 w 2135"/>
              <a:gd name="T3" fmla="*/ 61341 h 1662"/>
              <a:gd name="T4" fmla="*/ 463116 w 2135"/>
              <a:gd name="T5" fmla="*/ 158196 h 1662"/>
              <a:gd name="T6" fmla="*/ 852218 w 2135"/>
              <a:gd name="T7" fmla="*/ 80712 h 1662"/>
              <a:gd name="T8" fmla="*/ 1410494 w 2135"/>
              <a:gd name="T9" fmla="*/ 327692 h 1662"/>
              <a:gd name="T10" fmla="*/ 1418953 w 2135"/>
              <a:gd name="T11" fmla="*/ 923348 h 1662"/>
              <a:gd name="T12" fmla="*/ 1114438 w 2135"/>
              <a:gd name="T13" fmla="*/ 1291396 h 1662"/>
              <a:gd name="T14" fmla="*/ 573079 w 2135"/>
              <a:gd name="T15" fmla="*/ 1223598 h 1662"/>
              <a:gd name="T16" fmla="*/ 353152 w 2135"/>
              <a:gd name="T17" fmla="*/ 1025046 h 1662"/>
              <a:gd name="T18" fmla="*/ 128996 w 2135"/>
              <a:gd name="T19" fmla="*/ 860393 h 1662"/>
              <a:gd name="T20" fmla="*/ 19032 w 2135"/>
              <a:gd name="T21" fmla="*/ 526244 h 166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135" h="1662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mpd="sng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113676" name="Group 542"/>
          <p:cNvGrpSpPr>
            <a:grpSpLocks/>
          </p:cNvGrpSpPr>
          <p:nvPr/>
        </p:nvGrpSpPr>
        <p:grpSpPr bwMode="auto">
          <a:xfrm flipH="1">
            <a:off x="5075238" y="3195638"/>
            <a:ext cx="804862" cy="630237"/>
            <a:chOff x="-44" y="1473"/>
            <a:chExt cx="981" cy="1105"/>
          </a:xfrm>
        </p:grpSpPr>
        <p:pic>
          <p:nvPicPr>
            <p:cNvPr id="113698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699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113677" name="Rectangle 2"/>
          <p:cNvSpPr>
            <a:spLocks noChangeArrowheads="1"/>
          </p:cNvSpPr>
          <p:nvPr/>
        </p:nvSpPr>
        <p:spPr bwMode="auto">
          <a:xfrm>
            <a:off x="5994400" y="2738438"/>
            <a:ext cx="711200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en-US" dirty="0"/>
          </a:p>
        </p:txBody>
      </p:sp>
      <p:grpSp>
        <p:nvGrpSpPr>
          <p:cNvPr id="133124" name="Group 133123"/>
          <p:cNvGrpSpPr>
            <a:grpSpLocks/>
          </p:cNvGrpSpPr>
          <p:nvPr/>
        </p:nvGrpSpPr>
        <p:grpSpPr bwMode="auto">
          <a:xfrm>
            <a:off x="4395788" y="1371600"/>
            <a:ext cx="725487" cy="596900"/>
            <a:chOff x="5551334" y="1656839"/>
            <a:chExt cx="726589" cy="597650"/>
          </a:xfrm>
        </p:grpSpPr>
        <p:grpSp>
          <p:nvGrpSpPr>
            <p:cNvPr id="113691" name="Group 283"/>
            <p:cNvGrpSpPr>
              <a:grpSpLocks/>
            </p:cNvGrpSpPr>
            <p:nvPr/>
          </p:nvGrpSpPr>
          <p:grpSpPr bwMode="auto">
            <a:xfrm>
              <a:off x="5608780" y="1939773"/>
              <a:ext cx="669143" cy="304522"/>
              <a:chOff x="7478250" y="2696027"/>
              <a:chExt cx="669143" cy="304522"/>
            </a:xfrm>
          </p:grpSpPr>
          <p:sp>
            <p:nvSpPr>
              <p:cNvPr id="113696" name="Rectangle 5"/>
              <p:cNvSpPr>
                <a:spLocks noChangeArrowheads="1"/>
              </p:cNvSpPr>
              <p:nvPr/>
            </p:nvSpPr>
            <p:spPr bwMode="auto">
              <a:xfrm>
                <a:off x="7512386" y="2744314"/>
                <a:ext cx="635007" cy="256235"/>
              </a:xfrm>
              <a:prstGeom prst="rect">
                <a:avLst/>
              </a:prstGeom>
              <a:solidFill>
                <a:srgbClr val="006633"/>
              </a:solidFill>
              <a:ln w="1587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13697" name="TextBox 1"/>
              <p:cNvSpPr txBox="1">
                <a:spLocks noChangeArrowheads="1"/>
              </p:cNvSpPr>
              <p:nvPr/>
            </p:nvSpPr>
            <p:spPr bwMode="auto">
              <a:xfrm>
                <a:off x="7478250" y="2696027"/>
                <a:ext cx="667545" cy="2929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600" i="0" dirty="0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RTCP</a:t>
                </a:r>
              </a:p>
            </p:txBody>
          </p:sp>
        </p:grpSp>
        <p:grpSp>
          <p:nvGrpSpPr>
            <p:cNvPr id="113692" name="Group 284"/>
            <p:cNvGrpSpPr>
              <a:grpSpLocks/>
            </p:cNvGrpSpPr>
            <p:nvPr/>
          </p:nvGrpSpPr>
          <p:grpSpPr bwMode="auto">
            <a:xfrm>
              <a:off x="5641957" y="1656839"/>
              <a:ext cx="635007" cy="338554"/>
              <a:chOff x="7211741" y="3297766"/>
              <a:chExt cx="635007" cy="338554"/>
            </a:xfrm>
          </p:grpSpPr>
          <p:sp>
            <p:nvSpPr>
              <p:cNvPr id="113694" name="Rectangle 289"/>
              <p:cNvSpPr>
                <a:spLocks noChangeArrowheads="1"/>
              </p:cNvSpPr>
              <p:nvPr/>
            </p:nvSpPr>
            <p:spPr bwMode="auto">
              <a:xfrm>
                <a:off x="7211741" y="3342340"/>
                <a:ext cx="635007" cy="256235"/>
              </a:xfrm>
              <a:prstGeom prst="rect">
                <a:avLst/>
              </a:prstGeom>
              <a:solidFill>
                <a:srgbClr val="000099"/>
              </a:solidFill>
              <a:ln w="1587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13695" name="TextBox 290"/>
              <p:cNvSpPr txBox="1">
                <a:spLocks noChangeArrowheads="1"/>
              </p:cNvSpPr>
              <p:nvPr/>
            </p:nvSpPr>
            <p:spPr bwMode="auto">
              <a:xfrm>
                <a:off x="7237021" y="3297766"/>
                <a:ext cx="587621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600" i="0" dirty="0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RTP</a:t>
                </a:r>
              </a:p>
            </p:txBody>
          </p:sp>
        </p:grpSp>
        <p:cxnSp>
          <p:nvCxnSpPr>
            <p:cNvPr id="113693" name="Straight Connector 133122"/>
            <p:cNvCxnSpPr>
              <a:cxnSpLocks noChangeShapeType="1"/>
            </p:cNvCxnSpPr>
            <p:nvPr/>
          </p:nvCxnSpPr>
          <p:spPr bwMode="auto">
            <a:xfrm>
              <a:off x="5551334" y="1698001"/>
              <a:ext cx="0" cy="5564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33133" name="Group 133132"/>
          <p:cNvGrpSpPr>
            <a:grpSpLocks/>
          </p:cNvGrpSpPr>
          <p:nvPr/>
        </p:nvGrpSpPr>
        <p:grpSpPr bwMode="auto">
          <a:xfrm>
            <a:off x="4843463" y="2593975"/>
            <a:ext cx="879475" cy="501650"/>
            <a:chOff x="4842917" y="2593584"/>
            <a:chExt cx="879945" cy="502773"/>
          </a:xfrm>
        </p:grpSpPr>
        <p:grpSp>
          <p:nvGrpSpPr>
            <p:cNvPr id="113687" name="Group 299"/>
            <p:cNvGrpSpPr>
              <a:grpSpLocks/>
            </p:cNvGrpSpPr>
            <p:nvPr/>
          </p:nvGrpSpPr>
          <p:grpSpPr bwMode="auto">
            <a:xfrm>
              <a:off x="5053719" y="2593584"/>
              <a:ext cx="669143" cy="304522"/>
              <a:chOff x="7478250" y="2696027"/>
              <a:chExt cx="669143" cy="304522"/>
            </a:xfrm>
          </p:grpSpPr>
          <p:sp>
            <p:nvSpPr>
              <p:cNvPr id="113689" name="Rectangle 304"/>
              <p:cNvSpPr>
                <a:spLocks noChangeArrowheads="1"/>
              </p:cNvSpPr>
              <p:nvPr/>
            </p:nvSpPr>
            <p:spPr bwMode="auto">
              <a:xfrm>
                <a:off x="7512386" y="2744314"/>
                <a:ext cx="635007" cy="256235"/>
              </a:xfrm>
              <a:prstGeom prst="rect">
                <a:avLst/>
              </a:prstGeom>
              <a:solidFill>
                <a:srgbClr val="006633"/>
              </a:solidFill>
              <a:ln w="1587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13690" name="TextBox 305"/>
              <p:cNvSpPr txBox="1">
                <a:spLocks noChangeArrowheads="1"/>
              </p:cNvSpPr>
              <p:nvPr/>
            </p:nvSpPr>
            <p:spPr bwMode="auto">
              <a:xfrm>
                <a:off x="7478250" y="2696027"/>
                <a:ext cx="667545" cy="2929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600" i="0" dirty="0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RTCP</a:t>
                </a:r>
              </a:p>
            </p:txBody>
          </p:sp>
        </p:grpSp>
        <p:cxnSp>
          <p:nvCxnSpPr>
            <p:cNvPr id="113688" name="Straight Connector 301"/>
            <p:cNvCxnSpPr>
              <a:cxnSpLocks noChangeShapeType="1"/>
            </p:cNvCxnSpPr>
            <p:nvPr/>
          </p:nvCxnSpPr>
          <p:spPr bwMode="auto">
            <a:xfrm flipH="1" flipV="1">
              <a:off x="4842917" y="2767983"/>
              <a:ext cx="494353" cy="32837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33134" name="Group 133133"/>
          <p:cNvGrpSpPr>
            <a:grpSpLocks/>
          </p:cNvGrpSpPr>
          <p:nvPr/>
        </p:nvGrpSpPr>
        <p:grpSpPr bwMode="auto">
          <a:xfrm>
            <a:off x="2303463" y="2727325"/>
            <a:ext cx="1079500" cy="449263"/>
            <a:chOff x="2303200" y="2726683"/>
            <a:chExt cx="1080537" cy="450476"/>
          </a:xfrm>
        </p:grpSpPr>
        <p:grpSp>
          <p:nvGrpSpPr>
            <p:cNvPr id="113683" name="Group 309"/>
            <p:cNvGrpSpPr>
              <a:grpSpLocks/>
            </p:cNvGrpSpPr>
            <p:nvPr/>
          </p:nvGrpSpPr>
          <p:grpSpPr bwMode="auto">
            <a:xfrm>
              <a:off x="2303200" y="2726683"/>
              <a:ext cx="669143" cy="304522"/>
              <a:chOff x="7478250" y="2696027"/>
              <a:chExt cx="669143" cy="304522"/>
            </a:xfrm>
          </p:grpSpPr>
          <p:sp>
            <p:nvSpPr>
              <p:cNvPr id="113685" name="Rectangle 310"/>
              <p:cNvSpPr>
                <a:spLocks noChangeArrowheads="1"/>
              </p:cNvSpPr>
              <p:nvPr/>
            </p:nvSpPr>
            <p:spPr bwMode="auto">
              <a:xfrm>
                <a:off x="7512386" y="2744314"/>
                <a:ext cx="635007" cy="256235"/>
              </a:xfrm>
              <a:prstGeom prst="rect">
                <a:avLst/>
              </a:prstGeom>
              <a:solidFill>
                <a:srgbClr val="006633"/>
              </a:solidFill>
              <a:ln w="1587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13686" name="TextBox 311"/>
              <p:cNvSpPr txBox="1">
                <a:spLocks noChangeArrowheads="1"/>
              </p:cNvSpPr>
              <p:nvPr/>
            </p:nvSpPr>
            <p:spPr bwMode="auto">
              <a:xfrm>
                <a:off x="7478250" y="2696027"/>
                <a:ext cx="667545" cy="2929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600" i="0" dirty="0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RTCP</a:t>
                </a:r>
              </a:p>
            </p:txBody>
          </p:sp>
        </p:grpSp>
        <p:cxnSp>
          <p:nvCxnSpPr>
            <p:cNvPr id="113684" name="Straight Connector 312"/>
            <p:cNvCxnSpPr>
              <a:cxnSpLocks noChangeShapeType="1"/>
            </p:cNvCxnSpPr>
            <p:nvPr/>
          </p:nvCxnSpPr>
          <p:spPr bwMode="auto">
            <a:xfrm flipV="1">
              <a:off x="2793116" y="2879927"/>
              <a:ext cx="590621" cy="2972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13681" name="TextBox 133131"/>
          <p:cNvSpPr txBox="1">
            <a:spLocks noChangeArrowheads="1"/>
          </p:cNvSpPr>
          <p:nvPr/>
        </p:nvSpPr>
        <p:spPr bwMode="auto">
          <a:xfrm>
            <a:off x="2825750" y="1270000"/>
            <a:ext cx="890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latin typeface="Arial" charset="0"/>
                <a:cs typeface="Arial" charset="0"/>
              </a:rPr>
              <a:t>sender</a:t>
            </a:r>
          </a:p>
        </p:txBody>
      </p:sp>
      <p:sp>
        <p:nvSpPr>
          <p:cNvPr id="113682" name="TextBox 317"/>
          <p:cNvSpPr txBox="1">
            <a:spLocks noChangeArrowheads="1"/>
          </p:cNvSpPr>
          <p:nvPr/>
        </p:nvSpPr>
        <p:spPr bwMode="auto">
          <a:xfrm>
            <a:off x="3435350" y="3262313"/>
            <a:ext cx="1120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latin typeface="Arial" charset="0"/>
                <a:cs typeface="Arial" charset="0"/>
              </a:rPr>
              <a:t>receivers</a:t>
            </a:r>
          </a:p>
        </p:txBody>
      </p:sp>
      <p:sp>
        <p:nvSpPr>
          <p:cNvPr id="71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42</a:t>
            </a:fld>
            <a:endParaRPr lang="en-US" sz="1200" dirty="0">
              <a:latin typeface="Tahoma" charset="0"/>
            </a:endParaRPr>
          </a:p>
        </p:txBody>
      </p:sp>
      <p:sp>
        <p:nvSpPr>
          <p:cNvPr id="8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847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85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RTCP: packet types</a:t>
            </a:r>
            <a:endParaRPr lang="en-US" dirty="0"/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39850"/>
            <a:ext cx="4005263" cy="490855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 smtClean="0">
                <a:solidFill>
                  <a:srgbClr val="CC0000"/>
                </a:solidFill>
              </a:rPr>
              <a:t>receiver </a:t>
            </a:r>
            <a:r>
              <a:rPr lang="en-US" i="1" dirty="0">
                <a:solidFill>
                  <a:srgbClr val="CC0000"/>
                </a:solidFill>
              </a:rPr>
              <a:t>report packets:</a:t>
            </a:r>
          </a:p>
          <a:p>
            <a:pPr>
              <a:defRPr/>
            </a:pPr>
            <a:r>
              <a:rPr lang="en-US" sz="2400" dirty="0"/>
              <a:t> fraction of packets lost, last sequence number, average interarrival jitter</a:t>
            </a:r>
          </a:p>
          <a:p>
            <a:pPr>
              <a:buFont typeface="Wingdings" charset="0"/>
              <a:buNone/>
              <a:defRPr/>
            </a:pPr>
            <a:r>
              <a:rPr lang="en-US" i="1" dirty="0" smtClean="0">
                <a:solidFill>
                  <a:srgbClr val="CC0000"/>
                </a:solidFill>
              </a:rPr>
              <a:t>sender </a:t>
            </a:r>
            <a:r>
              <a:rPr lang="en-US" i="1" dirty="0">
                <a:solidFill>
                  <a:srgbClr val="CC0000"/>
                </a:solidFill>
              </a:rPr>
              <a:t>report packets: </a:t>
            </a:r>
          </a:p>
          <a:p>
            <a:pPr>
              <a:defRPr/>
            </a:pPr>
            <a:r>
              <a:rPr lang="en-US" sz="2400" dirty="0"/>
              <a:t>SSRC of RTP stream, current time, number of packets sent, number of bytes sent </a:t>
            </a:r>
          </a:p>
        </p:txBody>
      </p:sp>
      <p:sp>
        <p:nvSpPr>
          <p:cNvPr id="3553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52975" y="1303338"/>
            <a:ext cx="3810000" cy="490855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 smtClean="0">
                <a:solidFill>
                  <a:srgbClr val="CC0000"/>
                </a:solidFill>
              </a:rPr>
              <a:t>source </a:t>
            </a:r>
            <a:r>
              <a:rPr lang="en-US" i="1" dirty="0">
                <a:solidFill>
                  <a:srgbClr val="CC0000"/>
                </a:solidFill>
              </a:rPr>
              <a:t>description packets: </a:t>
            </a:r>
          </a:p>
          <a:p>
            <a:pPr>
              <a:defRPr/>
            </a:pPr>
            <a:r>
              <a:rPr lang="en-US" sz="2400" dirty="0"/>
              <a:t>e-mail address of sender, sender's name, SSRC  of associated RTP stream </a:t>
            </a:r>
          </a:p>
          <a:p>
            <a:pPr>
              <a:defRPr/>
            </a:pPr>
            <a:r>
              <a:rPr lang="en-US" sz="2400" dirty="0"/>
              <a:t>provide mapping between the SSRC and the user/host name</a:t>
            </a:r>
          </a:p>
        </p:txBody>
      </p:sp>
      <p:pic>
        <p:nvPicPr>
          <p:cNvPr id="115718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866775"/>
            <a:ext cx="4570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43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191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42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RTCP: </a:t>
            </a:r>
            <a:r>
              <a:rPr lang="en-US" dirty="0"/>
              <a:t>s</a:t>
            </a:r>
            <a:r>
              <a:rPr lang="en-US" dirty="0" smtClean="0"/>
              <a:t>tream synchronization</a:t>
            </a:r>
            <a:endParaRPr lang="en-US" dirty="0"/>
          </a:p>
        </p:txBody>
      </p:sp>
      <p:sp>
        <p:nvSpPr>
          <p:cNvPr id="3543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/>
              <a:t>RTCP can synchronize different media streams within a RTP session </a:t>
            </a:r>
          </a:p>
          <a:p>
            <a:pPr>
              <a:defRPr/>
            </a:pPr>
            <a:r>
              <a:rPr lang="en-US" sz="2400" dirty="0"/>
              <a:t>e</a:t>
            </a:r>
            <a:r>
              <a:rPr lang="en-US" sz="2400" dirty="0" smtClean="0"/>
              <a:t>.g., videoconferencing app: each </a:t>
            </a:r>
            <a:r>
              <a:rPr lang="en-US" sz="2400" dirty="0"/>
              <a:t>sender generates one RTP stream for video, one for audio. </a:t>
            </a:r>
          </a:p>
          <a:p>
            <a:pPr>
              <a:defRPr/>
            </a:pPr>
            <a:r>
              <a:rPr lang="en-US" sz="2400" dirty="0"/>
              <a:t>timestamps in RTP packets tied to the video, audio sampling clocks</a:t>
            </a:r>
          </a:p>
          <a:p>
            <a:pPr lvl="1">
              <a:defRPr/>
            </a:pPr>
            <a:r>
              <a:rPr lang="en-US" i="1" dirty="0"/>
              <a:t>not</a:t>
            </a:r>
            <a:r>
              <a:rPr lang="en-US" dirty="0"/>
              <a:t> tied to wall-clock time</a:t>
            </a:r>
            <a:endParaRPr lang="en-US" sz="2000" dirty="0"/>
          </a:p>
        </p:txBody>
      </p:sp>
      <p:sp>
        <p:nvSpPr>
          <p:cNvPr id="35430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/>
              <a:t>each RTCP sender-report packet contains (for most recently generated packet in associated RTP stream):</a:t>
            </a:r>
          </a:p>
          <a:p>
            <a:pPr lvl="1">
              <a:defRPr/>
            </a:pPr>
            <a:r>
              <a:rPr lang="en-US" dirty="0"/>
              <a:t>timestamp of RTP packet </a:t>
            </a:r>
          </a:p>
          <a:p>
            <a:pPr lvl="1">
              <a:defRPr/>
            </a:pPr>
            <a:r>
              <a:rPr lang="en-US" dirty="0"/>
              <a:t>wall-clock time for when packet was </a:t>
            </a:r>
            <a:r>
              <a:rPr lang="en-US" dirty="0" smtClean="0"/>
              <a:t>created</a:t>
            </a:r>
            <a:endParaRPr lang="en-US" dirty="0"/>
          </a:p>
          <a:p>
            <a:pPr>
              <a:defRPr/>
            </a:pPr>
            <a:r>
              <a:rPr lang="en-US" sz="2400" dirty="0"/>
              <a:t>receivers uses association to synchronize playout of audio, video </a:t>
            </a:r>
          </a:p>
        </p:txBody>
      </p:sp>
      <p:pic>
        <p:nvPicPr>
          <p:cNvPr id="117766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868363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44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94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33388" y="80963"/>
            <a:ext cx="7772400" cy="871537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RTCP: bandwidth scaling</a:t>
            </a:r>
            <a:endParaRPr lang="en-US" dirty="0"/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6413" y="1454150"/>
            <a:ext cx="3810000" cy="4908550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</a:rPr>
              <a:t>RTCP attempts to limit its traffic to 5% of session </a:t>
            </a:r>
            <a:r>
              <a:rPr lang="en-US" i="1" dirty="0" smtClean="0">
                <a:solidFill>
                  <a:srgbClr val="CC0000"/>
                </a:solidFill>
              </a:rPr>
              <a:t>bandwidth</a:t>
            </a:r>
          </a:p>
          <a:p>
            <a:pPr marL="0" indent="0">
              <a:buFont typeface="Wingdings" charset="0"/>
              <a:buNone/>
              <a:defRPr/>
            </a:pPr>
            <a:endParaRPr lang="en-US" sz="2000" dirty="0"/>
          </a:p>
          <a:p>
            <a:pPr>
              <a:buFont typeface="Wingdings" charset="0"/>
              <a:buNone/>
              <a:defRPr/>
            </a:pPr>
            <a:r>
              <a:rPr lang="en-US" sz="2400" i="1" dirty="0" smtClean="0">
                <a:solidFill>
                  <a:srgbClr val="000099"/>
                </a:solidFill>
              </a:rPr>
              <a:t>example : </a:t>
            </a:r>
            <a:r>
              <a:rPr lang="en-US" sz="2400" dirty="0" smtClean="0"/>
              <a:t>one </a:t>
            </a:r>
            <a:r>
              <a:rPr lang="en-US" sz="2400" dirty="0"/>
              <a:t>sender, sending video at 2 </a:t>
            </a:r>
            <a:r>
              <a:rPr lang="en-US" sz="2400" dirty="0" smtClean="0"/>
              <a:t>Mbps</a:t>
            </a:r>
            <a:endParaRPr lang="en-US" sz="2400" dirty="0"/>
          </a:p>
          <a:p>
            <a:pPr>
              <a:defRPr/>
            </a:pPr>
            <a:r>
              <a:rPr lang="en-US" sz="2400" dirty="0" smtClean="0"/>
              <a:t>RTCP </a:t>
            </a:r>
            <a:r>
              <a:rPr lang="en-US" sz="2400" dirty="0"/>
              <a:t>attempts to limit </a:t>
            </a:r>
            <a:r>
              <a:rPr lang="en-US" sz="2400" dirty="0" smtClean="0"/>
              <a:t>RTCP </a:t>
            </a:r>
            <a:r>
              <a:rPr lang="en-US" sz="2400" dirty="0"/>
              <a:t>traffic to 100 </a:t>
            </a:r>
            <a:r>
              <a:rPr lang="en-US" sz="2400" dirty="0" smtClean="0"/>
              <a:t>Kbps</a:t>
            </a:r>
            <a:endParaRPr lang="en-US" sz="2400" dirty="0"/>
          </a:p>
          <a:p>
            <a:pPr>
              <a:defRPr/>
            </a:pPr>
            <a:r>
              <a:rPr lang="en-US" sz="2400" dirty="0"/>
              <a:t>RTCP gives 75% of  rate to receivers; remaining 25% to sender</a:t>
            </a:r>
            <a:endParaRPr lang="en-US" sz="2000" dirty="0"/>
          </a:p>
        </p:txBody>
      </p:sp>
      <p:sp>
        <p:nvSpPr>
          <p:cNvPr id="3532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327525" y="1573213"/>
            <a:ext cx="4211638" cy="4908550"/>
          </a:xfrm>
        </p:spPr>
        <p:txBody>
          <a:bodyPr/>
          <a:lstStyle/>
          <a:p>
            <a:pPr>
              <a:defRPr/>
            </a:pPr>
            <a:r>
              <a:rPr lang="en-US" sz="2400" dirty="0"/>
              <a:t>75 kbps is equally shared among receivers: </a:t>
            </a:r>
          </a:p>
          <a:p>
            <a:pPr lvl="1">
              <a:defRPr/>
            </a:pPr>
            <a:r>
              <a:rPr lang="en-US" sz="2000" dirty="0"/>
              <a:t>with R receivers,  each receiver gets to send RTCP traffic at 75/R kbps. </a:t>
            </a:r>
          </a:p>
          <a:p>
            <a:pPr>
              <a:defRPr/>
            </a:pPr>
            <a:r>
              <a:rPr lang="en-US" sz="2400" dirty="0"/>
              <a:t>sender gets to send RTCP traffic at 25 kbps.</a:t>
            </a:r>
            <a:r>
              <a:rPr lang="en-US" dirty="0"/>
              <a:t> </a:t>
            </a:r>
          </a:p>
          <a:p>
            <a:pPr>
              <a:defRPr/>
            </a:pPr>
            <a:r>
              <a:rPr lang="en-US" sz="2400" dirty="0"/>
              <a:t>participant determines RTCP packet transmission period by calculating avg RTCP packet size (across entire session) and dividing by  allocated rate</a:t>
            </a:r>
            <a:r>
              <a:rPr lang="en-US" sz="2000" dirty="0"/>
              <a:t> </a:t>
            </a:r>
          </a:p>
        </p:txBody>
      </p:sp>
      <p:pic>
        <p:nvPicPr>
          <p:cNvPr id="119814" name="Picture 1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769938"/>
            <a:ext cx="5942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45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914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7" name="Rectangle 5"/>
          <p:cNvSpPr>
            <a:spLocks noGrp="1" noChangeArrowheads="1"/>
          </p:cNvSpPr>
          <p:nvPr>
            <p:ph type="title"/>
          </p:nvPr>
        </p:nvSpPr>
        <p:spPr>
          <a:xfrm>
            <a:off x="533400" y="157163"/>
            <a:ext cx="8064500" cy="871537"/>
          </a:xfrm>
        </p:spPr>
        <p:txBody>
          <a:bodyPr/>
          <a:lstStyle/>
          <a:p>
            <a:pPr>
              <a:defRPr/>
            </a:pPr>
            <a:r>
              <a:rPr lang="en-US" dirty="0"/>
              <a:t>SIP: </a:t>
            </a:r>
            <a:r>
              <a:rPr lang="en-US" sz="4000" dirty="0"/>
              <a:t>Session Initiation Protocol</a:t>
            </a:r>
            <a:r>
              <a:rPr lang="en-US" sz="2400" dirty="0"/>
              <a:t> </a:t>
            </a:r>
            <a:r>
              <a:rPr lang="en-US" sz="2000" dirty="0"/>
              <a:t>[RFC 3261]</a:t>
            </a:r>
            <a:endParaRPr lang="en-US" sz="2400" dirty="0"/>
          </a:p>
        </p:txBody>
      </p:sp>
      <p:sp>
        <p:nvSpPr>
          <p:cNvPr id="36659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47688" y="1228725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 smtClean="0">
                <a:solidFill>
                  <a:srgbClr val="CC0000"/>
                </a:solidFill>
              </a:rPr>
              <a:t>long</a:t>
            </a:r>
            <a:r>
              <a:rPr lang="en-US" i="1" dirty="0">
                <a:solidFill>
                  <a:srgbClr val="CC0000"/>
                </a:solidFill>
              </a:rPr>
              <a:t>-term vision</a:t>
            </a:r>
            <a:r>
              <a:rPr lang="en-US" i="1" dirty="0" smtClean="0">
                <a:solidFill>
                  <a:srgbClr val="CC0000"/>
                </a:solidFill>
              </a:rPr>
              <a:t>:</a:t>
            </a:r>
            <a:endParaRPr lang="en-US" dirty="0"/>
          </a:p>
          <a:p>
            <a:pPr>
              <a:defRPr/>
            </a:pPr>
            <a:r>
              <a:rPr lang="en-US" dirty="0"/>
              <a:t>all telephone calls, video conference calls take place over Internet</a:t>
            </a:r>
          </a:p>
          <a:p>
            <a:pPr>
              <a:defRPr/>
            </a:pPr>
            <a:r>
              <a:rPr lang="en-US" dirty="0"/>
              <a:t>p</a:t>
            </a:r>
            <a:r>
              <a:rPr lang="en-US" dirty="0" smtClean="0"/>
              <a:t>eople identified </a:t>
            </a:r>
            <a:r>
              <a:rPr lang="en-US" dirty="0"/>
              <a:t>by names or e-mail addresses, rather than by phone numbers</a:t>
            </a:r>
          </a:p>
          <a:p>
            <a:pPr>
              <a:defRPr/>
            </a:pPr>
            <a:r>
              <a:rPr lang="en-US" dirty="0" smtClean="0"/>
              <a:t>can </a:t>
            </a:r>
            <a:r>
              <a:rPr lang="en-US" dirty="0"/>
              <a:t>reach </a:t>
            </a:r>
            <a:r>
              <a:rPr lang="en-US" dirty="0" smtClean="0"/>
              <a:t>callee </a:t>
            </a:r>
            <a:r>
              <a:rPr lang="en-US" i="1" dirty="0" smtClean="0"/>
              <a:t>(if callee so desires), </a:t>
            </a:r>
            <a:r>
              <a:rPr lang="en-US" dirty="0"/>
              <a:t>no matter where callee roams, no matter what IP device callee is currently using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121861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912813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46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779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42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SIP </a:t>
            </a:r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0838" y="1339850"/>
            <a:ext cx="3992562" cy="49085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SIP </a:t>
            </a:r>
            <a:r>
              <a:rPr lang="en-US" dirty="0"/>
              <a:t>provides mechanisms </a:t>
            </a:r>
            <a:r>
              <a:rPr lang="en-US" dirty="0" smtClean="0"/>
              <a:t>for call setup:</a:t>
            </a:r>
            <a:endParaRPr lang="en-US" sz="2400" dirty="0"/>
          </a:p>
          <a:p>
            <a:pPr lvl="1">
              <a:defRPr/>
            </a:pPr>
            <a:r>
              <a:rPr lang="en-US" sz="2800" dirty="0"/>
              <a:t>for caller to let callee know she wants to establish a call</a:t>
            </a:r>
          </a:p>
          <a:p>
            <a:pPr lvl="1">
              <a:defRPr/>
            </a:pPr>
            <a:r>
              <a:rPr lang="en-US" sz="2800" dirty="0"/>
              <a:t>so caller, callee can agree on media type, encoding</a:t>
            </a:r>
          </a:p>
          <a:p>
            <a:pPr lvl="1">
              <a:defRPr/>
            </a:pPr>
            <a:r>
              <a:rPr lang="en-US" sz="2800" dirty="0"/>
              <a:t>to end call</a:t>
            </a:r>
          </a:p>
          <a:p>
            <a:pPr>
              <a:defRPr/>
            </a:pPr>
            <a:endParaRPr lang="en-US" sz="2000" dirty="0"/>
          </a:p>
          <a:p>
            <a:pPr lvl="1">
              <a:defRPr/>
            </a:pPr>
            <a:endParaRPr lang="en-US" sz="1800" dirty="0"/>
          </a:p>
        </p:txBody>
      </p:sp>
      <p:sp>
        <p:nvSpPr>
          <p:cNvPr id="3676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67225" y="1343025"/>
            <a:ext cx="3810000" cy="4648200"/>
          </a:xfrm>
        </p:spPr>
        <p:txBody>
          <a:bodyPr/>
          <a:lstStyle/>
          <a:p>
            <a:pPr>
              <a:defRPr/>
            </a:pPr>
            <a:r>
              <a:rPr lang="en-US" dirty="0"/>
              <a:t>determine current IP address of callee:</a:t>
            </a:r>
          </a:p>
          <a:p>
            <a:pPr lvl="1">
              <a:defRPr/>
            </a:pPr>
            <a:r>
              <a:rPr lang="en-US" dirty="0"/>
              <a:t>maps mnemonic identifier to current IP address</a:t>
            </a:r>
          </a:p>
          <a:p>
            <a:pPr>
              <a:defRPr/>
            </a:pPr>
            <a:r>
              <a:rPr lang="en-US" dirty="0"/>
              <a:t>call management:</a:t>
            </a:r>
            <a:endParaRPr lang="en-US" sz="2400" dirty="0"/>
          </a:p>
          <a:p>
            <a:pPr lvl="1">
              <a:defRPr/>
            </a:pPr>
            <a:r>
              <a:rPr lang="en-US" dirty="0"/>
              <a:t>add new media streams during call</a:t>
            </a:r>
          </a:p>
          <a:p>
            <a:pPr lvl="1">
              <a:defRPr/>
            </a:pPr>
            <a:r>
              <a:rPr lang="en-US" dirty="0"/>
              <a:t>change encoding during call</a:t>
            </a:r>
          </a:p>
          <a:p>
            <a:pPr lvl="1">
              <a:defRPr/>
            </a:pPr>
            <a:r>
              <a:rPr lang="en-US" dirty="0"/>
              <a:t>invite others </a:t>
            </a:r>
          </a:p>
          <a:p>
            <a:pPr lvl="1">
              <a:defRPr/>
            </a:pPr>
            <a:r>
              <a:rPr lang="en-US" dirty="0"/>
              <a:t>transfer, hold calls</a:t>
            </a:r>
            <a:endParaRPr lang="en-US" sz="2000" dirty="0"/>
          </a:p>
        </p:txBody>
      </p:sp>
      <p:pic>
        <p:nvPicPr>
          <p:cNvPr id="123910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" y="830263"/>
            <a:ext cx="266382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47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181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634413" cy="871538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Example: </a:t>
            </a:r>
            <a:r>
              <a:rPr lang="en-US" sz="3600" dirty="0"/>
              <a:t>s</a:t>
            </a:r>
            <a:r>
              <a:rPr lang="en-US" sz="3600" dirty="0" smtClean="0"/>
              <a:t>etting up call </a:t>
            </a:r>
            <a:r>
              <a:rPr lang="en-US" sz="3600" dirty="0"/>
              <a:t>to known IP address</a:t>
            </a:r>
          </a:p>
        </p:txBody>
      </p:sp>
      <p:sp>
        <p:nvSpPr>
          <p:cNvPr id="368643" name="Text Box 3"/>
          <p:cNvSpPr txBox="1">
            <a:spLocks noChangeArrowheads="1"/>
          </p:cNvSpPr>
          <p:nvPr/>
        </p:nvSpPr>
        <p:spPr bwMode="auto">
          <a:xfrm>
            <a:off x="5757863" y="1535113"/>
            <a:ext cx="3386137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34950" indent="-23495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+mn-lt"/>
              </a:rPr>
              <a:t> Alice</a:t>
            </a:r>
            <a:r>
              <a:rPr lang="ja-JP" altLang="en-US" sz="2000" i="0" dirty="0">
                <a:latin typeface="+mn-lt"/>
              </a:rPr>
              <a:t>’</a:t>
            </a:r>
            <a:r>
              <a:rPr lang="en-US" sz="2000" i="0" dirty="0">
                <a:latin typeface="+mn-lt"/>
              </a:rPr>
              <a:t>s SIP invite message indicates her port number, IP address, encoding she prefers to receive (PCM </a:t>
            </a:r>
            <a:r>
              <a:rPr lang="en-US" sz="2000" i="0" dirty="0">
                <a:latin typeface="Symbol" charset="2"/>
                <a:cs typeface="Symbol" charset="2"/>
              </a:rPr>
              <a:t>m</a:t>
            </a:r>
            <a:r>
              <a:rPr lang="en-US" sz="2000" i="0" dirty="0">
                <a:latin typeface="+mn-lt"/>
              </a:rPr>
              <a:t>law</a:t>
            </a:r>
            <a:r>
              <a:rPr lang="en-US" sz="2000" i="0" dirty="0" smtClean="0">
                <a:latin typeface="+mn-lt"/>
              </a:rPr>
              <a:t>)</a:t>
            </a:r>
            <a:endParaRPr lang="en-US" sz="2000" i="0" dirty="0">
              <a:latin typeface="+mn-lt"/>
            </a:endParaRPr>
          </a:p>
          <a:p>
            <a:pPr marL="234950" indent="-23495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+mn-lt"/>
              </a:rPr>
              <a:t> Bob</a:t>
            </a:r>
            <a:r>
              <a:rPr lang="ja-JP" altLang="en-US" sz="2000" i="0" dirty="0">
                <a:latin typeface="+mn-lt"/>
              </a:rPr>
              <a:t>’</a:t>
            </a:r>
            <a:r>
              <a:rPr lang="en-US" sz="2000" i="0" dirty="0">
                <a:latin typeface="+mn-lt"/>
              </a:rPr>
              <a:t>s 200 OK message indicates his port number, IP address, preferred encoding (GSM</a:t>
            </a:r>
            <a:r>
              <a:rPr lang="en-US" sz="2000" i="0" dirty="0" smtClean="0">
                <a:latin typeface="+mn-lt"/>
              </a:rPr>
              <a:t>)</a:t>
            </a:r>
            <a:endParaRPr lang="en-US" sz="2000" i="0" dirty="0">
              <a:latin typeface="+mn-lt"/>
            </a:endParaRPr>
          </a:p>
          <a:p>
            <a:pPr marL="234950" indent="-23495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+mn-lt"/>
              </a:rPr>
              <a:t> SIP messages can be sent over TCP or UDP; here sent over RTP/</a:t>
            </a:r>
            <a:r>
              <a:rPr lang="en-US" sz="2000" i="0" dirty="0" smtClean="0">
                <a:latin typeface="+mn-lt"/>
              </a:rPr>
              <a:t>UDP</a:t>
            </a:r>
            <a:endParaRPr lang="en-US" sz="2000" i="0" dirty="0">
              <a:latin typeface="+mn-lt"/>
            </a:endParaRPr>
          </a:p>
          <a:p>
            <a:pPr marL="234950" indent="-23495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i="0" dirty="0">
                <a:latin typeface="+mn-lt"/>
              </a:rPr>
              <a:t> default </a:t>
            </a:r>
            <a:r>
              <a:rPr lang="en-US" sz="2000" i="0" dirty="0">
                <a:latin typeface="+mn-lt"/>
              </a:rPr>
              <a:t>SIP port number is </a:t>
            </a:r>
            <a:r>
              <a:rPr lang="en-US" sz="2000" i="0" dirty="0">
                <a:latin typeface="+mn-lt"/>
              </a:rPr>
              <a:t>5060</a:t>
            </a:r>
            <a:endParaRPr lang="en-US" sz="2000" i="0" dirty="0">
              <a:latin typeface="+mn-lt"/>
            </a:endParaRPr>
          </a:p>
        </p:txBody>
      </p:sp>
      <p:graphicFrame>
        <p:nvGraphicFramePr>
          <p:cNvPr id="125955" name="Object 7"/>
          <p:cNvGraphicFramePr>
            <a:graphicFrameLocks noChangeAspect="1"/>
          </p:cNvGraphicFramePr>
          <p:nvPr/>
        </p:nvGraphicFramePr>
        <p:xfrm>
          <a:off x="-465138" y="1031875"/>
          <a:ext cx="6767513" cy="555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52" name="VISIO" r:id="rId4" imgW="8255000" imgH="6553200" progId="Visio.Drawing.5">
                  <p:embed/>
                </p:oleObj>
              </mc:Choice>
              <mc:Fallback>
                <p:oleObj name="VISIO" r:id="rId4" imgW="8255000" imgH="6553200" progId="Visio.Drawing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65138" y="1031875"/>
                        <a:ext cx="6767513" cy="555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958" name="Rectangle 1"/>
          <p:cNvSpPr>
            <a:spLocks noChangeArrowheads="1"/>
          </p:cNvSpPr>
          <p:nvPr/>
        </p:nvSpPr>
        <p:spPr bwMode="auto">
          <a:xfrm>
            <a:off x="712788" y="1298575"/>
            <a:ext cx="800100" cy="655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125959" name="Rectangle 10"/>
          <p:cNvSpPr>
            <a:spLocks noChangeArrowheads="1"/>
          </p:cNvSpPr>
          <p:nvPr/>
        </p:nvSpPr>
        <p:spPr bwMode="auto">
          <a:xfrm>
            <a:off x="4176713" y="1265238"/>
            <a:ext cx="798512" cy="657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en-US" dirty="0"/>
          </a:p>
        </p:txBody>
      </p:sp>
      <p:grpSp>
        <p:nvGrpSpPr>
          <p:cNvPr id="125960" name="Group 542"/>
          <p:cNvGrpSpPr>
            <a:grpSpLocks/>
          </p:cNvGrpSpPr>
          <p:nvPr/>
        </p:nvGrpSpPr>
        <p:grpSpPr bwMode="auto">
          <a:xfrm flipH="1">
            <a:off x="4033838" y="1208088"/>
            <a:ext cx="1114425" cy="825500"/>
            <a:chOff x="-44" y="1473"/>
            <a:chExt cx="981" cy="1105"/>
          </a:xfrm>
        </p:grpSpPr>
        <p:pic>
          <p:nvPicPr>
            <p:cNvPr id="125965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5966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25961" name="Group 542"/>
          <p:cNvGrpSpPr>
            <a:grpSpLocks/>
          </p:cNvGrpSpPr>
          <p:nvPr/>
        </p:nvGrpSpPr>
        <p:grpSpPr bwMode="auto">
          <a:xfrm>
            <a:off x="471488" y="1241425"/>
            <a:ext cx="1114425" cy="825500"/>
            <a:chOff x="-44" y="1473"/>
            <a:chExt cx="981" cy="1105"/>
          </a:xfrm>
        </p:grpSpPr>
        <p:pic>
          <p:nvPicPr>
            <p:cNvPr id="125963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5964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pic>
        <p:nvPicPr>
          <p:cNvPr id="125962" name="Picture 6" descr="underline_bas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663575"/>
            <a:ext cx="8228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48</a:t>
            </a:fld>
            <a:endParaRPr lang="en-US" sz="1200" dirty="0">
              <a:latin typeface="Tahoma" charset="0"/>
            </a:endParaRPr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873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1" name="Picture 20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849313"/>
            <a:ext cx="54848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6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85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Setting up a call (more)</a:t>
            </a:r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09688"/>
            <a:ext cx="4041775" cy="4908550"/>
          </a:xfrm>
        </p:spPr>
        <p:txBody>
          <a:bodyPr/>
          <a:lstStyle/>
          <a:p>
            <a:pPr>
              <a:defRPr/>
            </a:pPr>
            <a:r>
              <a:rPr lang="en-US" dirty="0"/>
              <a:t>codec negotiation:</a:t>
            </a:r>
          </a:p>
          <a:p>
            <a:pPr lvl="1">
              <a:defRPr/>
            </a:pPr>
            <a:r>
              <a:rPr lang="en-US" dirty="0"/>
              <a:t>suppose Bob </a:t>
            </a:r>
            <a:r>
              <a:rPr lang="en-US" dirty="0" smtClean="0"/>
              <a:t>doesn’t </a:t>
            </a:r>
            <a:r>
              <a:rPr lang="en-US" dirty="0"/>
              <a:t>have PCM </a:t>
            </a:r>
            <a:r>
              <a:rPr lang="en-US" dirty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law encoder </a:t>
            </a:r>
            <a:endParaRPr lang="en-US" dirty="0"/>
          </a:p>
          <a:p>
            <a:pPr lvl="1">
              <a:defRPr/>
            </a:pPr>
            <a:r>
              <a:rPr lang="en-US" dirty="0"/>
              <a:t>Bob will instead reply with 606 Not Acceptable Reply, listing his </a:t>
            </a:r>
            <a:r>
              <a:rPr lang="en-US" dirty="0" smtClean="0"/>
              <a:t>encoders. </a:t>
            </a:r>
            <a:r>
              <a:rPr lang="en-US" dirty="0"/>
              <a:t>Alice can then send new INVITE message, advertising different encoder</a:t>
            </a:r>
          </a:p>
        </p:txBody>
      </p:sp>
      <p:sp>
        <p:nvSpPr>
          <p:cNvPr id="3696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4550" y="1279525"/>
            <a:ext cx="3810000" cy="4908550"/>
          </a:xfrm>
        </p:spPr>
        <p:txBody>
          <a:bodyPr/>
          <a:lstStyle/>
          <a:p>
            <a:pPr>
              <a:defRPr/>
            </a:pPr>
            <a:r>
              <a:rPr lang="en-US" dirty="0"/>
              <a:t>rejecting a call</a:t>
            </a:r>
          </a:p>
          <a:p>
            <a:pPr lvl="1">
              <a:defRPr/>
            </a:pPr>
            <a:r>
              <a:rPr lang="en-US" dirty="0"/>
              <a:t>Bob can reject with replies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busy,</a:t>
            </a:r>
            <a:r>
              <a:rPr lang="ja-JP" altLang="en-US" dirty="0">
                <a:latin typeface="Arial"/>
              </a:rPr>
              <a:t>”</a:t>
            </a:r>
            <a:r>
              <a:rPr lang="en-US" dirty="0"/>
              <a:t>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gone,</a:t>
            </a:r>
            <a:r>
              <a:rPr lang="ja-JP" altLang="en-US" dirty="0">
                <a:latin typeface="Arial"/>
              </a:rPr>
              <a:t>”</a:t>
            </a:r>
            <a:r>
              <a:rPr lang="en-US" dirty="0"/>
              <a:t>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payment required,</a:t>
            </a:r>
            <a:r>
              <a:rPr lang="ja-JP" altLang="en-US" dirty="0">
                <a:latin typeface="Arial"/>
              </a:rPr>
              <a:t>”</a:t>
            </a:r>
            <a:r>
              <a:rPr lang="en-US" dirty="0"/>
              <a:t>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forbidden</a:t>
            </a:r>
            <a:r>
              <a:rPr lang="ja-JP" altLang="en-US" dirty="0">
                <a:latin typeface="Arial"/>
              </a:rPr>
              <a:t>”</a:t>
            </a:r>
            <a:endParaRPr lang="en-US" dirty="0"/>
          </a:p>
          <a:p>
            <a:pPr>
              <a:defRPr/>
            </a:pPr>
            <a:r>
              <a:rPr lang="en-US" dirty="0"/>
              <a:t>media can be sent over RTP or some other protocol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49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610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5763" y="1339850"/>
            <a:ext cx="3957637" cy="4908550"/>
          </a:xfrm>
        </p:spPr>
        <p:txBody>
          <a:bodyPr/>
          <a:lstStyle/>
          <a:p>
            <a:pPr>
              <a:defRPr/>
            </a:pPr>
            <a:r>
              <a:rPr lang="en-US" sz="2400" dirty="0"/>
              <a:t>video: sequence of images displayed at constant rate</a:t>
            </a:r>
          </a:p>
          <a:p>
            <a:pPr marL="682625" lvl="1" indent="-225425">
              <a:defRPr/>
            </a:pPr>
            <a:r>
              <a:rPr lang="en-US" dirty="0"/>
              <a:t>e.g</a:t>
            </a:r>
            <a:r>
              <a:rPr lang="en-US" dirty="0" smtClean="0"/>
              <a:t>., </a:t>
            </a:r>
            <a:r>
              <a:rPr lang="en-US" dirty="0"/>
              <a:t>24 images/sec</a:t>
            </a:r>
          </a:p>
          <a:p>
            <a:pPr>
              <a:defRPr/>
            </a:pPr>
            <a:r>
              <a:rPr lang="en-US" sz="2400" dirty="0"/>
              <a:t>digital image: array of pixels</a:t>
            </a:r>
          </a:p>
          <a:p>
            <a:pPr marL="682625" lvl="1" indent="-225425">
              <a:defRPr/>
            </a:pPr>
            <a:r>
              <a:rPr lang="en-US" dirty="0"/>
              <a:t>each pixel represented by bits</a:t>
            </a:r>
          </a:p>
          <a:p>
            <a:pPr>
              <a:defRPr/>
            </a:pPr>
            <a:r>
              <a:rPr lang="en-US" sz="2400" dirty="0" smtClean="0"/>
              <a:t>coding: use redundancy </a:t>
            </a:r>
            <a:r>
              <a:rPr lang="en-US" sz="2400" i="1" dirty="0" smtClean="0">
                <a:solidFill>
                  <a:srgbClr val="CC0000"/>
                </a:solidFill>
              </a:rPr>
              <a:t>within</a:t>
            </a:r>
            <a:r>
              <a:rPr lang="en-US" sz="2400" dirty="0" smtClean="0"/>
              <a:t> and </a:t>
            </a:r>
            <a:r>
              <a:rPr lang="en-US" sz="2400" i="1" dirty="0" smtClean="0">
                <a:solidFill>
                  <a:srgbClr val="CC0000"/>
                </a:solidFill>
              </a:rPr>
              <a:t>between</a:t>
            </a:r>
            <a:r>
              <a:rPr lang="en-US" sz="2400" dirty="0" smtClean="0">
                <a:solidFill>
                  <a:srgbClr val="CC0000"/>
                </a:solidFill>
              </a:rPr>
              <a:t> </a:t>
            </a:r>
            <a:r>
              <a:rPr lang="en-US" sz="2400" dirty="0" smtClean="0"/>
              <a:t>images to decrease # bits used to encode image</a:t>
            </a:r>
            <a:endParaRPr lang="en-US" sz="2400" dirty="0"/>
          </a:p>
          <a:p>
            <a:pPr marL="682625" lvl="1" indent="-225425">
              <a:defRPr/>
            </a:pPr>
            <a:r>
              <a:rPr lang="en-US" dirty="0"/>
              <a:t>spatial (within image)</a:t>
            </a:r>
          </a:p>
          <a:p>
            <a:pPr marL="682625" lvl="1" indent="-225425">
              <a:defRPr/>
            </a:pPr>
            <a:r>
              <a:rPr lang="en-US" dirty="0"/>
              <a:t>temporal (from one image to next</a:t>
            </a:r>
            <a:r>
              <a:rPr lang="en-US" dirty="0" smtClean="0"/>
              <a:t>)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06363"/>
            <a:ext cx="4975225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j-cs"/>
              </a:rPr>
              <a:t>Multimedia: video</a:t>
            </a:r>
            <a:endParaRPr lang="en-US" dirty="0">
              <a:latin typeface="Gill Sans MT" charset="0"/>
              <a:cs typeface="+mj-cs"/>
            </a:endParaRPr>
          </a:p>
        </p:txBody>
      </p:sp>
      <p:pic>
        <p:nvPicPr>
          <p:cNvPr id="24581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974725"/>
            <a:ext cx="41132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975" y="1749425"/>
            <a:ext cx="19177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5345113" y="295275"/>
            <a:ext cx="3275012" cy="1730375"/>
            <a:chOff x="5345311" y="524250"/>
            <a:chExt cx="3274238" cy="1730242"/>
          </a:xfrm>
        </p:grpSpPr>
        <p:sp>
          <p:nvSpPr>
            <p:cNvPr id="24589" name="TextBox 5"/>
            <p:cNvSpPr txBox="1">
              <a:spLocks noChangeArrowheads="1"/>
            </p:cNvSpPr>
            <p:nvPr/>
          </p:nvSpPr>
          <p:spPr bwMode="auto">
            <a:xfrm>
              <a:off x="5345311" y="1789936"/>
              <a:ext cx="20457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solidFill>
                    <a:srgbClr val="CC0000"/>
                  </a:solidFill>
                  <a:latin typeface="Arial Narrow" charset="0"/>
                  <a:cs typeface="Arial Narrow" charset="0"/>
                </a:rPr>
                <a:t>……………………...…</a:t>
              </a:r>
            </a:p>
          </p:txBody>
        </p:sp>
        <p:sp>
          <p:nvSpPr>
            <p:cNvPr id="24590" name="TextBox 8"/>
            <p:cNvSpPr txBox="1">
              <a:spLocks noChangeArrowheads="1"/>
            </p:cNvSpPr>
            <p:nvPr/>
          </p:nvSpPr>
          <p:spPr bwMode="auto">
            <a:xfrm>
              <a:off x="5808125" y="524250"/>
              <a:ext cx="2811424" cy="1169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spatial coding example: </a:t>
              </a:r>
              <a:r>
                <a:rPr lang="en-US" sz="1400" i="0" dirty="0">
                  <a:latin typeface="Arial" charset="0"/>
                  <a:cs typeface="Arial" charset="0"/>
                </a:rPr>
                <a:t>instead of sending</a:t>
              </a:r>
              <a:r>
                <a:rPr lang="en-US" sz="1400" dirty="0">
                  <a:latin typeface="Arial" charset="0"/>
                  <a:cs typeface="Arial" charset="0"/>
                </a:rPr>
                <a:t> N </a:t>
              </a:r>
              <a:r>
                <a:rPr lang="en-US" sz="1400" i="0" dirty="0">
                  <a:latin typeface="Arial" charset="0"/>
                  <a:cs typeface="Arial" charset="0"/>
                </a:rPr>
                <a:t>values of same color (all purple), send only two values: color  value (</a:t>
              </a:r>
              <a:r>
                <a:rPr lang="en-US" sz="1400" dirty="0">
                  <a:latin typeface="Arial" charset="0"/>
                  <a:cs typeface="Arial" charset="0"/>
                </a:rPr>
                <a:t>purple)  and number of repeated values (</a:t>
              </a:r>
              <a:r>
                <a:rPr lang="en-US" sz="1400" i="0" dirty="0">
                  <a:latin typeface="Arial" charset="0"/>
                  <a:cs typeface="Arial" charset="0"/>
                </a:rPr>
                <a:t>N)</a:t>
              </a:r>
            </a:p>
          </p:txBody>
        </p:sp>
        <p:sp>
          <p:nvSpPr>
            <p:cNvPr id="24591" name="TextBox 13"/>
            <p:cNvSpPr txBox="1">
              <a:spLocks noChangeArrowheads="1"/>
            </p:cNvSpPr>
            <p:nvPr/>
          </p:nvSpPr>
          <p:spPr bwMode="auto">
            <a:xfrm>
              <a:off x="5354771" y="1885160"/>
              <a:ext cx="20457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solidFill>
                    <a:srgbClr val="CC0000"/>
                  </a:solidFill>
                  <a:latin typeface="Arial Narrow" charset="0"/>
                  <a:cs typeface="Arial Narrow" charset="0"/>
                </a:rPr>
                <a:t>……………………...…</a:t>
              </a:r>
            </a:p>
          </p:txBody>
        </p:sp>
        <p:cxnSp>
          <p:nvCxnSpPr>
            <p:cNvPr id="24592" name="Straight Connector 10"/>
            <p:cNvCxnSpPr>
              <a:cxnSpLocks noChangeShapeType="1"/>
            </p:cNvCxnSpPr>
            <p:nvPr/>
          </p:nvCxnSpPr>
          <p:spPr bwMode="auto">
            <a:xfrm flipH="1">
              <a:off x="5565603" y="756253"/>
              <a:ext cx="313958" cy="115578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788" y="4100513"/>
            <a:ext cx="19177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308600" y="3881438"/>
            <a:ext cx="933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CC0000"/>
                </a:solidFill>
                <a:latin typeface="Arial" charset="0"/>
                <a:cs typeface="Arial" charset="0"/>
              </a:rPr>
              <a:t>frame</a:t>
            </a:r>
            <a:r>
              <a:rPr lang="en-US" sz="1800" dirty="0">
                <a:solidFill>
                  <a:srgbClr val="CC0000"/>
                </a:solidFill>
                <a:latin typeface="Arial" charset="0"/>
                <a:cs typeface="Arial" charset="0"/>
              </a:rPr>
              <a:t> i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673850" y="6230938"/>
            <a:ext cx="1196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CC0000"/>
                </a:solidFill>
                <a:latin typeface="Arial" charset="0"/>
                <a:cs typeface="Arial" charset="0"/>
              </a:rPr>
              <a:t>frame</a:t>
            </a:r>
            <a:r>
              <a:rPr lang="en-US" sz="1800" dirty="0">
                <a:solidFill>
                  <a:srgbClr val="CC0000"/>
                </a:solidFill>
                <a:latin typeface="Arial" charset="0"/>
                <a:cs typeface="Arial" charset="0"/>
              </a:rPr>
              <a:t> i+1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338638" y="4857750"/>
            <a:ext cx="227806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400" dirty="0">
                <a:solidFill>
                  <a:srgbClr val="CC0000"/>
                </a:solidFill>
                <a:latin typeface="Arial" charset="0"/>
                <a:cs typeface="Arial" charset="0"/>
              </a:rPr>
              <a:t>temporal coding example: </a:t>
            </a:r>
            <a:r>
              <a:rPr lang="en-US" sz="1400" i="0" dirty="0">
                <a:latin typeface="Arial" charset="0"/>
                <a:cs typeface="Arial" charset="0"/>
              </a:rPr>
              <a:t>instead of sending complete frame at i+1, send only differences from frame i</a:t>
            </a:r>
          </a:p>
        </p:txBody>
      </p:sp>
      <p:cxnSp>
        <p:nvCxnSpPr>
          <p:cNvPr id="29" name="Straight Connector 28"/>
          <p:cNvCxnSpPr>
            <a:cxnSpLocks noChangeShapeType="1"/>
          </p:cNvCxnSpPr>
          <p:nvPr/>
        </p:nvCxnSpPr>
        <p:spPr bwMode="auto">
          <a:xfrm>
            <a:off x="6149975" y="4181475"/>
            <a:ext cx="942975" cy="216852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</a:t>
            </a:fld>
            <a:endParaRPr lang="en-US" sz="1200" dirty="0">
              <a:latin typeface="Tahoma" charset="0"/>
            </a:endParaRPr>
          </a:p>
        </p:txBody>
      </p:sp>
      <p:sp>
        <p:nvSpPr>
          <p:cNvPr id="2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89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ChangeArrowheads="1"/>
          </p:cNvSpPr>
          <p:nvPr/>
        </p:nvSpPr>
        <p:spPr bwMode="auto">
          <a:xfrm>
            <a:off x="476250" y="1235075"/>
            <a:ext cx="5278438" cy="36433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11125"/>
            <a:ext cx="7772400" cy="793750"/>
          </a:xfrm>
        </p:spPr>
        <p:txBody>
          <a:bodyPr/>
          <a:lstStyle/>
          <a:p>
            <a:pPr>
              <a:defRPr/>
            </a:pPr>
            <a:r>
              <a:rPr lang="en-US" dirty="0"/>
              <a:t>Example of SIP message</a:t>
            </a:r>
          </a:p>
        </p:txBody>
      </p:sp>
      <p:sp>
        <p:nvSpPr>
          <p:cNvPr id="3706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5403850" cy="48006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INVITE sip:bob@domain.com SIP/2.0</a:t>
            </a: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Via: SIP/2.0/UDP 167.180.112.24</a:t>
            </a: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From: sip:alice@hereway.com</a:t>
            </a: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To: sip:bob@domain.com </a:t>
            </a: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Call-ID: a2e3a@pigeon.hereway.com</a:t>
            </a: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Content-Type: application/sdp</a:t>
            </a: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Content-Length: 885</a:t>
            </a:r>
          </a:p>
          <a:p>
            <a:pPr>
              <a:buFont typeface="Wingdings" charset="0"/>
              <a:buNone/>
              <a:defRPr/>
            </a:pPr>
            <a:endParaRPr lang="en-US" sz="2000" dirty="0">
              <a:latin typeface="Courier New" charset="0"/>
            </a:endParaRP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c=IN IP4 167.180.112.24</a:t>
            </a: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m=audio 38060 RTP/AVP 0</a:t>
            </a:r>
            <a:endParaRPr lang="en-US" sz="1600" dirty="0">
              <a:latin typeface="Courier New" charset="0"/>
            </a:endParaRPr>
          </a:p>
          <a:p>
            <a:pPr>
              <a:buFont typeface="Wingdings" charset="0"/>
              <a:buNone/>
              <a:defRPr/>
            </a:pPr>
            <a:endParaRPr lang="en-US" sz="2000" dirty="0" smtClean="0"/>
          </a:p>
          <a:p>
            <a:pPr>
              <a:buFont typeface="Wingdings" charset="0"/>
              <a:buNone/>
              <a:defRPr/>
            </a:pPr>
            <a:endParaRPr lang="en-US" sz="2000" dirty="0"/>
          </a:p>
          <a:p>
            <a:pPr>
              <a:buFont typeface="Wingdings" charset="0"/>
              <a:buNone/>
              <a:defRPr/>
            </a:pPr>
            <a:r>
              <a:rPr lang="en-US" sz="2000" dirty="0" smtClean="0"/>
              <a:t>Notes</a:t>
            </a:r>
            <a:r>
              <a:rPr lang="en-US" sz="2000" dirty="0"/>
              <a:t>:</a:t>
            </a:r>
          </a:p>
          <a:p>
            <a:pPr>
              <a:defRPr/>
            </a:pPr>
            <a:r>
              <a:rPr lang="en-US" sz="2000" dirty="0"/>
              <a:t>HTTP message syntax</a:t>
            </a:r>
          </a:p>
          <a:p>
            <a:pPr>
              <a:defRPr/>
            </a:pPr>
            <a:r>
              <a:rPr lang="en-US" sz="2000" dirty="0"/>
              <a:t>sdp = session description protocol</a:t>
            </a:r>
          </a:p>
          <a:p>
            <a:pPr>
              <a:defRPr/>
            </a:pPr>
            <a:r>
              <a:rPr lang="en-US" sz="2000" dirty="0"/>
              <a:t>Call-ID is unique for every </a:t>
            </a:r>
            <a:r>
              <a:rPr lang="en-US" sz="2000" dirty="0" smtClean="0"/>
              <a:t>call</a:t>
            </a:r>
            <a:endParaRPr lang="en-US" sz="2000" dirty="0"/>
          </a:p>
        </p:txBody>
      </p:sp>
      <p:sp>
        <p:nvSpPr>
          <p:cNvPr id="370693" name="Text Box 5"/>
          <p:cNvSpPr txBox="1">
            <a:spLocks noChangeArrowheads="1"/>
          </p:cNvSpPr>
          <p:nvPr/>
        </p:nvSpPr>
        <p:spPr bwMode="auto">
          <a:xfrm>
            <a:off x="6215063" y="1255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370694" name="Text Box 6"/>
          <p:cNvSpPr txBox="1">
            <a:spLocks noChangeArrowheads="1"/>
          </p:cNvSpPr>
          <p:nvPr/>
        </p:nvSpPr>
        <p:spPr bwMode="auto">
          <a:xfrm>
            <a:off x="5999163" y="1546225"/>
            <a:ext cx="314483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indent="-23177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285750" indent="-28575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i="0" dirty="0" smtClean="0">
                <a:latin typeface="+mn-lt"/>
              </a:rPr>
              <a:t>Here </a:t>
            </a:r>
            <a:r>
              <a:rPr lang="en-US" i="0" dirty="0" smtClean="0">
                <a:latin typeface="+mn-lt"/>
              </a:rPr>
              <a:t>we don</a:t>
            </a:r>
            <a:r>
              <a:rPr lang="ja-JP" altLang="en-US" i="0" dirty="0" smtClean="0">
                <a:latin typeface="+mn-lt"/>
              </a:rPr>
              <a:t>’</a:t>
            </a:r>
            <a:r>
              <a:rPr lang="en-US" i="0" dirty="0" smtClean="0">
                <a:latin typeface="+mn-lt"/>
              </a:rPr>
              <a:t>t know Bob</a:t>
            </a:r>
            <a:r>
              <a:rPr lang="ja-JP" altLang="en-US" i="0" dirty="0" smtClean="0">
                <a:latin typeface="+mn-lt"/>
              </a:rPr>
              <a:t>’</a:t>
            </a:r>
            <a:r>
              <a:rPr lang="en-US" i="0" dirty="0" smtClean="0">
                <a:latin typeface="+mn-lt"/>
              </a:rPr>
              <a:t>s IP address</a:t>
            </a:r>
          </a:p>
          <a:p>
            <a:pPr marL="568325" lvl="1" indent="-342900">
              <a:buClr>
                <a:srgbClr val="000099"/>
              </a:buClr>
              <a:buFont typeface="Arial"/>
              <a:buChar char="•"/>
              <a:defRPr/>
            </a:pPr>
            <a:r>
              <a:rPr lang="en-US" i="0" dirty="0" smtClean="0">
                <a:latin typeface="+mn-lt"/>
              </a:rPr>
              <a:t>intermediate SIP</a:t>
            </a:r>
            <a:br>
              <a:rPr lang="en-US" i="0" dirty="0" smtClean="0">
                <a:latin typeface="+mn-lt"/>
              </a:rPr>
            </a:br>
            <a:r>
              <a:rPr lang="en-US" i="0" dirty="0" smtClean="0">
                <a:latin typeface="+mn-lt"/>
              </a:rPr>
              <a:t>servers needed</a:t>
            </a:r>
          </a:p>
        </p:txBody>
      </p:sp>
      <p:sp>
        <p:nvSpPr>
          <p:cNvPr id="370695" name="Text Box 7"/>
          <p:cNvSpPr txBox="1">
            <a:spLocks noChangeArrowheads="1"/>
          </p:cNvSpPr>
          <p:nvPr/>
        </p:nvSpPr>
        <p:spPr bwMode="auto">
          <a:xfrm>
            <a:off x="6018212" y="3055938"/>
            <a:ext cx="3125787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i="0" dirty="0">
                <a:latin typeface="+mn-lt"/>
              </a:rPr>
              <a:t> Alice sends, receives SIP messages using SIP default port </a:t>
            </a:r>
            <a:r>
              <a:rPr lang="en-US" sz="2400" i="0" dirty="0" smtClean="0">
                <a:latin typeface="+mn-lt"/>
              </a:rPr>
              <a:t>506</a:t>
            </a:r>
            <a:endParaRPr lang="en-US" sz="2400" i="0" dirty="0">
              <a:latin typeface="+mn-lt"/>
            </a:endParaRPr>
          </a:p>
          <a:p>
            <a:pPr marL="342900" indent="-3429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i="0" dirty="0">
                <a:latin typeface="+mn-lt"/>
              </a:rPr>
              <a:t> Alice specifies in header that SIP client </a:t>
            </a:r>
            <a:r>
              <a:rPr lang="en-US" sz="2400" i="0" dirty="0" smtClean="0">
                <a:latin typeface="+mn-lt"/>
              </a:rPr>
              <a:t>sends</a:t>
            </a:r>
            <a:r>
              <a:rPr lang="en-US" sz="2400" i="0" dirty="0">
                <a:latin typeface="+mn-lt"/>
              </a:rPr>
              <a:t>, receives SIP messages over UDP</a:t>
            </a:r>
          </a:p>
        </p:txBody>
      </p:sp>
      <p:pic>
        <p:nvPicPr>
          <p:cNvPr id="130057" name="Picture 20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863600"/>
            <a:ext cx="54848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50</a:t>
            </a:fld>
            <a:endParaRPr lang="en-US" sz="1200" dirty="0">
              <a:latin typeface="Tahoma" charset="0"/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14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85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Name </a:t>
            </a:r>
            <a:r>
              <a:rPr lang="en-US" dirty="0" smtClean="0"/>
              <a:t>translation, user </a:t>
            </a:r>
            <a:r>
              <a:rPr lang="en-US" dirty="0"/>
              <a:t>location</a:t>
            </a:r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4160838" cy="4648200"/>
          </a:xfrm>
        </p:spPr>
        <p:txBody>
          <a:bodyPr/>
          <a:lstStyle/>
          <a:p>
            <a:pPr>
              <a:defRPr/>
            </a:pPr>
            <a:r>
              <a:rPr lang="en-US" dirty="0"/>
              <a:t>caller wants to call callee, but only has callee</a:t>
            </a:r>
            <a:r>
              <a:rPr lang="ja-JP" altLang="en-US" dirty="0">
                <a:latin typeface="Arial"/>
              </a:rPr>
              <a:t>’</a:t>
            </a:r>
            <a:r>
              <a:rPr lang="en-US" dirty="0"/>
              <a:t>s name or e-mail address.</a:t>
            </a:r>
          </a:p>
          <a:p>
            <a:pPr>
              <a:defRPr/>
            </a:pPr>
            <a:r>
              <a:rPr lang="en-US" dirty="0"/>
              <a:t>need to get IP address of </a:t>
            </a:r>
            <a:r>
              <a:rPr lang="en-US" dirty="0" smtClean="0"/>
              <a:t>callee</a:t>
            </a:r>
            <a:r>
              <a:rPr lang="en-US" dirty="0" smtClean="0">
                <a:latin typeface="Arial"/>
              </a:rPr>
              <a:t>’</a:t>
            </a:r>
            <a:r>
              <a:rPr lang="en-US" dirty="0" smtClean="0"/>
              <a:t>s </a:t>
            </a:r>
            <a:r>
              <a:rPr lang="en-US" dirty="0"/>
              <a:t>current host:</a:t>
            </a:r>
            <a:endParaRPr lang="en-US" sz="2400" dirty="0"/>
          </a:p>
          <a:p>
            <a:pPr lvl="1">
              <a:defRPr/>
            </a:pPr>
            <a:r>
              <a:rPr lang="en-US" dirty="0"/>
              <a:t>user moves around</a:t>
            </a:r>
          </a:p>
          <a:p>
            <a:pPr lvl="1">
              <a:defRPr/>
            </a:pPr>
            <a:r>
              <a:rPr lang="en-US" dirty="0"/>
              <a:t>DHCP protocol</a:t>
            </a:r>
          </a:p>
          <a:p>
            <a:pPr lvl="1">
              <a:defRPr/>
            </a:pPr>
            <a:r>
              <a:rPr lang="en-US" dirty="0"/>
              <a:t>user has different IP devices (PC, </a:t>
            </a:r>
            <a:r>
              <a:rPr lang="en-US" dirty="0" smtClean="0"/>
              <a:t>smartphone, </a:t>
            </a:r>
            <a:r>
              <a:rPr lang="en-US" dirty="0"/>
              <a:t>car device)</a:t>
            </a:r>
          </a:p>
          <a:p>
            <a:pPr>
              <a:defRPr/>
            </a:pPr>
            <a:endParaRPr lang="en-US" sz="2400" dirty="0"/>
          </a:p>
        </p:txBody>
      </p:sp>
      <p:sp>
        <p:nvSpPr>
          <p:cNvPr id="3717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339850"/>
            <a:ext cx="4090988" cy="4908550"/>
          </a:xfrm>
        </p:spPr>
        <p:txBody>
          <a:bodyPr/>
          <a:lstStyle/>
          <a:p>
            <a:pPr>
              <a:defRPr/>
            </a:pPr>
            <a:r>
              <a:rPr lang="en-US" dirty="0"/>
              <a:t>result can be based on:</a:t>
            </a:r>
            <a:endParaRPr lang="en-US" sz="2400" dirty="0"/>
          </a:p>
          <a:p>
            <a:pPr lvl="1">
              <a:defRPr/>
            </a:pPr>
            <a:r>
              <a:rPr lang="en-US" dirty="0"/>
              <a:t> time of day (work, home)</a:t>
            </a:r>
          </a:p>
          <a:p>
            <a:pPr lvl="1">
              <a:defRPr/>
            </a:pPr>
            <a:r>
              <a:rPr lang="en-US" dirty="0"/>
              <a:t>caller (don</a:t>
            </a:r>
            <a:r>
              <a:rPr lang="ja-JP" altLang="en-US" dirty="0">
                <a:latin typeface="Arial"/>
              </a:rPr>
              <a:t>’</a:t>
            </a:r>
            <a:r>
              <a:rPr lang="en-US" dirty="0"/>
              <a:t>t want boss to call you at home)</a:t>
            </a:r>
          </a:p>
          <a:p>
            <a:pPr lvl="1">
              <a:defRPr/>
            </a:pPr>
            <a:r>
              <a:rPr lang="en-US" dirty="0"/>
              <a:t>status of callee (calls sent to voicemail when callee is already talking </a:t>
            </a:r>
            <a:r>
              <a:rPr lang="en-US" dirty="0" smtClean="0"/>
              <a:t>to someone)</a:t>
            </a:r>
          </a:p>
        </p:txBody>
      </p:sp>
      <p:pic>
        <p:nvPicPr>
          <p:cNvPr id="132102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854075"/>
            <a:ext cx="73136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51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216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3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428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SIP </a:t>
            </a:r>
            <a:r>
              <a:rPr lang="en-US" dirty="0" smtClean="0"/>
              <a:t>registrar</a:t>
            </a:r>
            <a:endParaRPr lang="en-US" dirty="0"/>
          </a:p>
        </p:txBody>
      </p:sp>
      <p:sp>
        <p:nvSpPr>
          <p:cNvPr id="3737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01650" y="3616325"/>
            <a:ext cx="7032625" cy="1893888"/>
          </a:xfrm>
          <a:ln cap="flat">
            <a:solidFill>
              <a:schemeClr val="tx1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REGISTER </a:t>
            </a:r>
            <a:r>
              <a:rPr lang="en-US" sz="2000" dirty="0">
                <a:latin typeface="Courier New" charset="0"/>
              </a:rPr>
              <a:t>sip:domain.com</a:t>
            </a:r>
            <a:r>
              <a:rPr lang="en-US" sz="2000" dirty="0">
                <a:latin typeface="Courier New" charset="0"/>
              </a:rPr>
              <a:t> SIP/2.0</a:t>
            </a: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Via: SIP/2.0/UDP 193.64.210.89 </a:t>
            </a: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From: </a:t>
            </a:r>
            <a:r>
              <a:rPr lang="en-US" sz="2000" dirty="0">
                <a:latin typeface="Courier New" charset="0"/>
              </a:rPr>
              <a:t>sip:bob@domain.com</a:t>
            </a:r>
            <a:endParaRPr lang="en-US" sz="2000" dirty="0">
              <a:latin typeface="Courier New" charset="0"/>
            </a:endParaRP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To: </a:t>
            </a:r>
            <a:r>
              <a:rPr lang="en-US" sz="2000" dirty="0">
                <a:latin typeface="Courier New" charset="0"/>
              </a:rPr>
              <a:t>sip:bob@domain.com</a:t>
            </a:r>
            <a:endParaRPr lang="en-US" sz="2000" dirty="0">
              <a:latin typeface="Courier New" charset="0"/>
            </a:endParaRP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latin typeface="Courier New" charset="0"/>
              </a:rPr>
              <a:t>Expires: 3600</a:t>
            </a:r>
          </a:p>
        </p:txBody>
      </p:sp>
      <p:sp>
        <p:nvSpPr>
          <p:cNvPr id="373765" name="Rectangle 5"/>
          <p:cNvSpPr>
            <a:spLocks noChangeArrowheads="1"/>
          </p:cNvSpPr>
          <p:nvPr/>
        </p:nvSpPr>
        <p:spPr bwMode="auto">
          <a:xfrm>
            <a:off x="454025" y="1192213"/>
            <a:ext cx="8339138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52425" indent="-352425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800" i="0" dirty="0">
                <a:latin typeface="+mn-lt"/>
              </a:rPr>
              <a:t>o</a:t>
            </a:r>
            <a:r>
              <a:rPr lang="en-US" sz="2800" i="0" dirty="0">
                <a:latin typeface="+mn-lt"/>
              </a:rPr>
              <a:t>ne function of SIP server: </a:t>
            </a:r>
            <a:r>
              <a:rPr lang="en-US" sz="2800" dirty="0">
                <a:solidFill>
                  <a:srgbClr val="CC0000"/>
                </a:solidFill>
                <a:latin typeface="+mn-lt"/>
              </a:rPr>
              <a:t>registrar</a:t>
            </a:r>
          </a:p>
          <a:p>
            <a:pPr marL="352425" indent="-352425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800" i="0" dirty="0">
                <a:latin typeface="+mn-lt"/>
              </a:rPr>
              <a:t>when </a:t>
            </a:r>
            <a:r>
              <a:rPr lang="en-US" sz="2800" i="0" dirty="0">
                <a:latin typeface="+mn-lt"/>
              </a:rPr>
              <a:t>Bob starts SIP client, client sends SIP REGISTER message to Bob</a:t>
            </a:r>
            <a:r>
              <a:rPr lang="ja-JP" altLang="en-US" sz="2800" i="0" dirty="0">
                <a:latin typeface="+mn-lt"/>
              </a:rPr>
              <a:t>’</a:t>
            </a:r>
            <a:r>
              <a:rPr lang="en-US" sz="2800" i="0" dirty="0">
                <a:latin typeface="+mn-lt"/>
              </a:rPr>
              <a:t>s registrar </a:t>
            </a:r>
            <a:r>
              <a:rPr lang="en-US" sz="2800" i="0" dirty="0">
                <a:latin typeface="+mn-lt"/>
              </a:rPr>
              <a:t>server</a:t>
            </a:r>
            <a:endParaRPr lang="en-US" sz="2800" i="0" dirty="0">
              <a:latin typeface="+mn-lt"/>
            </a:endParaRPr>
          </a:p>
        </p:txBody>
      </p:sp>
      <p:sp>
        <p:nvSpPr>
          <p:cNvPr id="373766" name="Text Box 6"/>
          <p:cNvSpPr txBox="1">
            <a:spLocks noChangeArrowheads="1"/>
          </p:cNvSpPr>
          <p:nvPr/>
        </p:nvSpPr>
        <p:spPr bwMode="auto">
          <a:xfrm>
            <a:off x="477838" y="2900363"/>
            <a:ext cx="251301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C0000"/>
                </a:solidFill>
                <a:latin typeface="+mn-lt"/>
              </a:rPr>
              <a:t>r</a:t>
            </a:r>
            <a:r>
              <a:rPr lang="en-US" sz="2800" dirty="0">
                <a:solidFill>
                  <a:srgbClr val="CC0000"/>
                </a:solidFill>
                <a:latin typeface="+mn-lt"/>
              </a:rPr>
              <a:t>egister message</a:t>
            </a:r>
            <a:r>
              <a:rPr lang="en-US" sz="2800" dirty="0">
                <a:solidFill>
                  <a:srgbClr val="CC0000"/>
                </a:solidFill>
                <a:latin typeface="+mn-lt"/>
              </a:rPr>
              <a:t>:</a:t>
            </a:r>
          </a:p>
        </p:txBody>
      </p:sp>
      <p:pic>
        <p:nvPicPr>
          <p:cNvPr id="134151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901700"/>
            <a:ext cx="2792412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52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262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143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SIP </a:t>
            </a:r>
            <a:r>
              <a:rPr lang="en-US" dirty="0" smtClean="0"/>
              <a:t>proxy</a:t>
            </a:r>
            <a:endParaRPr lang="en-US" dirty="0"/>
          </a:p>
        </p:txBody>
      </p:sp>
      <p:sp>
        <p:nvSpPr>
          <p:cNvPr id="385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28750"/>
            <a:ext cx="8129588" cy="46482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another function of SIP server: </a:t>
            </a:r>
            <a:r>
              <a:rPr lang="en-US" i="1" dirty="0" smtClean="0">
                <a:solidFill>
                  <a:srgbClr val="CC0000"/>
                </a:solidFill>
              </a:rPr>
              <a:t>proxy</a:t>
            </a:r>
          </a:p>
          <a:p>
            <a:pPr>
              <a:defRPr/>
            </a:pPr>
            <a:r>
              <a:rPr lang="en-US" dirty="0" smtClean="0"/>
              <a:t>Alice </a:t>
            </a:r>
            <a:r>
              <a:rPr lang="en-US" dirty="0"/>
              <a:t>sends invite message to her proxy server</a:t>
            </a:r>
          </a:p>
          <a:p>
            <a:pPr lvl="1">
              <a:defRPr/>
            </a:pPr>
            <a:r>
              <a:rPr lang="en-US" dirty="0"/>
              <a:t>contains address sip:bob@domain.com</a:t>
            </a:r>
          </a:p>
          <a:p>
            <a:pPr lvl="1">
              <a:defRPr/>
            </a:pPr>
            <a:r>
              <a:rPr lang="en-US" dirty="0"/>
              <a:t>proxy responsible for routing SIP messages to </a:t>
            </a:r>
            <a:r>
              <a:rPr lang="en-US" dirty="0" smtClean="0"/>
              <a:t>callee, possibly </a:t>
            </a:r>
            <a:r>
              <a:rPr lang="en-US" dirty="0"/>
              <a:t>through multiple </a:t>
            </a:r>
            <a:r>
              <a:rPr lang="en-US" dirty="0" smtClean="0"/>
              <a:t>proxies</a:t>
            </a:r>
            <a:endParaRPr lang="en-US" dirty="0"/>
          </a:p>
          <a:p>
            <a:pPr>
              <a:defRPr/>
            </a:pPr>
            <a:r>
              <a:rPr lang="en-US" dirty="0" smtClean="0"/>
              <a:t>Bob </a:t>
            </a:r>
            <a:r>
              <a:rPr lang="en-US" dirty="0"/>
              <a:t>sends response back through </a:t>
            </a:r>
            <a:r>
              <a:rPr lang="en-US" dirty="0" smtClean="0"/>
              <a:t>same </a:t>
            </a:r>
            <a:r>
              <a:rPr lang="en-US" dirty="0"/>
              <a:t>set of </a:t>
            </a:r>
            <a:r>
              <a:rPr lang="en-US" dirty="0" smtClean="0"/>
              <a:t>SIP proxies</a:t>
            </a:r>
            <a:endParaRPr lang="en-US" dirty="0"/>
          </a:p>
          <a:p>
            <a:pPr>
              <a:defRPr/>
            </a:pPr>
            <a:r>
              <a:rPr lang="en-US" dirty="0"/>
              <a:t>proxy returns </a:t>
            </a:r>
            <a:r>
              <a:rPr lang="en-US" dirty="0" smtClean="0"/>
              <a:t>Bob’s SIP </a:t>
            </a:r>
            <a:r>
              <a:rPr lang="en-US" dirty="0"/>
              <a:t>response message to Alice </a:t>
            </a:r>
          </a:p>
          <a:p>
            <a:pPr lvl="1">
              <a:defRPr/>
            </a:pPr>
            <a:r>
              <a:rPr lang="en-US" dirty="0"/>
              <a:t>contains Bob</a:t>
            </a:r>
            <a:r>
              <a:rPr lang="ja-JP" altLang="en-US" dirty="0">
                <a:latin typeface="Arial"/>
              </a:rPr>
              <a:t>’</a:t>
            </a:r>
            <a:r>
              <a:rPr lang="en-US" dirty="0"/>
              <a:t>s IP address</a:t>
            </a:r>
          </a:p>
          <a:p>
            <a:pPr>
              <a:defRPr/>
            </a:pPr>
            <a:r>
              <a:rPr lang="en-US" dirty="0" smtClean="0"/>
              <a:t>SIP proxy </a:t>
            </a:r>
            <a:r>
              <a:rPr lang="en-US" dirty="0"/>
              <a:t>analogous to local DNS </a:t>
            </a:r>
            <a:r>
              <a:rPr lang="en-US" dirty="0" smtClean="0"/>
              <a:t>server plus TCP setup</a:t>
            </a:r>
            <a:endParaRPr lang="en-US" dirty="0"/>
          </a:p>
        </p:txBody>
      </p:sp>
      <p:pic>
        <p:nvPicPr>
          <p:cNvPr id="136197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901700"/>
            <a:ext cx="2378075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53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587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61950" y="228600"/>
            <a:ext cx="8470900" cy="871538"/>
          </a:xfrm>
        </p:spPr>
        <p:txBody>
          <a:bodyPr/>
          <a:lstStyle/>
          <a:p>
            <a:pPr>
              <a:defRPr/>
            </a:pPr>
            <a:r>
              <a:rPr lang="en-US" sz="4000" dirty="0" smtClean="0"/>
              <a:t>SIP example: </a:t>
            </a:r>
            <a:r>
              <a:rPr lang="en-US" sz="2400" dirty="0" smtClean="0"/>
              <a:t>jim@umass.edu </a:t>
            </a:r>
            <a:r>
              <a:rPr lang="en-US" sz="3600" dirty="0" smtClean="0"/>
              <a:t>calls</a:t>
            </a:r>
            <a:r>
              <a:rPr lang="en-US" sz="2400" dirty="0" smtClean="0"/>
              <a:t> keith@poly.edu</a:t>
            </a:r>
            <a:endParaRPr lang="en-US" sz="4000" dirty="0"/>
          </a:p>
        </p:txBody>
      </p:sp>
      <p:pic>
        <p:nvPicPr>
          <p:cNvPr id="138244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939800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8245" name="Group 542"/>
          <p:cNvGrpSpPr>
            <a:grpSpLocks/>
          </p:cNvGrpSpPr>
          <p:nvPr/>
        </p:nvGrpSpPr>
        <p:grpSpPr bwMode="auto">
          <a:xfrm>
            <a:off x="1754188" y="5011738"/>
            <a:ext cx="963612" cy="835025"/>
            <a:chOff x="-44" y="1473"/>
            <a:chExt cx="981" cy="1105"/>
          </a:xfrm>
        </p:grpSpPr>
        <p:pic>
          <p:nvPicPr>
            <p:cNvPr id="138403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8404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38246" name="Group 249"/>
          <p:cNvGrpSpPr>
            <a:grpSpLocks/>
          </p:cNvGrpSpPr>
          <p:nvPr/>
        </p:nvGrpSpPr>
        <p:grpSpPr bwMode="auto">
          <a:xfrm>
            <a:off x="4181475" y="1455738"/>
            <a:ext cx="363538" cy="687387"/>
            <a:chOff x="4140" y="429"/>
            <a:chExt cx="1425" cy="2396"/>
          </a:xfrm>
        </p:grpSpPr>
        <p:sp>
          <p:nvSpPr>
            <p:cNvPr id="138371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2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38373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8374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5" name="Rectangle 254"/>
            <p:cNvSpPr>
              <a:spLocks noChangeArrowheads="1"/>
            </p:cNvSpPr>
            <p:nvPr/>
          </p:nvSpPr>
          <p:spPr bwMode="auto">
            <a:xfrm>
              <a:off x="4215" y="695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38376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81" name="AutoShape 256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82" name="AutoShape 257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57" name="Rectangle 258"/>
            <p:cNvSpPr>
              <a:spLocks noChangeArrowheads="1"/>
            </p:cNvSpPr>
            <p:nvPr/>
          </p:nvSpPr>
          <p:spPr bwMode="auto">
            <a:xfrm>
              <a:off x="4227" y="1021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38378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79" name="AutoShape 260"/>
              <p:cNvSpPr>
                <a:spLocks noChangeArrowheads="1"/>
              </p:cNvSpPr>
              <p:nvPr/>
            </p:nvSpPr>
            <p:spPr bwMode="auto">
              <a:xfrm>
                <a:off x="618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80" name="AutoShape 261"/>
              <p:cNvSpPr>
                <a:spLocks noChangeArrowheads="1"/>
              </p:cNvSpPr>
              <p:nvPr/>
            </p:nvSpPr>
            <p:spPr bwMode="auto">
              <a:xfrm>
                <a:off x="633" y="2585"/>
                <a:ext cx="691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59" name="Rectangle 262"/>
            <p:cNvSpPr>
              <a:spLocks noChangeArrowheads="1"/>
            </p:cNvSpPr>
            <p:nvPr/>
          </p:nvSpPr>
          <p:spPr bwMode="auto">
            <a:xfrm>
              <a:off x="4215" y="1359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60" name="Rectangle 263"/>
            <p:cNvSpPr>
              <a:spLocks noChangeArrowheads="1"/>
            </p:cNvSpPr>
            <p:nvPr/>
          </p:nvSpPr>
          <p:spPr bwMode="auto">
            <a:xfrm>
              <a:off x="4227" y="1657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38381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77" name="AutoShape 265"/>
              <p:cNvSpPr>
                <a:spLocks noChangeArrowheads="1"/>
              </p:cNvSpPr>
              <p:nvPr/>
            </p:nvSpPr>
            <p:spPr bwMode="auto">
              <a:xfrm>
                <a:off x="617" y="2571"/>
                <a:ext cx="713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78" name="AutoShape 266"/>
              <p:cNvSpPr>
                <a:spLocks noChangeArrowheads="1"/>
              </p:cNvSpPr>
              <p:nvPr/>
            </p:nvSpPr>
            <p:spPr bwMode="auto">
              <a:xfrm>
                <a:off x="632" y="2586"/>
                <a:ext cx="682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38382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38383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75" name="AutoShape 269"/>
              <p:cNvSpPr>
                <a:spLocks noChangeArrowheads="1"/>
              </p:cNvSpPr>
              <p:nvPr/>
            </p:nvSpPr>
            <p:spPr bwMode="auto">
              <a:xfrm>
                <a:off x="612" y="2566"/>
                <a:ext cx="72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76" name="AutoShape 270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8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64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38385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8386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7" name="Oval 274"/>
            <p:cNvSpPr>
              <a:spLocks noChangeArrowheads="1"/>
            </p:cNvSpPr>
            <p:nvPr/>
          </p:nvSpPr>
          <p:spPr bwMode="auto">
            <a:xfrm>
              <a:off x="5515" y="2615"/>
              <a:ext cx="50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38388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9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70" name="AutoShape 277"/>
            <p:cNvSpPr>
              <a:spLocks noChangeArrowheads="1"/>
            </p:cNvSpPr>
            <p:nvPr/>
          </p:nvSpPr>
          <p:spPr bwMode="auto">
            <a:xfrm>
              <a:off x="4202" y="2709"/>
              <a:ext cx="107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71" name="Oval 278"/>
            <p:cNvSpPr>
              <a:spLocks noChangeArrowheads="1"/>
            </p:cNvSpPr>
            <p:nvPr/>
          </p:nvSpPr>
          <p:spPr bwMode="auto">
            <a:xfrm>
              <a:off x="4308" y="2382"/>
              <a:ext cx="162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72" name="Oval 279"/>
            <p:cNvSpPr>
              <a:spLocks noChangeArrowheads="1"/>
            </p:cNvSpPr>
            <p:nvPr/>
          </p:nvSpPr>
          <p:spPr bwMode="auto">
            <a:xfrm>
              <a:off x="4488" y="2382"/>
              <a:ext cx="156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173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6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74" name="Rectangle 281"/>
            <p:cNvSpPr>
              <a:spLocks noChangeArrowheads="1"/>
            </p:cNvSpPr>
            <p:nvPr/>
          </p:nvSpPr>
          <p:spPr bwMode="auto">
            <a:xfrm>
              <a:off x="5061" y="1835"/>
              <a:ext cx="87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grpSp>
        <p:nvGrpSpPr>
          <p:cNvPr id="61456" name="Group 61455"/>
          <p:cNvGrpSpPr>
            <a:grpSpLocks/>
          </p:cNvGrpSpPr>
          <p:nvPr/>
        </p:nvGrpSpPr>
        <p:grpSpPr bwMode="auto">
          <a:xfrm>
            <a:off x="349250" y="3860800"/>
            <a:ext cx="2168525" cy="1147763"/>
            <a:chOff x="349470" y="3860317"/>
            <a:chExt cx="2167676" cy="1148075"/>
          </a:xfrm>
        </p:grpSpPr>
        <p:cxnSp>
          <p:nvCxnSpPr>
            <p:cNvPr id="138366" name="Straight Arrow Connector 44"/>
            <p:cNvCxnSpPr>
              <a:cxnSpLocks noChangeShapeType="1"/>
            </p:cNvCxnSpPr>
            <p:nvPr/>
          </p:nvCxnSpPr>
          <p:spPr bwMode="auto">
            <a:xfrm flipH="1" flipV="1">
              <a:off x="2368949" y="3938223"/>
              <a:ext cx="14270" cy="107016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38367" name="Group 61441"/>
            <p:cNvGrpSpPr>
              <a:grpSpLocks/>
            </p:cNvGrpSpPr>
            <p:nvPr/>
          </p:nvGrpSpPr>
          <p:grpSpPr bwMode="auto">
            <a:xfrm>
              <a:off x="2199635" y="4437382"/>
              <a:ext cx="317511" cy="369332"/>
              <a:chOff x="7454630" y="3313376"/>
              <a:chExt cx="317511" cy="369332"/>
            </a:xfrm>
          </p:grpSpPr>
          <p:sp>
            <p:nvSpPr>
              <p:cNvPr id="138369" name="Oval 61440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8370" name="TextBox 61439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i="0" dirty="0">
                    <a:latin typeface="Arial" charset="0"/>
                    <a:cs typeface="Arial" charset="0"/>
                  </a:rPr>
                  <a:t>1</a:t>
                </a:r>
              </a:p>
            </p:txBody>
          </p:sp>
        </p:grpSp>
        <p:sp>
          <p:nvSpPr>
            <p:cNvPr id="138368" name="TextBox 61442"/>
            <p:cNvSpPr txBox="1">
              <a:spLocks noChangeArrowheads="1"/>
            </p:cNvSpPr>
            <p:nvPr/>
          </p:nvSpPr>
          <p:spPr bwMode="auto">
            <a:xfrm>
              <a:off x="349470" y="3860317"/>
              <a:ext cx="2133644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latin typeface="Arial Narrow" charset="0"/>
                  <a:cs typeface="Arial Narrow" charset="0"/>
                </a:rPr>
                <a:t>1. Jim sends INVITE</a:t>
              </a:r>
              <a:br>
                <a:rPr lang="en-US" sz="1800" i="0" dirty="0">
                  <a:latin typeface="Arial Narrow" charset="0"/>
                  <a:cs typeface="Arial Narrow" charset="0"/>
                </a:rPr>
              </a:br>
              <a:r>
                <a:rPr lang="en-US" sz="1800" i="0" dirty="0">
                  <a:latin typeface="Arial Narrow" charset="0"/>
                  <a:cs typeface="Arial Narrow" charset="0"/>
                </a:rPr>
                <a:t>message to UMass SIP proxy. </a:t>
              </a:r>
            </a:p>
          </p:txBody>
        </p:sp>
      </p:grpSp>
      <p:grpSp>
        <p:nvGrpSpPr>
          <p:cNvPr id="138248" name="Group 249"/>
          <p:cNvGrpSpPr>
            <a:grpSpLocks/>
          </p:cNvGrpSpPr>
          <p:nvPr/>
        </p:nvGrpSpPr>
        <p:grpSpPr bwMode="auto">
          <a:xfrm>
            <a:off x="2349500" y="3163888"/>
            <a:ext cx="363538" cy="687387"/>
            <a:chOff x="4140" y="429"/>
            <a:chExt cx="1425" cy="2396"/>
          </a:xfrm>
        </p:grpSpPr>
        <p:sp>
          <p:nvSpPr>
            <p:cNvPr id="138334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2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38336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8337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9" name="Rectangle 254"/>
            <p:cNvSpPr>
              <a:spLocks noChangeArrowheads="1"/>
            </p:cNvSpPr>
            <p:nvPr/>
          </p:nvSpPr>
          <p:spPr bwMode="auto">
            <a:xfrm>
              <a:off x="4215" y="695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38339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59" name="AutoShape 256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260" name="AutoShape 257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234" name="Rectangle 258"/>
            <p:cNvSpPr>
              <a:spLocks noChangeArrowheads="1"/>
            </p:cNvSpPr>
            <p:nvPr/>
          </p:nvSpPr>
          <p:spPr bwMode="auto">
            <a:xfrm>
              <a:off x="4227" y="1021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38341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57" name="AutoShape 260"/>
              <p:cNvSpPr>
                <a:spLocks noChangeArrowheads="1"/>
              </p:cNvSpPr>
              <p:nvPr/>
            </p:nvSpPr>
            <p:spPr bwMode="auto">
              <a:xfrm>
                <a:off x="618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258" name="AutoShape 261"/>
              <p:cNvSpPr>
                <a:spLocks noChangeArrowheads="1"/>
              </p:cNvSpPr>
              <p:nvPr/>
            </p:nvSpPr>
            <p:spPr bwMode="auto">
              <a:xfrm>
                <a:off x="633" y="2585"/>
                <a:ext cx="691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237" name="Rectangle 262"/>
            <p:cNvSpPr>
              <a:spLocks noChangeArrowheads="1"/>
            </p:cNvSpPr>
            <p:nvPr/>
          </p:nvSpPr>
          <p:spPr bwMode="auto">
            <a:xfrm>
              <a:off x="4215" y="1359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38" name="Rectangle 263"/>
            <p:cNvSpPr>
              <a:spLocks noChangeArrowheads="1"/>
            </p:cNvSpPr>
            <p:nvPr/>
          </p:nvSpPr>
          <p:spPr bwMode="auto">
            <a:xfrm>
              <a:off x="4227" y="1657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38344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55" name="AutoShape 265"/>
              <p:cNvSpPr>
                <a:spLocks noChangeArrowheads="1"/>
              </p:cNvSpPr>
              <p:nvPr/>
            </p:nvSpPr>
            <p:spPr bwMode="auto">
              <a:xfrm>
                <a:off x="617" y="2571"/>
                <a:ext cx="713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256" name="AutoShape 266"/>
              <p:cNvSpPr>
                <a:spLocks noChangeArrowheads="1"/>
              </p:cNvSpPr>
              <p:nvPr/>
            </p:nvSpPr>
            <p:spPr bwMode="auto">
              <a:xfrm>
                <a:off x="632" y="2586"/>
                <a:ext cx="682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38345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38346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53" name="AutoShape 269"/>
              <p:cNvSpPr>
                <a:spLocks noChangeArrowheads="1"/>
              </p:cNvSpPr>
              <p:nvPr/>
            </p:nvSpPr>
            <p:spPr bwMode="auto">
              <a:xfrm>
                <a:off x="612" y="2566"/>
                <a:ext cx="72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254" name="AutoShape 270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8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242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38348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8349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5" name="Oval 274"/>
            <p:cNvSpPr>
              <a:spLocks noChangeArrowheads="1"/>
            </p:cNvSpPr>
            <p:nvPr/>
          </p:nvSpPr>
          <p:spPr bwMode="auto">
            <a:xfrm>
              <a:off x="5515" y="2615"/>
              <a:ext cx="50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38351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7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48" name="AutoShape 277"/>
            <p:cNvSpPr>
              <a:spLocks noChangeArrowheads="1"/>
            </p:cNvSpPr>
            <p:nvPr/>
          </p:nvSpPr>
          <p:spPr bwMode="auto">
            <a:xfrm>
              <a:off x="4202" y="2709"/>
              <a:ext cx="107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49" name="Oval 278"/>
            <p:cNvSpPr>
              <a:spLocks noChangeArrowheads="1"/>
            </p:cNvSpPr>
            <p:nvPr/>
          </p:nvSpPr>
          <p:spPr bwMode="auto">
            <a:xfrm>
              <a:off x="4308" y="2382"/>
              <a:ext cx="162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50" name="Oval 279"/>
            <p:cNvSpPr>
              <a:spLocks noChangeArrowheads="1"/>
            </p:cNvSpPr>
            <p:nvPr/>
          </p:nvSpPr>
          <p:spPr bwMode="auto">
            <a:xfrm>
              <a:off x="4488" y="2382"/>
              <a:ext cx="156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251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6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52" name="Rectangle 281"/>
            <p:cNvSpPr>
              <a:spLocks noChangeArrowheads="1"/>
            </p:cNvSpPr>
            <p:nvPr/>
          </p:nvSpPr>
          <p:spPr bwMode="auto">
            <a:xfrm>
              <a:off x="5061" y="1835"/>
              <a:ext cx="87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grpSp>
        <p:nvGrpSpPr>
          <p:cNvPr id="138249" name="Group 249"/>
          <p:cNvGrpSpPr>
            <a:grpSpLocks/>
          </p:cNvGrpSpPr>
          <p:nvPr/>
        </p:nvGrpSpPr>
        <p:grpSpPr bwMode="auto">
          <a:xfrm>
            <a:off x="6740525" y="3116263"/>
            <a:ext cx="363538" cy="687387"/>
            <a:chOff x="4140" y="429"/>
            <a:chExt cx="1425" cy="2396"/>
          </a:xfrm>
        </p:grpSpPr>
        <p:sp>
          <p:nvSpPr>
            <p:cNvPr id="138302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3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38304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8305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6" name="Rectangle 254"/>
            <p:cNvSpPr>
              <a:spLocks noChangeArrowheads="1"/>
            </p:cNvSpPr>
            <p:nvPr/>
          </p:nvSpPr>
          <p:spPr bwMode="auto">
            <a:xfrm>
              <a:off x="4215" y="695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38307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92" name="AutoShape 256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293" name="AutoShape 257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268" name="Rectangle 258"/>
            <p:cNvSpPr>
              <a:spLocks noChangeArrowheads="1"/>
            </p:cNvSpPr>
            <p:nvPr/>
          </p:nvSpPr>
          <p:spPr bwMode="auto">
            <a:xfrm>
              <a:off x="4227" y="1021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38309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90" name="AutoShape 260"/>
              <p:cNvSpPr>
                <a:spLocks noChangeArrowheads="1"/>
              </p:cNvSpPr>
              <p:nvPr/>
            </p:nvSpPr>
            <p:spPr bwMode="auto">
              <a:xfrm>
                <a:off x="618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291" name="AutoShape 261"/>
              <p:cNvSpPr>
                <a:spLocks noChangeArrowheads="1"/>
              </p:cNvSpPr>
              <p:nvPr/>
            </p:nvSpPr>
            <p:spPr bwMode="auto">
              <a:xfrm>
                <a:off x="633" y="2585"/>
                <a:ext cx="691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270" name="Rectangle 262"/>
            <p:cNvSpPr>
              <a:spLocks noChangeArrowheads="1"/>
            </p:cNvSpPr>
            <p:nvPr/>
          </p:nvSpPr>
          <p:spPr bwMode="auto">
            <a:xfrm>
              <a:off x="4215" y="1359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71" name="Rectangle 263"/>
            <p:cNvSpPr>
              <a:spLocks noChangeArrowheads="1"/>
            </p:cNvSpPr>
            <p:nvPr/>
          </p:nvSpPr>
          <p:spPr bwMode="auto">
            <a:xfrm>
              <a:off x="4227" y="1657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38312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88" name="AutoShape 265"/>
              <p:cNvSpPr>
                <a:spLocks noChangeArrowheads="1"/>
              </p:cNvSpPr>
              <p:nvPr/>
            </p:nvSpPr>
            <p:spPr bwMode="auto">
              <a:xfrm>
                <a:off x="617" y="2571"/>
                <a:ext cx="713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289" name="AutoShape 266"/>
              <p:cNvSpPr>
                <a:spLocks noChangeArrowheads="1"/>
              </p:cNvSpPr>
              <p:nvPr/>
            </p:nvSpPr>
            <p:spPr bwMode="auto">
              <a:xfrm>
                <a:off x="632" y="2586"/>
                <a:ext cx="682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38313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38314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86" name="AutoShape 269"/>
              <p:cNvSpPr>
                <a:spLocks noChangeArrowheads="1"/>
              </p:cNvSpPr>
              <p:nvPr/>
            </p:nvSpPr>
            <p:spPr bwMode="auto">
              <a:xfrm>
                <a:off x="612" y="2566"/>
                <a:ext cx="72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287" name="AutoShape 270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8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275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38316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8317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8" name="Oval 274"/>
            <p:cNvSpPr>
              <a:spLocks noChangeArrowheads="1"/>
            </p:cNvSpPr>
            <p:nvPr/>
          </p:nvSpPr>
          <p:spPr bwMode="auto">
            <a:xfrm>
              <a:off x="5515" y="2615"/>
              <a:ext cx="50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38319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0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81" name="AutoShape 277"/>
            <p:cNvSpPr>
              <a:spLocks noChangeArrowheads="1"/>
            </p:cNvSpPr>
            <p:nvPr/>
          </p:nvSpPr>
          <p:spPr bwMode="auto">
            <a:xfrm>
              <a:off x="4202" y="2709"/>
              <a:ext cx="107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82" name="Oval 278"/>
            <p:cNvSpPr>
              <a:spLocks noChangeArrowheads="1"/>
            </p:cNvSpPr>
            <p:nvPr/>
          </p:nvSpPr>
          <p:spPr bwMode="auto">
            <a:xfrm>
              <a:off x="4308" y="2382"/>
              <a:ext cx="162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83" name="Oval 279"/>
            <p:cNvSpPr>
              <a:spLocks noChangeArrowheads="1"/>
            </p:cNvSpPr>
            <p:nvPr/>
          </p:nvSpPr>
          <p:spPr bwMode="auto">
            <a:xfrm>
              <a:off x="4488" y="2382"/>
              <a:ext cx="156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284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6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285" name="Rectangle 281"/>
            <p:cNvSpPr>
              <a:spLocks noChangeArrowheads="1"/>
            </p:cNvSpPr>
            <p:nvPr/>
          </p:nvSpPr>
          <p:spPr bwMode="auto">
            <a:xfrm>
              <a:off x="5061" y="1835"/>
              <a:ext cx="87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grpSp>
        <p:nvGrpSpPr>
          <p:cNvPr id="61458" name="Group 61457"/>
          <p:cNvGrpSpPr>
            <a:grpSpLocks/>
          </p:cNvGrpSpPr>
          <p:nvPr/>
        </p:nvGrpSpPr>
        <p:grpSpPr bwMode="auto">
          <a:xfrm>
            <a:off x="760413" y="1625600"/>
            <a:ext cx="3235325" cy="1257300"/>
            <a:chOff x="760953" y="1625206"/>
            <a:chExt cx="3234864" cy="1257120"/>
          </a:xfrm>
        </p:grpSpPr>
        <p:sp>
          <p:nvSpPr>
            <p:cNvPr id="138297" name="TextBox 200"/>
            <p:cNvSpPr txBox="1">
              <a:spLocks noChangeArrowheads="1"/>
            </p:cNvSpPr>
            <p:nvPr/>
          </p:nvSpPr>
          <p:spPr bwMode="auto">
            <a:xfrm>
              <a:off x="760953" y="1625206"/>
              <a:ext cx="310642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latin typeface="Arial Narrow" charset="0"/>
                  <a:cs typeface="Arial Narrow" charset="0"/>
                </a:rPr>
                <a:t>2. UMass proxy forwards request</a:t>
              </a:r>
            </a:p>
            <a:p>
              <a:r>
                <a:rPr lang="en-US" sz="1800" i="0" dirty="0">
                  <a:latin typeface="Arial Narrow" charset="0"/>
                  <a:cs typeface="Arial Narrow" charset="0"/>
                </a:rPr>
                <a:t> to Poly registrar server</a:t>
              </a:r>
            </a:p>
          </p:txBody>
        </p:sp>
        <p:cxnSp>
          <p:nvCxnSpPr>
            <p:cNvPr id="138298" name="Straight Arrow Connector 293"/>
            <p:cNvCxnSpPr>
              <a:cxnSpLocks noChangeShapeType="1"/>
            </p:cNvCxnSpPr>
            <p:nvPr/>
          </p:nvCxnSpPr>
          <p:spPr bwMode="auto">
            <a:xfrm flipV="1">
              <a:off x="2483115" y="1840692"/>
              <a:ext cx="1512702" cy="104163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38299" name="Group 194"/>
            <p:cNvGrpSpPr>
              <a:grpSpLocks/>
            </p:cNvGrpSpPr>
            <p:nvPr/>
          </p:nvGrpSpPr>
          <p:grpSpPr bwMode="auto">
            <a:xfrm>
              <a:off x="2986415" y="2195385"/>
              <a:ext cx="322117" cy="369332"/>
              <a:chOff x="7408615" y="3244352"/>
              <a:chExt cx="322117" cy="369332"/>
            </a:xfrm>
          </p:grpSpPr>
          <p:sp>
            <p:nvSpPr>
              <p:cNvPr id="138300" name="Oval 195"/>
              <p:cNvSpPr>
                <a:spLocks noChangeArrowheads="1"/>
              </p:cNvSpPr>
              <p:nvPr/>
            </p:nvSpPr>
            <p:spPr bwMode="auto">
              <a:xfrm>
                <a:off x="7427025" y="3299570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8301" name="TextBox 196"/>
              <p:cNvSpPr txBox="1">
                <a:spLocks noChangeArrowheads="1"/>
              </p:cNvSpPr>
              <p:nvPr/>
            </p:nvSpPr>
            <p:spPr bwMode="auto">
              <a:xfrm>
                <a:off x="7408615" y="3244352"/>
                <a:ext cx="31304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i="0" dirty="0">
                    <a:latin typeface="Arial" charset="0"/>
                    <a:cs typeface="Arial" charset="0"/>
                  </a:rPr>
                  <a:t>2</a:t>
                </a:r>
              </a:p>
            </p:txBody>
          </p:sp>
        </p:grpSp>
      </p:grpSp>
      <p:grpSp>
        <p:nvGrpSpPr>
          <p:cNvPr id="61459" name="Group 61458"/>
          <p:cNvGrpSpPr>
            <a:grpSpLocks/>
          </p:cNvGrpSpPr>
          <p:nvPr/>
        </p:nvGrpSpPr>
        <p:grpSpPr bwMode="auto">
          <a:xfrm>
            <a:off x="2797175" y="2068513"/>
            <a:ext cx="5280025" cy="928687"/>
            <a:chOff x="2797072" y="2068996"/>
            <a:chExt cx="5280193" cy="927479"/>
          </a:xfrm>
        </p:grpSpPr>
        <p:sp>
          <p:nvSpPr>
            <p:cNvPr id="138292" name="TextBox 209"/>
            <p:cNvSpPr txBox="1">
              <a:spLocks noChangeArrowheads="1"/>
            </p:cNvSpPr>
            <p:nvPr/>
          </p:nvSpPr>
          <p:spPr bwMode="auto">
            <a:xfrm>
              <a:off x="3948429" y="2138932"/>
              <a:ext cx="4128836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latin typeface="Arial Narrow" charset="0"/>
                  <a:cs typeface="Arial Narrow" charset="0"/>
                </a:rPr>
                <a:t>3. Poly server returns redirect response,</a:t>
              </a:r>
              <a:br>
                <a:rPr lang="en-US" sz="1800" i="0" dirty="0">
                  <a:latin typeface="Arial Narrow" charset="0"/>
                  <a:cs typeface="Arial Narrow" charset="0"/>
                </a:rPr>
              </a:br>
              <a:r>
                <a:rPr lang="en-US" sz="1800" i="0" dirty="0">
                  <a:latin typeface="Arial Narrow" charset="0"/>
                  <a:cs typeface="Arial Narrow" charset="0"/>
                </a:rPr>
                <a:t>indicating that it should  try </a:t>
              </a:r>
              <a:r>
                <a:rPr lang="en-US" sz="1800" i="0" dirty="0">
                  <a:latin typeface="Arial Narrow" charset="0"/>
                  <a:cs typeface="Arial Narrow" charset="0"/>
                </a:rPr>
                <a:t>keith@eurecom.fr</a:t>
              </a:r>
              <a:endParaRPr lang="en-US" sz="1800" i="0" dirty="0">
                <a:latin typeface="Arial Narrow" charset="0"/>
                <a:cs typeface="Arial Narrow" charset="0"/>
              </a:endParaRPr>
            </a:p>
          </p:txBody>
        </p:sp>
        <p:cxnSp>
          <p:nvCxnSpPr>
            <p:cNvPr id="138293" name="Straight Arrow Connector 294"/>
            <p:cNvCxnSpPr>
              <a:cxnSpLocks noChangeShapeType="1"/>
            </p:cNvCxnSpPr>
            <p:nvPr/>
          </p:nvCxnSpPr>
          <p:spPr bwMode="auto">
            <a:xfrm flipV="1">
              <a:off x="2797072" y="2068996"/>
              <a:ext cx="1369995" cy="92747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38294" name="Group 204"/>
            <p:cNvGrpSpPr>
              <a:grpSpLocks/>
            </p:cNvGrpSpPr>
            <p:nvPr/>
          </p:nvGrpSpPr>
          <p:grpSpPr bwMode="auto">
            <a:xfrm>
              <a:off x="3479423" y="2235406"/>
              <a:ext cx="317511" cy="369332"/>
              <a:chOff x="7454630" y="3313376"/>
              <a:chExt cx="317511" cy="369332"/>
            </a:xfrm>
          </p:grpSpPr>
          <p:sp>
            <p:nvSpPr>
              <p:cNvPr id="138295" name="Oval 205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8296" name="TextBox 206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i="0" dirty="0">
                    <a:latin typeface="Arial" charset="0"/>
                    <a:cs typeface="Arial" charset="0"/>
                  </a:rPr>
                  <a:t>3</a:t>
                </a:r>
              </a:p>
            </p:txBody>
          </p:sp>
        </p:grpSp>
      </p:grpSp>
      <p:grpSp>
        <p:nvGrpSpPr>
          <p:cNvPr id="138252" name="Group 542"/>
          <p:cNvGrpSpPr>
            <a:grpSpLocks/>
          </p:cNvGrpSpPr>
          <p:nvPr/>
        </p:nvGrpSpPr>
        <p:grpSpPr bwMode="auto">
          <a:xfrm flipH="1">
            <a:off x="6529388" y="5435600"/>
            <a:ext cx="963612" cy="833438"/>
            <a:chOff x="-44" y="1473"/>
            <a:chExt cx="981" cy="1105"/>
          </a:xfrm>
        </p:grpSpPr>
        <p:pic>
          <p:nvPicPr>
            <p:cNvPr id="138290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8291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61461" name="Group 61460"/>
          <p:cNvGrpSpPr>
            <a:grpSpLocks/>
          </p:cNvGrpSpPr>
          <p:nvPr/>
        </p:nvGrpSpPr>
        <p:grpSpPr bwMode="auto">
          <a:xfrm>
            <a:off x="6894513" y="3832225"/>
            <a:ext cx="1935162" cy="1754188"/>
            <a:chOff x="6823899" y="3818107"/>
            <a:chExt cx="1934788" cy="1754327"/>
          </a:xfrm>
        </p:grpSpPr>
        <p:sp>
          <p:nvSpPr>
            <p:cNvPr id="138285" name="TextBox 218"/>
            <p:cNvSpPr txBox="1">
              <a:spLocks noChangeArrowheads="1"/>
            </p:cNvSpPr>
            <p:nvPr/>
          </p:nvSpPr>
          <p:spPr bwMode="auto">
            <a:xfrm>
              <a:off x="7131820" y="3818107"/>
              <a:ext cx="1626867" cy="1754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latin typeface="Arial Narrow" charset="0"/>
                  <a:cs typeface="Arial Narrow" charset="0"/>
                </a:rPr>
                <a:t>5. </a:t>
              </a:r>
              <a:r>
                <a:rPr lang="en-US" sz="1800" i="0" dirty="0">
                  <a:latin typeface="Arial Narrow" charset="0"/>
                  <a:cs typeface="Arial Narrow" charset="0"/>
                </a:rPr>
                <a:t>eurecom</a:t>
              </a:r>
              <a:r>
                <a:rPr lang="en-US" sz="1800" i="0" dirty="0">
                  <a:latin typeface="Arial Narrow" charset="0"/>
                  <a:cs typeface="Arial Narrow" charset="0"/>
                </a:rPr>
                <a:t> registrar forwards INVITE to 197.87.54.21, which is running </a:t>
              </a:r>
              <a:r>
                <a:rPr lang="en-US" sz="1800" i="0" dirty="0">
                  <a:latin typeface="Arial Narrow" charset="0"/>
                  <a:cs typeface="Arial Narrow" charset="0"/>
                </a:rPr>
                <a:t>keith</a:t>
              </a:r>
              <a:r>
                <a:rPr lang="ja-JP" altLang="en-US" sz="1800" i="0" dirty="0">
                  <a:latin typeface="Arial Narrow" charset="0"/>
                  <a:cs typeface="Arial Narrow" charset="0"/>
                </a:rPr>
                <a:t>’</a:t>
              </a:r>
              <a:r>
                <a:rPr lang="en-US" altLang="ja-JP" sz="1800" i="0" dirty="0">
                  <a:latin typeface="Arial Narrow" charset="0"/>
                  <a:cs typeface="Arial Narrow" charset="0"/>
                </a:rPr>
                <a:t>s SIP client</a:t>
              </a:r>
              <a:endParaRPr lang="en-US" sz="1800" i="0" dirty="0">
                <a:latin typeface="Arial Narrow" charset="0"/>
                <a:cs typeface="Arial Narrow" charset="0"/>
              </a:endParaRPr>
            </a:p>
          </p:txBody>
        </p:sp>
        <p:cxnSp>
          <p:nvCxnSpPr>
            <p:cNvPr id="138286" name="Straight Arrow Connector 302"/>
            <p:cNvCxnSpPr>
              <a:cxnSpLocks noChangeShapeType="1"/>
            </p:cNvCxnSpPr>
            <p:nvPr/>
          </p:nvCxnSpPr>
          <p:spPr bwMode="auto">
            <a:xfrm flipH="1">
              <a:off x="6964138" y="3948400"/>
              <a:ext cx="5092" cy="137391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38287" name="Group 303"/>
            <p:cNvGrpSpPr>
              <a:grpSpLocks/>
            </p:cNvGrpSpPr>
            <p:nvPr/>
          </p:nvGrpSpPr>
          <p:grpSpPr bwMode="auto">
            <a:xfrm>
              <a:off x="6823899" y="4038444"/>
              <a:ext cx="317511" cy="369332"/>
              <a:chOff x="7454630" y="3313376"/>
              <a:chExt cx="317511" cy="369332"/>
            </a:xfrm>
          </p:grpSpPr>
          <p:sp>
            <p:nvSpPr>
              <p:cNvPr id="138288" name="Oval 304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8289" name="TextBox 305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i="0" dirty="0">
                    <a:latin typeface="Arial" charset="0"/>
                    <a:cs typeface="Arial" charset="0"/>
                  </a:rPr>
                  <a:t>5</a:t>
                </a:r>
              </a:p>
            </p:txBody>
          </p:sp>
        </p:grpSp>
      </p:grpSp>
      <p:grpSp>
        <p:nvGrpSpPr>
          <p:cNvPr id="61460" name="Group 61459"/>
          <p:cNvGrpSpPr>
            <a:grpSpLocks/>
          </p:cNvGrpSpPr>
          <p:nvPr/>
        </p:nvGrpSpPr>
        <p:grpSpPr bwMode="auto">
          <a:xfrm>
            <a:off x="2940050" y="2962275"/>
            <a:ext cx="3681413" cy="750888"/>
            <a:chOff x="2939780" y="2961926"/>
            <a:chExt cx="3681573" cy="751231"/>
          </a:xfrm>
        </p:grpSpPr>
        <p:cxnSp>
          <p:nvCxnSpPr>
            <p:cNvPr id="138280" name="Straight Arrow Connector 208"/>
            <p:cNvCxnSpPr>
              <a:cxnSpLocks noChangeShapeType="1"/>
            </p:cNvCxnSpPr>
            <p:nvPr/>
          </p:nvCxnSpPr>
          <p:spPr bwMode="auto">
            <a:xfrm flipH="1" flipV="1">
              <a:off x="2939780" y="3595772"/>
              <a:ext cx="3681573" cy="3133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38281" name="Group 212"/>
            <p:cNvGrpSpPr>
              <a:grpSpLocks/>
            </p:cNvGrpSpPr>
            <p:nvPr/>
          </p:nvGrpSpPr>
          <p:grpSpPr bwMode="auto">
            <a:xfrm>
              <a:off x="5615461" y="3343825"/>
              <a:ext cx="317511" cy="369332"/>
              <a:chOff x="7454630" y="3299107"/>
              <a:chExt cx="317511" cy="369332"/>
            </a:xfrm>
          </p:grpSpPr>
          <p:sp>
            <p:nvSpPr>
              <p:cNvPr id="138283" name="Oval 213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8284" name="TextBox 214"/>
              <p:cNvSpPr txBox="1">
                <a:spLocks noChangeArrowheads="1"/>
              </p:cNvSpPr>
              <p:nvPr/>
            </p:nvSpPr>
            <p:spPr bwMode="auto">
              <a:xfrm>
                <a:off x="7454630" y="3299107"/>
                <a:ext cx="31304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i="0" dirty="0">
                    <a:latin typeface="Arial" charset="0"/>
                    <a:cs typeface="Arial" charset="0"/>
                  </a:rPr>
                  <a:t>4</a:t>
                </a:r>
              </a:p>
            </p:txBody>
          </p:sp>
        </p:grpSp>
        <p:sp>
          <p:nvSpPr>
            <p:cNvPr id="138282" name="TextBox 310"/>
            <p:cNvSpPr txBox="1">
              <a:spLocks noChangeArrowheads="1"/>
            </p:cNvSpPr>
            <p:nvPr/>
          </p:nvSpPr>
          <p:spPr bwMode="auto">
            <a:xfrm>
              <a:off x="2939806" y="2961926"/>
              <a:ext cx="30681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latin typeface="Arial Narrow" charset="0"/>
                  <a:cs typeface="Arial Narrow" charset="0"/>
                </a:rPr>
                <a:t>4. </a:t>
              </a:r>
              <a:r>
                <a:rPr lang="en-US" sz="1800" i="0" dirty="0">
                  <a:latin typeface="Arial Narrow" charset="0"/>
                  <a:cs typeface="Arial Narrow" charset="0"/>
                </a:rPr>
                <a:t>Umass</a:t>
              </a:r>
              <a:r>
                <a:rPr lang="en-US" sz="1800" i="0" dirty="0">
                  <a:latin typeface="Arial Narrow" charset="0"/>
                  <a:cs typeface="Arial Narrow" charset="0"/>
                </a:rPr>
                <a:t> proxy forwards request</a:t>
              </a:r>
            </a:p>
            <a:p>
              <a:r>
                <a:rPr lang="en-US" sz="1800" i="0" dirty="0">
                  <a:latin typeface="Arial Narrow" charset="0"/>
                  <a:cs typeface="Arial Narrow" charset="0"/>
                </a:rPr>
                <a:t> to </a:t>
              </a:r>
              <a:r>
                <a:rPr lang="en-US" sz="1800" i="0" dirty="0">
                  <a:latin typeface="Arial Narrow" charset="0"/>
                  <a:cs typeface="Arial Narrow" charset="0"/>
                </a:rPr>
                <a:t>Eurecom</a:t>
              </a:r>
              <a:r>
                <a:rPr lang="en-US" sz="1800" i="0" dirty="0">
                  <a:latin typeface="Arial Narrow" charset="0"/>
                  <a:cs typeface="Arial Narrow" charset="0"/>
                </a:rPr>
                <a:t> registrar server</a:t>
              </a:r>
            </a:p>
          </p:txBody>
        </p:sp>
      </p:grpSp>
      <p:grpSp>
        <p:nvGrpSpPr>
          <p:cNvPr id="61465" name="Group 61464"/>
          <p:cNvGrpSpPr>
            <a:grpSpLocks/>
          </p:cNvGrpSpPr>
          <p:nvPr/>
        </p:nvGrpSpPr>
        <p:grpSpPr bwMode="auto">
          <a:xfrm>
            <a:off x="2495550" y="3624263"/>
            <a:ext cx="4425950" cy="1784350"/>
            <a:chOff x="2495276" y="3624645"/>
            <a:chExt cx="4426962" cy="1783278"/>
          </a:xfrm>
        </p:grpSpPr>
        <p:cxnSp>
          <p:nvCxnSpPr>
            <p:cNvPr id="138267" name="Straight Arrow Connector 193"/>
            <p:cNvCxnSpPr>
              <a:cxnSpLocks noChangeShapeType="1"/>
            </p:cNvCxnSpPr>
            <p:nvPr/>
          </p:nvCxnSpPr>
          <p:spPr bwMode="auto">
            <a:xfrm>
              <a:off x="2621222" y="3995764"/>
              <a:ext cx="18873" cy="98409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38268" name="Group 307"/>
            <p:cNvGrpSpPr>
              <a:grpSpLocks/>
            </p:cNvGrpSpPr>
            <p:nvPr/>
          </p:nvGrpSpPr>
          <p:grpSpPr bwMode="auto">
            <a:xfrm>
              <a:off x="2495276" y="4119498"/>
              <a:ext cx="317511" cy="369332"/>
              <a:chOff x="7454630" y="3313376"/>
              <a:chExt cx="317511" cy="369332"/>
            </a:xfrm>
          </p:grpSpPr>
          <p:sp>
            <p:nvSpPr>
              <p:cNvPr id="138278" name="Oval 308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8279" name="TextBox 309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i="0" dirty="0">
                    <a:latin typeface="Arial" charset="0"/>
                    <a:cs typeface="Arial" charset="0"/>
                  </a:rPr>
                  <a:t>8</a:t>
                </a:r>
              </a:p>
            </p:txBody>
          </p:sp>
        </p:grpSp>
        <p:cxnSp>
          <p:nvCxnSpPr>
            <p:cNvPr id="138269" name="Straight Arrow Connector 298"/>
            <p:cNvCxnSpPr>
              <a:cxnSpLocks noChangeShapeType="1"/>
            </p:cNvCxnSpPr>
            <p:nvPr/>
          </p:nvCxnSpPr>
          <p:spPr bwMode="auto">
            <a:xfrm flipH="1" flipV="1">
              <a:off x="6774041" y="3890860"/>
              <a:ext cx="4578" cy="1517063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38270" name="Group 299"/>
            <p:cNvGrpSpPr>
              <a:grpSpLocks/>
            </p:cNvGrpSpPr>
            <p:nvPr/>
          </p:nvGrpSpPr>
          <p:grpSpPr bwMode="auto">
            <a:xfrm>
              <a:off x="6604727" y="4290135"/>
              <a:ext cx="317511" cy="369332"/>
              <a:chOff x="7454630" y="3313376"/>
              <a:chExt cx="317511" cy="369332"/>
            </a:xfrm>
          </p:grpSpPr>
          <p:sp>
            <p:nvSpPr>
              <p:cNvPr id="138276" name="Oval 300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8277" name="TextBox 301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i="0" dirty="0">
                    <a:latin typeface="Arial" charset="0"/>
                    <a:cs typeface="Arial" charset="0"/>
                  </a:rPr>
                  <a:t>6</a:t>
                </a:r>
              </a:p>
            </p:txBody>
          </p:sp>
        </p:grpSp>
        <p:cxnSp>
          <p:nvCxnSpPr>
            <p:cNvPr id="138271" name="Straight Arrow Connector 306"/>
            <p:cNvCxnSpPr>
              <a:cxnSpLocks noChangeShapeType="1"/>
            </p:cNvCxnSpPr>
            <p:nvPr/>
          </p:nvCxnSpPr>
          <p:spPr bwMode="auto">
            <a:xfrm flipH="1" flipV="1">
              <a:off x="2920928" y="3805248"/>
              <a:ext cx="3681573" cy="3133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38272" name="Group 222"/>
            <p:cNvGrpSpPr>
              <a:grpSpLocks/>
            </p:cNvGrpSpPr>
            <p:nvPr/>
          </p:nvGrpSpPr>
          <p:grpSpPr bwMode="auto">
            <a:xfrm>
              <a:off x="4569120" y="3624645"/>
              <a:ext cx="317511" cy="369332"/>
              <a:chOff x="7454630" y="3313376"/>
              <a:chExt cx="317511" cy="369332"/>
            </a:xfrm>
          </p:grpSpPr>
          <p:sp>
            <p:nvSpPr>
              <p:cNvPr id="138274" name="Oval 223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8275" name="TextBox 224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i="0" dirty="0">
                    <a:latin typeface="Arial" charset="0"/>
                    <a:cs typeface="Arial" charset="0"/>
                  </a:rPr>
                  <a:t>7</a:t>
                </a:r>
              </a:p>
            </p:txBody>
          </p:sp>
        </p:grpSp>
        <p:sp>
          <p:nvSpPr>
            <p:cNvPr id="138273" name="TextBox 313"/>
            <p:cNvSpPr txBox="1">
              <a:spLocks noChangeArrowheads="1"/>
            </p:cNvSpPr>
            <p:nvPr/>
          </p:nvSpPr>
          <p:spPr bwMode="auto">
            <a:xfrm>
              <a:off x="3234913" y="3927656"/>
              <a:ext cx="306819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latin typeface="Arial Narrow" charset="0"/>
                  <a:cs typeface="Arial Narrow" charset="0"/>
                </a:rPr>
                <a:t>6-8. SIP response returned to Jim</a:t>
              </a:r>
            </a:p>
          </p:txBody>
        </p:sp>
      </p:grpSp>
      <p:grpSp>
        <p:nvGrpSpPr>
          <p:cNvPr id="61463" name="Group 61462"/>
          <p:cNvGrpSpPr>
            <a:grpSpLocks/>
          </p:cNvGrpSpPr>
          <p:nvPr/>
        </p:nvGrpSpPr>
        <p:grpSpPr bwMode="auto">
          <a:xfrm>
            <a:off x="2840038" y="5427663"/>
            <a:ext cx="3516312" cy="704850"/>
            <a:chOff x="2839885" y="5427680"/>
            <a:chExt cx="3515727" cy="705441"/>
          </a:xfrm>
        </p:grpSpPr>
        <p:sp>
          <p:nvSpPr>
            <p:cNvPr id="138262" name="Left-Right Arrow 61454"/>
            <p:cNvSpPr>
              <a:spLocks noChangeArrowheads="1"/>
            </p:cNvSpPr>
            <p:nvPr/>
          </p:nvSpPr>
          <p:spPr bwMode="auto">
            <a:xfrm>
              <a:off x="2839885" y="5450729"/>
              <a:ext cx="3382174" cy="342454"/>
            </a:xfrm>
            <a:prstGeom prst="leftRightArrow">
              <a:avLst>
                <a:gd name="adj1" fmla="val 50000"/>
                <a:gd name="adj2" fmla="val 50022"/>
              </a:avLst>
            </a:pr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138263" name="Group 317"/>
            <p:cNvGrpSpPr>
              <a:grpSpLocks/>
            </p:cNvGrpSpPr>
            <p:nvPr/>
          </p:nvGrpSpPr>
          <p:grpSpPr bwMode="auto">
            <a:xfrm>
              <a:off x="4417250" y="5427680"/>
              <a:ext cx="317511" cy="369332"/>
              <a:chOff x="7454630" y="3313376"/>
              <a:chExt cx="317511" cy="369332"/>
            </a:xfrm>
          </p:grpSpPr>
          <p:sp>
            <p:nvSpPr>
              <p:cNvPr id="138265" name="Oval 318"/>
              <p:cNvSpPr>
                <a:spLocks noChangeArrowheads="1"/>
              </p:cNvSpPr>
              <p:nvPr/>
            </p:nvSpPr>
            <p:spPr bwMode="auto">
              <a:xfrm>
                <a:off x="7468434" y="3354794"/>
                <a:ext cx="303707" cy="303707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8266" name="TextBox 319"/>
              <p:cNvSpPr txBox="1">
                <a:spLocks noChangeArrowheads="1"/>
              </p:cNvSpPr>
              <p:nvPr/>
            </p:nvSpPr>
            <p:spPr bwMode="auto">
              <a:xfrm>
                <a:off x="7454630" y="3313376"/>
                <a:ext cx="31304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i="1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800" i="0" dirty="0">
                    <a:latin typeface="Arial" charset="0"/>
                    <a:cs typeface="Arial" charset="0"/>
                  </a:rPr>
                  <a:t>9</a:t>
                </a:r>
              </a:p>
            </p:txBody>
          </p:sp>
        </p:grpSp>
        <p:sp>
          <p:nvSpPr>
            <p:cNvPr id="138264" name="TextBox 320"/>
            <p:cNvSpPr txBox="1">
              <a:spLocks noChangeArrowheads="1"/>
            </p:cNvSpPr>
            <p:nvPr/>
          </p:nvSpPr>
          <p:spPr bwMode="auto">
            <a:xfrm>
              <a:off x="3287418" y="5763789"/>
              <a:ext cx="306819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latin typeface="Arial Narrow" charset="0"/>
                  <a:cs typeface="Arial Narrow" charset="0"/>
                </a:rPr>
                <a:t>9. Data flows between clients</a:t>
              </a:r>
            </a:p>
          </p:txBody>
        </p:sp>
      </p:grpSp>
      <p:sp>
        <p:nvSpPr>
          <p:cNvPr id="138257" name="TextBox 61465"/>
          <p:cNvSpPr txBox="1">
            <a:spLocks noChangeArrowheads="1"/>
          </p:cNvSpPr>
          <p:nvPr/>
        </p:nvSpPr>
        <p:spPr bwMode="auto">
          <a:xfrm>
            <a:off x="1112838" y="2997200"/>
            <a:ext cx="12557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/>
            <a:r>
              <a:rPr lang="en-US" sz="1800" i="0" dirty="0">
                <a:solidFill>
                  <a:srgbClr val="000099"/>
                </a:solidFill>
                <a:latin typeface="Arial" charset="0"/>
                <a:cs typeface="Arial" charset="0"/>
              </a:rPr>
              <a:t>UMass SIP proxy</a:t>
            </a:r>
          </a:p>
        </p:txBody>
      </p:sp>
      <p:sp>
        <p:nvSpPr>
          <p:cNvPr id="138258" name="TextBox 331"/>
          <p:cNvSpPr txBox="1">
            <a:spLocks noChangeArrowheads="1"/>
          </p:cNvSpPr>
          <p:nvPr/>
        </p:nvSpPr>
        <p:spPr bwMode="auto">
          <a:xfrm>
            <a:off x="4562475" y="1393825"/>
            <a:ext cx="12557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99"/>
                </a:solidFill>
                <a:latin typeface="Arial" charset="0"/>
                <a:cs typeface="Arial" charset="0"/>
              </a:rPr>
              <a:t>Poly SIP</a:t>
            </a:r>
          </a:p>
          <a:p>
            <a:r>
              <a:rPr lang="en-US" sz="1800" i="0" dirty="0">
                <a:solidFill>
                  <a:srgbClr val="000099"/>
                </a:solidFill>
                <a:latin typeface="Arial" charset="0"/>
                <a:cs typeface="Arial" charset="0"/>
              </a:rPr>
              <a:t>registrar</a:t>
            </a:r>
          </a:p>
        </p:txBody>
      </p:sp>
      <p:sp>
        <p:nvSpPr>
          <p:cNvPr id="138259" name="TextBox 332"/>
          <p:cNvSpPr txBox="1">
            <a:spLocks noChangeArrowheads="1"/>
          </p:cNvSpPr>
          <p:nvPr/>
        </p:nvSpPr>
        <p:spPr bwMode="auto">
          <a:xfrm>
            <a:off x="7126288" y="3059113"/>
            <a:ext cx="1778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99"/>
                </a:solidFill>
                <a:latin typeface="Arial" charset="0"/>
                <a:cs typeface="Arial" charset="0"/>
              </a:rPr>
              <a:t>Eurecom</a:t>
            </a:r>
            <a:r>
              <a:rPr lang="en-US" sz="1800" i="0" dirty="0">
                <a:solidFill>
                  <a:srgbClr val="000099"/>
                </a:solidFill>
                <a:latin typeface="Arial" charset="0"/>
                <a:cs typeface="Arial" charset="0"/>
              </a:rPr>
              <a:t>  SIP</a:t>
            </a:r>
          </a:p>
          <a:p>
            <a:r>
              <a:rPr lang="en-US" sz="1800" i="0" dirty="0">
                <a:solidFill>
                  <a:srgbClr val="000099"/>
                </a:solidFill>
                <a:latin typeface="Arial" charset="0"/>
                <a:cs typeface="Arial" charset="0"/>
              </a:rPr>
              <a:t>registrar</a:t>
            </a:r>
          </a:p>
        </p:txBody>
      </p:sp>
      <p:sp>
        <p:nvSpPr>
          <p:cNvPr id="138260" name="TextBox 333"/>
          <p:cNvSpPr txBox="1">
            <a:spLocks noChangeArrowheads="1"/>
          </p:cNvSpPr>
          <p:nvPr/>
        </p:nvSpPr>
        <p:spPr bwMode="auto">
          <a:xfrm>
            <a:off x="7178675" y="5978525"/>
            <a:ext cx="1779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99"/>
                </a:solidFill>
                <a:latin typeface="Arial Narrow" charset="0"/>
                <a:cs typeface="Arial Narrow" charset="0"/>
              </a:rPr>
              <a:t>197.87.54.21</a:t>
            </a:r>
            <a:endParaRPr lang="en-US" sz="1800" i="0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138261" name="TextBox 334"/>
          <p:cNvSpPr txBox="1">
            <a:spLocks noChangeArrowheads="1"/>
          </p:cNvSpPr>
          <p:nvPr/>
        </p:nvSpPr>
        <p:spPr bwMode="auto">
          <a:xfrm>
            <a:off x="809625" y="5632450"/>
            <a:ext cx="1778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000099"/>
                </a:solidFill>
                <a:latin typeface="Arial Narrow" charset="0"/>
                <a:cs typeface="Arial Narrow" charset="0"/>
              </a:rPr>
              <a:t>128.119.40.186</a:t>
            </a:r>
            <a:endParaRPr lang="en-US" sz="1800" i="0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16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54</a:t>
            </a:fld>
            <a:endParaRPr lang="en-US" sz="1200" dirty="0">
              <a:latin typeface="Tahoma" charset="0"/>
            </a:endParaRPr>
          </a:p>
        </p:txBody>
      </p:sp>
      <p:sp>
        <p:nvSpPr>
          <p:cNvPr id="16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802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1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Comparison with H.323</a:t>
            </a:r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/>
              <a:t>H.</a:t>
            </a:r>
            <a:r>
              <a:rPr lang="en-US" sz="2400" dirty="0" smtClean="0"/>
              <a:t>323: another </a:t>
            </a:r>
            <a:r>
              <a:rPr lang="en-US" sz="2400" dirty="0"/>
              <a:t>signaling protocol for real-time, </a:t>
            </a:r>
            <a:r>
              <a:rPr lang="en-US" sz="2400" dirty="0" smtClean="0"/>
              <a:t>interactive multimedia</a:t>
            </a:r>
            <a:endParaRPr lang="en-US" sz="2400" dirty="0"/>
          </a:p>
          <a:p>
            <a:pPr>
              <a:defRPr/>
            </a:pPr>
            <a:r>
              <a:rPr lang="en-US" sz="2400" dirty="0"/>
              <a:t>H.</a:t>
            </a:r>
            <a:r>
              <a:rPr lang="en-US" sz="2400" dirty="0" smtClean="0"/>
              <a:t>323: complete</a:t>
            </a:r>
            <a:r>
              <a:rPr lang="en-US" sz="2400" dirty="0"/>
              <a:t>, vertically integrated suite of protocols for multimedia conferencing: signaling, registration, admission control, transport, codecs</a:t>
            </a:r>
          </a:p>
          <a:p>
            <a:pPr>
              <a:defRPr/>
            </a:pPr>
            <a:r>
              <a:rPr lang="en-US" sz="2400" dirty="0" smtClean="0"/>
              <a:t>SIP: single </a:t>
            </a:r>
            <a:r>
              <a:rPr lang="en-US" sz="2400" dirty="0"/>
              <a:t>component. Works with RTP, but does not mandate it. Can be combined with other protocols, services</a:t>
            </a:r>
          </a:p>
          <a:p>
            <a:pPr>
              <a:defRPr/>
            </a:pPr>
            <a:endParaRPr lang="en-US" sz="2400" dirty="0"/>
          </a:p>
        </p:txBody>
      </p:sp>
      <p:sp>
        <p:nvSpPr>
          <p:cNvPr id="37683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/>
              <a:t>H.323 comes from the ITU (telephony</a:t>
            </a:r>
            <a:r>
              <a:rPr lang="en-US" sz="2400" dirty="0" smtClean="0"/>
              <a:t>)</a:t>
            </a:r>
            <a:endParaRPr lang="en-US" sz="2400" dirty="0"/>
          </a:p>
          <a:p>
            <a:pPr>
              <a:defRPr/>
            </a:pPr>
            <a:r>
              <a:rPr lang="en-US" sz="2400" dirty="0"/>
              <a:t>SIP comes from IETF: </a:t>
            </a:r>
            <a:r>
              <a:rPr lang="en-US" sz="2400" dirty="0" smtClean="0"/>
              <a:t>borrows </a:t>
            </a:r>
            <a:r>
              <a:rPr lang="en-US" sz="2400" dirty="0"/>
              <a:t>much of its concepts from HTTP</a:t>
            </a:r>
          </a:p>
          <a:p>
            <a:pPr lvl="1">
              <a:defRPr/>
            </a:pPr>
            <a:r>
              <a:rPr lang="en-US" dirty="0"/>
              <a:t>SIP has </a:t>
            </a:r>
            <a:r>
              <a:rPr lang="en-US" dirty="0" smtClean="0"/>
              <a:t>Web flavor; H</a:t>
            </a:r>
            <a:r>
              <a:rPr lang="en-US" dirty="0"/>
              <a:t>.323 has  telephony </a:t>
            </a:r>
            <a:r>
              <a:rPr lang="en-US" dirty="0" smtClean="0"/>
              <a:t>flavor</a:t>
            </a:r>
            <a:endParaRPr lang="en-US" sz="2000" dirty="0"/>
          </a:p>
          <a:p>
            <a:pPr>
              <a:defRPr/>
            </a:pPr>
            <a:r>
              <a:rPr lang="en-US" sz="2400" dirty="0"/>
              <a:t>SIP uses </a:t>
            </a:r>
            <a:r>
              <a:rPr lang="en-US" sz="2400" dirty="0" smtClean="0"/>
              <a:t>KISS </a:t>
            </a:r>
            <a:r>
              <a:rPr lang="en-US" sz="2400" dirty="0"/>
              <a:t>principle: </a:t>
            </a:r>
            <a:r>
              <a:rPr lang="en-US" sz="2400" dirty="0">
                <a:solidFill>
                  <a:srgbClr val="CC0000"/>
                </a:solidFill>
              </a:rPr>
              <a:t>K</a:t>
            </a:r>
            <a:r>
              <a:rPr lang="en-US" sz="2400" dirty="0"/>
              <a:t>eep </a:t>
            </a:r>
            <a:r>
              <a:rPr lang="en-US" sz="2400" dirty="0" smtClean="0">
                <a:solidFill>
                  <a:srgbClr val="CC0000"/>
                </a:solidFill>
              </a:rPr>
              <a:t>I</a:t>
            </a:r>
            <a:r>
              <a:rPr lang="en-US" sz="2400" dirty="0" smtClean="0"/>
              <a:t>t </a:t>
            </a:r>
            <a:r>
              <a:rPr lang="en-US" sz="2400" dirty="0" smtClean="0">
                <a:solidFill>
                  <a:srgbClr val="CC0000"/>
                </a:solidFill>
              </a:rPr>
              <a:t>S</a:t>
            </a:r>
            <a:r>
              <a:rPr lang="en-US" sz="2400" dirty="0" smtClean="0"/>
              <a:t>imple </a:t>
            </a:r>
            <a:r>
              <a:rPr lang="en-US" sz="2400" dirty="0" smtClean="0">
                <a:solidFill>
                  <a:srgbClr val="CC0000"/>
                </a:solidFill>
              </a:rPr>
              <a:t>S</a:t>
            </a:r>
            <a:r>
              <a:rPr lang="en-US" sz="2400" dirty="0" smtClean="0"/>
              <a:t>tupid</a:t>
            </a:r>
            <a:endParaRPr lang="en-US" sz="2400" dirty="0"/>
          </a:p>
        </p:txBody>
      </p:sp>
      <p:pic>
        <p:nvPicPr>
          <p:cNvPr id="140294" name="Picture 1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05410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55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290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j-cs"/>
              </a:rPr>
              <a:t>Multimedia networking: </a:t>
            </a:r>
            <a:r>
              <a:rPr lang="en-US" dirty="0">
                <a:latin typeface="Gill Sans MT" charset="0"/>
                <a:cs typeface="+mj-cs"/>
              </a:rPr>
              <a:t>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7759700" cy="4648200"/>
          </a:xfrm>
        </p:spPr>
        <p:txBody>
          <a:bodyPr/>
          <a:lstStyle/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.1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multimedia </a:t>
            </a:r>
            <a:r>
              <a:rPr lang="en-US" sz="3200" dirty="0">
                <a:latin typeface="Gill Sans MT" charset="0"/>
                <a:cs typeface="+mn-cs"/>
              </a:rPr>
              <a:t>n</a:t>
            </a:r>
            <a:r>
              <a:rPr lang="en-US" sz="3200" dirty="0" smtClean="0">
                <a:latin typeface="Gill Sans MT" charset="0"/>
                <a:cs typeface="+mn-cs"/>
              </a:rPr>
              <a:t>etworking applications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.2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streaming </a:t>
            </a:r>
            <a:r>
              <a:rPr lang="en-US" sz="3200" i="1" dirty="0" smtClean="0">
                <a:latin typeface="Gill Sans MT" charset="0"/>
                <a:cs typeface="+mn-cs"/>
              </a:rPr>
              <a:t>stored</a:t>
            </a:r>
            <a:r>
              <a:rPr lang="en-US" sz="3200" dirty="0" smtClean="0">
                <a:latin typeface="Gill Sans MT" charset="0"/>
                <a:cs typeface="+mn-cs"/>
              </a:rPr>
              <a:t> video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.3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>
                <a:latin typeface="Gill Sans MT" charset="0"/>
                <a:cs typeface="+mn-cs"/>
              </a:rPr>
              <a:t>v</a:t>
            </a:r>
            <a:r>
              <a:rPr lang="en-US" sz="3200" dirty="0" smtClean="0">
                <a:latin typeface="Gill Sans MT" charset="0"/>
                <a:cs typeface="+mn-cs"/>
              </a:rPr>
              <a:t>oice-over-IP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9.4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protocols </a:t>
            </a:r>
            <a:r>
              <a:rPr lang="en-US" sz="3200" dirty="0">
                <a:latin typeface="Gill Sans MT" charset="0"/>
                <a:cs typeface="+mn-cs"/>
              </a:rPr>
              <a:t>for </a:t>
            </a:r>
            <a:r>
              <a:rPr lang="en-US" sz="3200" i="1" dirty="0" smtClean="0">
                <a:latin typeface="Gill Sans MT" charset="0"/>
                <a:cs typeface="+mn-cs"/>
              </a:rPr>
              <a:t>real-time </a:t>
            </a:r>
            <a:r>
              <a:rPr lang="en-US" sz="3200" dirty="0" smtClean="0">
                <a:latin typeface="Gill Sans MT" charset="0"/>
                <a:cs typeface="+mn-cs"/>
              </a:rPr>
              <a:t>conversational</a:t>
            </a:r>
            <a:r>
              <a:rPr lang="en-US" sz="3200" i="1" dirty="0" smtClean="0">
                <a:latin typeface="Gill Sans MT" charset="0"/>
                <a:cs typeface="+mn-cs"/>
              </a:rPr>
              <a:t>      </a:t>
            </a:r>
            <a:r>
              <a:rPr lang="en-US" sz="3200" dirty="0" smtClean="0">
                <a:latin typeface="Gill Sans MT" charset="0"/>
                <a:cs typeface="+mn-cs"/>
              </a:rPr>
              <a:t>applications</a:t>
            </a: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CC0000"/>
                </a:solidFill>
                <a:latin typeface="Gill Sans MT" charset="0"/>
              </a:rPr>
              <a:t>9.5 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</a:rPr>
              <a:t>network support for multimedia</a:t>
            </a:r>
            <a:endParaRPr lang="en-US" sz="3200" dirty="0">
              <a:solidFill>
                <a:srgbClr val="CC0000"/>
              </a:solidFill>
              <a:latin typeface="Gill Sans MT" charset="0"/>
            </a:endParaRPr>
          </a:p>
          <a:p>
            <a:pPr marL="457200" indent="-457200">
              <a:buFont typeface="Wingdings" charset="0"/>
              <a:buNone/>
              <a:defRPr/>
            </a:pPr>
            <a:endParaRPr lang="en-US" dirty="0">
              <a:latin typeface="Gill Sans MT" charset="0"/>
            </a:endParaRPr>
          </a:p>
        </p:txBody>
      </p:sp>
      <p:pic>
        <p:nvPicPr>
          <p:cNvPr id="16389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055688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56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49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>
                <a:latin typeface="Gill Sans MT" charset="0"/>
                <a:cs typeface="+mj-cs"/>
              </a:rPr>
              <a:t>Network support for multimedia</a:t>
            </a:r>
            <a:endParaRPr lang="en-US" sz="4000" dirty="0">
              <a:latin typeface="Gill Sans MT" charset="0"/>
              <a:cs typeface="+mj-cs"/>
            </a:endParaRPr>
          </a:p>
        </p:txBody>
      </p:sp>
      <p:pic>
        <p:nvPicPr>
          <p:cNvPr id="144388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055688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89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871663"/>
            <a:ext cx="8561388" cy="341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57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341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>
                <a:latin typeface="Gill Sans MT" charset="0"/>
                <a:cs typeface="+mj-cs"/>
              </a:rPr>
              <a:t>Dimensioning best effort networks</a:t>
            </a:r>
            <a:endParaRPr lang="en-US" sz="4000" dirty="0">
              <a:latin typeface="Gill Sans MT" charset="0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00200"/>
            <a:ext cx="8328025" cy="4648200"/>
          </a:xfrm>
        </p:spPr>
        <p:txBody>
          <a:bodyPr/>
          <a:lstStyle/>
          <a:p>
            <a:pPr>
              <a:defRPr/>
            </a:pPr>
            <a:r>
              <a:rPr lang="en-US" i="1" dirty="0" smtClean="0">
                <a:solidFill>
                  <a:srgbClr val="CC0000"/>
                </a:solidFill>
              </a:rPr>
              <a:t>approach: </a:t>
            </a:r>
            <a:r>
              <a:rPr lang="en-US" dirty="0" smtClean="0"/>
              <a:t>deploy enough link capacity so that congestion doesn’t occur, multimedia traffic flows without delay or loss</a:t>
            </a:r>
          </a:p>
          <a:p>
            <a:pPr lvl="1">
              <a:defRPr/>
            </a:pPr>
            <a:r>
              <a:rPr lang="en-US" dirty="0"/>
              <a:t>l</a:t>
            </a:r>
            <a:r>
              <a:rPr lang="en-US" dirty="0" smtClean="0"/>
              <a:t>ow complexity of network mechanisms (use current “best effort” network)</a:t>
            </a:r>
          </a:p>
          <a:p>
            <a:pPr lvl="1">
              <a:defRPr/>
            </a:pPr>
            <a:r>
              <a:rPr lang="en-US" dirty="0"/>
              <a:t>h</a:t>
            </a:r>
            <a:r>
              <a:rPr lang="en-US" dirty="0" smtClean="0"/>
              <a:t>igh bandwidth costs</a:t>
            </a:r>
          </a:p>
          <a:p>
            <a:pPr>
              <a:defRPr/>
            </a:pPr>
            <a:r>
              <a:rPr lang="en-US" dirty="0"/>
              <a:t>c</a:t>
            </a:r>
            <a:r>
              <a:rPr lang="en-US" dirty="0" smtClean="0"/>
              <a:t>hallenges:</a:t>
            </a:r>
          </a:p>
          <a:p>
            <a:pPr lvl="1">
              <a:defRPr/>
            </a:pPr>
            <a:r>
              <a:rPr lang="en-US" i="1" dirty="0">
                <a:solidFill>
                  <a:srgbClr val="000099"/>
                </a:solidFill>
              </a:rPr>
              <a:t>n</a:t>
            </a:r>
            <a:r>
              <a:rPr lang="en-US" i="1" dirty="0" smtClean="0">
                <a:solidFill>
                  <a:srgbClr val="000099"/>
                </a:solidFill>
              </a:rPr>
              <a:t>etwork dimensioning: </a:t>
            </a:r>
            <a:r>
              <a:rPr lang="en-US" dirty="0" smtClean="0"/>
              <a:t>how much bandwidth is “enough?”</a:t>
            </a:r>
          </a:p>
          <a:p>
            <a:pPr lvl="1">
              <a:defRPr/>
            </a:pPr>
            <a:r>
              <a:rPr lang="en-US" i="1" dirty="0">
                <a:solidFill>
                  <a:srgbClr val="000099"/>
                </a:solidFill>
              </a:rPr>
              <a:t>e</a:t>
            </a:r>
            <a:r>
              <a:rPr lang="en-US" i="1" dirty="0" smtClean="0">
                <a:solidFill>
                  <a:srgbClr val="000099"/>
                </a:solidFill>
              </a:rPr>
              <a:t>stimating network traffic demand: </a:t>
            </a:r>
            <a:r>
              <a:rPr lang="en-US" dirty="0" smtClean="0"/>
              <a:t>needed to determine how much bandwidth is “enough” (for that much traffic)</a:t>
            </a:r>
            <a:endParaRPr lang="en-US" dirty="0"/>
          </a:p>
        </p:txBody>
      </p:sp>
      <p:pic>
        <p:nvPicPr>
          <p:cNvPr id="146437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055688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58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924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2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Providing </a:t>
            </a:r>
            <a:r>
              <a:rPr lang="en-US" sz="4000" dirty="0" smtClean="0"/>
              <a:t>multiple classes </a:t>
            </a:r>
            <a:r>
              <a:rPr lang="en-US" sz="4000" dirty="0"/>
              <a:t>of </a:t>
            </a:r>
            <a:r>
              <a:rPr lang="en-US" sz="4000" dirty="0" smtClean="0"/>
              <a:t>service</a:t>
            </a:r>
            <a:endParaRPr lang="en-US" sz="4000" dirty="0"/>
          </a:p>
        </p:txBody>
      </p:sp>
      <p:sp>
        <p:nvSpPr>
          <p:cNvPr id="607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68400"/>
            <a:ext cx="8432800" cy="3444875"/>
          </a:xfrm>
        </p:spPr>
        <p:txBody>
          <a:bodyPr/>
          <a:lstStyle/>
          <a:p>
            <a:pPr marL="282575" indent="-282575">
              <a:defRPr/>
            </a:pPr>
            <a:r>
              <a:rPr lang="en-US" dirty="0"/>
              <a:t>thus far: making the best of best effort service</a:t>
            </a:r>
          </a:p>
          <a:p>
            <a:pPr lvl="1">
              <a:defRPr/>
            </a:pPr>
            <a:r>
              <a:rPr lang="en-US" dirty="0"/>
              <a:t>one-size fits all service model</a:t>
            </a:r>
          </a:p>
          <a:p>
            <a:pPr marL="282575" indent="-282575">
              <a:defRPr/>
            </a:pPr>
            <a:r>
              <a:rPr lang="en-US" dirty="0"/>
              <a:t>alternative: multiple classes of service</a:t>
            </a:r>
          </a:p>
          <a:p>
            <a:pPr lvl="1">
              <a:defRPr/>
            </a:pPr>
            <a:r>
              <a:rPr lang="en-US" dirty="0"/>
              <a:t>partition traffic into classes</a:t>
            </a:r>
          </a:p>
          <a:p>
            <a:pPr lvl="1">
              <a:defRPr/>
            </a:pPr>
            <a:r>
              <a:rPr lang="en-US" dirty="0"/>
              <a:t>network treats different classes of traffic differently (analogy: VIP service </a:t>
            </a:r>
            <a:r>
              <a:rPr lang="en-US" dirty="0" smtClean="0"/>
              <a:t>versus </a:t>
            </a:r>
            <a:r>
              <a:rPr lang="en-US" dirty="0"/>
              <a:t>regular service)</a:t>
            </a:r>
          </a:p>
        </p:txBody>
      </p:sp>
      <p:pic>
        <p:nvPicPr>
          <p:cNvPr id="6072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797425"/>
            <a:ext cx="873125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07238" name="Freeform 6"/>
          <p:cNvSpPr>
            <a:spLocks/>
          </p:cNvSpPr>
          <p:nvPr/>
        </p:nvSpPr>
        <p:spPr bwMode="auto">
          <a:xfrm>
            <a:off x="5934075" y="4192588"/>
            <a:ext cx="2847975" cy="1481137"/>
          </a:xfrm>
          <a:custGeom>
            <a:avLst/>
            <a:gdLst>
              <a:gd name="T0" fmla="*/ 6 w 1794"/>
              <a:gd name="T1" fmla="*/ 483 h 933"/>
              <a:gd name="T2" fmla="*/ 108 w 1794"/>
              <a:gd name="T3" fmla="*/ 125 h 933"/>
              <a:gd name="T4" fmla="*/ 559 w 1794"/>
              <a:gd name="T5" fmla="*/ 100 h 933"/>
              <a:gd name="T6" fmla="*/ 1128 w 1794"/>
              <a:gd name="T7" fmla="*/ 29 h 933"/>
              <a:gd name="T8" fmla="*/ 1716 w 1794"/>
              <a:gd name="T9" fmla="*/ 275 h 933"/>
              <a:gd name="T10" fmla="*/ 1596 w 1794"/>
              <a:gd name="T11" fmla="*/ 827 h 933"/>
              <a:gd name="T12" fmla="*/ 1380 w 1794"/>
              <a:gd name="T13" fmla="*/ 911 h 933"/>
              <a:gd name="T14" fmla="*/ 840 w 1794"/>
              <a:gd name="T15" fmla="*/ 929 h 933"/>
              <a:gd name="T16" fmla="*/ 414 w 1794"/>
              <a:gd name="T17" fmla="*/ 911 h 933"/>
              <a:gd name="T18" fmla="*/ 143 w 1794"/>
              <a:gd name="T19" fmla="*/ 832 h 933"/>
              <a:gd name="T20" fmla="*/ 6 w 1794"/>
              <a:gd name="T21" fmla="*/ 483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94" h="933">
                <a:moveTo>
                  <a:pt x="6" y="483"/>
                </a:moveTo>
                <a:cubicBezTo>
                  <a:pt x="0" y="365"/>
                  <a:pt x="16" y="189"/>
                  <a:pt x="108" y="125"/>
                </a:cubicBezTo>
                <a:cubicBezTo>
                  <a:pt x="200" y="61"/>
                  <a:pt x="389" y="116"/>
                  <a:pt x="559" y="100"/>
                </a:cubicBezTo>
                <a:cubicBezTo>
                  <a:pt x="729" y="84"/>
                  <a:pt x="935" y="0"/>
                  <a:pt x="1128" y="29"/>
                </a:cubicBezTo>
                <a:cubicBezTo>
                  <a:pt x="1321" y="58"/>
                  <a:pt x="1638" y="142"/>
                  <a:pt x="1716" y="275"/>
                </a:cubicBezTo>
                <a:cubicBezTo>
                  <a:pt x="1794" y="408"/>
                  <a:pt x="1652" y="721"/>
                  <a:pt x="1596" y="827"/>
                </a:cubicBezTo>
                <a:cubicBezTo>
                  <a:pt x="1540" y="933"/>
                  <a:pt x="1506" y="894"/>
                  <a:pt x="1380" y="911"/>
                </a:cubicBezTo>
                <a:cubicBezTo>
                  <a:pt x="1254" y="928"/>
                  <a:pt x="1001" y="929"/>
                  <a:pt x="840" y="929"/>
                </a:cubicBezTo>
                <a:cubicBezTo>
                  <a:pt x="679" y="929"/>
                  <a:pt x="530" y="927"/>
                  <a:pt x="414" y="911"/>
                </a:cubicBezTo>
                <a:cubicBezTo>
                  <a:pt x="298" y="895"/>
                  <a:pt x="211" y="903"/>
                  <a:pt x="143" y="832"/>
                </a:cubicBezTo>
                <a:cubicBezTo>
                  <a:pt x="75" y="761"/>
                  <a:pt x="4" y="624"/>
                  <a:pt x="6" y="483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7242" name="Freeform 10"/>
          <p:cNvSpPr>
            <a:spLocks/>
          </p:cNvSpPr>
          <p:nvPr/>
        </p:nvSpPr>
        <p:spPr bwMode="auto">
          <a:xfrm>
            <a:off x="6572250" y="4495800"/>
            <a:ext cx="542925" cy="295275"/>
          </a:xfrm>
          <a:custGeom>
            <a:avLst/>
            <a:gdLst>
              <a:gd name="T0" fmla="*/ 0 w 342"/>
              <a:gd name="T1" fmla="*/ 186 h 186"/>
              <a:gd name="T2" fmla="*/ 342 w 342"/>
              <a:gd name="T3" fmla="*/ 0 h 18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7327" name="Freeform 95"/>
          <p:cNvSpPr>
            <a:spLocks/>
          </p:cNvSpPr>
          <p:nvPr/>
        </p:nvSpPr>
        <p:spPr bwMode="auto">
          <a:xfrm>
            <a:off x="7613650" y="4489450"/>
            <a:ext cx="504825" cy="307975"/>
          </a:xfrm>
          <a:custGeom>
            <a:avLst/>
            <a:gdLst>
              <a:gd name="T0" fmla="*/ 0 w 318"/>
              <a:gd name="T1" fmla="*/ 0 h 194"/>
              <a:gd name="T2" fmla="*/ 318 w 318"/>
              <a:gd name="T3" fmla="*/ 194 h 19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18" h="194">
                <a:moveTo>
                  <a:pt x="0" y="0"/>
                </a:moveTo>
                <a:lnTo>
                  <a:pt x="318" y="194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7328" name="Freeform 96"/>
          <p:cNvSpPr>
            <a:spLocks/>
          </p:cNvSpPr>
          <p:nvPr/>
        </p:nvSpPr>
        <p:spPr bwMode="auto">
          <a:xfrm>
            <a:off x="6548438" y="4881563"/>
            <a:ext cx="481012" cy="238125"/>
          </a:xfrm>
          <a:custGeom>
            <a:avLst/>
            <a:gdLst>
              <a:gd name="T0" fmla="*/ 0 w 294"/>
              <a:gd name="T1" fmla="*/ 0 h 174"/>
              <a:gd name="T2" fmla="*/ 294 w 294"/>
              <a:gd name="T3" fmla="*/ 174 h 1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94" h="174">
                <a:moveTo>
                  <a:pt x="0" y="0"/>
                </a:moveTo>
                <a:lnTo>
                  <a:pt x="294" y="174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7329" name="Freeform 97"/>
          <p:cNvSpPr>
            <a:spLocks/>
          </p:cNvSpPr>
          <p:nvPr/>
        </p:nvSpPr>
        <p:spPr bwMode="auto">
          <a:xfrm>
            <a:off x="7496175" y="4857750"/>
            <a:ext cx="628650" cy="247650"/>
          </a:xfrm>
          <a:custGeom>
            <a:avLst/>
            <a:gdLst>
              <a:gd name="T0" fmla="*/ 0 w 378"/>
              <a:gd name="T1" fmla="*/ 174 h 174"/>
              <a:gd name="T2" fmla="*/ 378 w 378"/>
              <a:gd name="T3" fmla="*/ 0 h 1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78" h="174">
                <a:moveTo>
                  <a:pt x="0" y="174"/>
                </a:moveTo>
                <a:lnTo>
                  <a:pt x="378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7330" name="Freeform 98"/>
          <p:cNvSpPr>
            <a:spLocks/>
          </p:cNvSpPr>
          <p:nvPr/>
        </p:nvSpPr>
        <p:spPr bwMode="auto">
          <a:xfrm>
            <a:off x="8162925" y="4911725"/>
            <a:ext cx="206375" cy="508000"/>
          </a:xfrm>
          <a:custGeom>
            <a:avLst/>
            <a:gdLst>
              <a:gd name="T0" fmla="*/ 0 w 118"/>
              <a:gd name="T1" fmla="*/ 500 h 500"/>
              <a:gd name="T2" fmla="*/ 118 w 118"/>
              <a:gd name="T3" fmla="*/ 0 h 5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18" h="500">
                <a:moveTo>
                  <a:pt x="0" y="500"/>
                </a:moveTo>
                <a:lnTo>
                  <a:pt x="118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7331" name="Freeform 99"/>
          <p:cNvSpPr>
            <a:spLocks/>
          </p:cNvSpPr>
          <p:nvPr/>
        </p:nvSpPr>
        <p:spPr bwMode="auto">
          <a:xfrm>
            <a:off x="6927850" y="5445125"/>
            <a:ext cx="736600" cy="74613"/>
          </a:xfrm>
          <a:custGeom>
            <a:avLst/>
            <a:gdLst>
              <a:gd name="T0" fmla="*/ 370 w 370"/>
              <a:gd name="T1" fmla="*/ 32 h 32"/>
              <a:gd name="T2" fmla="*/ 0 w 370"/>
              <a:gd name="T3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70" h="32">
                <a:moveTo>
                  <a:pt x="370" y="32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7332" name="Freeform 100"/>
          <p:cNvSpPr>
            <a:spLocks/>
          </p:cNvSpPr>
          <p:nvPr/>
        </p:nvSpPr>
        <p:spPr bwMode="auto">
          <a:xfrm>
            <a:off x="6391275" y="4905375"/>
            <a:ext cx="193675" cy="425450"/>
          </a:xfrm>
          <a:custGeom>
            <a:avLst/>
            <a:gdLst>
              <a:gd name="T0" fmla="*/ 162 w 176"/>
              <a:gd name="T1" fmla="*/ 408 h 412"/>
              <a:gd name="T2" fmla="*/ 176 w 176"/>
              <a:gd name="T3" fmla="*/ 412 h 412"/>
              <a:gd name="T4" fmla="*/ 0 w 176"/>
              <a:gd name="T5" fmla="*/ 0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6" h="412">
                <a:moveTo>
                  <a:pt x="162" y="408"/>
                </a:moveTo>
                <a:lnTo>
                  <a:pt x="176" y="412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7333" name="Rectangle 101"/>
          <p:cNvSpPr>
            <a:spLocks noChangeArrowheads="1"/>
          </p:cNvSpPr>
          <p:nvPr/>
        </p:nvSpPr>
        <p:spPr bwMode="auto">
          <a:xfrm>
            <a:off x="4500563" y="4519613"/>
            <a:ext cx="1155700" cy="23812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7334" name="Rectangle 102"/>
          <p:cNvSpPr>
            <a:spLocks noChangeArrowheads="1"/>
          </p:cNvSpPr>
          <p:nvPr/>
        </p:nvSpPr>
        <p:spPr bwMode="auto">
          <a:xfrm>
            <a:off x="4476750" y="4543425"/>
            <a:ext cx="1147763" cy="2381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7335" name="Line 103"/>
          <p:cNvSpPr>
            <a:spLocks noChangeShapeType="1"/>
          </p:cNvSpPr>
          <p:nvPr/>
        </p:nvSpPr>
        <p:spPr bwMode="auto">
          <a:xfrm>
            <a:off x="5502275" y="4675188"/>
            <a:ext cx="42227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7339" name="Rectangle 107"/>
          <p:cNvSpPr>
            <a:spLocks noChangeArrowheads="1"/>
          </p:cNvSpPr>
          <p:nvPr/>
        </p:nvSpPr>
        <p:spPr bwMode="auto">
          <a:xfrm>
            <a:off x="5105400" y="4546600"/>
            <a:ext cx="427038" cy="2397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07340" name="Text Box 108"/>
          <p:cNvSpPr txBox="1">
            <a:spLocks noChangeArrowheads="1"/>
          </p:cNvSpPr>
          <p:nvPr/>
        </p:nvSpPr>
        <p:spPr bwMode="auto">
          <a:xfrm>
            <a:off x="5057775" y="4519613"/>
            <a:ext cx="520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1200" dirty="0">
                <a:latin typeface="Arial" charset="0"/>
              </a:rPr>
              <a:t>0111</a:t>
            </a:r>
          </a:p>
        </p:txBody>
      </p:sp>
      <p:sp>
        <p:nvSpPr>
          <p:cNvPr id="607342" name="Line 110"/>
          <p:cNvSpPr>
            <a:spLocks noChangeShapeType="1"/>
          </p:cNvSpPr>
          <p:nvPr/>
        </p:nvSpPr>
        <p:spPr bwMode="auto">
          <a:xfrm flipH="1">
            <a:off x="4724400" y="4805363"/>
            <a:ext cx="1349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07401" name="Rectangle 169"/>
          <p:cNvSpPr>
            <a:spLocks noChangeArrowheads="1"/>
          </p:cNvSpPr>
          <p:nvPr/>
        </p:nvSpPr>
        <p:spPr bwMode="auto">
          <a:xfrm>
            <a:off x="508000" y="3641725"/>
            <a:ext cx="3536950" cy="293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2575" indent="-282575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i="0" dirty="0">
                <a:latin typeface="+mn-lt"/>
              </a:rPr>
              <a:t>granularity: differential service among multiple classes</a:t>
            </a:r>
            <a:r>
              <a:rPr lang="en-US" sz="2400" dirty="0">
                <a:solidFill>
                  <a:srgbClr val="000099"/>
                </a:solidFill>
                <a:latin typeface="+mn-lt"/>
              </a:rPr>
              <a:t>, not among individual connections</a:t>
            </a:r>
          </a:p>
          <a:p>
            <a:pPr marL="282575" indent="-282575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i="0" dirty="0">
                <a:latin typeface="+mn-lt"/>
              </a:rPr>
              <a:t>history: ToS bits</a:t>
            </a:r>
          </a:p>
        </p:txBody>
      </p:sp>
      <p:grpSp>
        <p:nvGrpSpPr>
          <p:cNvPr id="148501" name="Group 332"/>
          <p:cNvGrpSpPr>
            <a:grpSpLocks/>
          </p:cNvGrpSpPr>
          <p:nvPr/>
        </p:nvGrpSpPr>
        <p:grpSpPr bwMode="auto">
          <a:xfrm>
            <a:off x="6992938" y="4394200"/>
            <a:ext cx="636587" cy="230188"/>
            <a:chOff x="2356" y="1300"/>
            <a:chExt cx="555" cy="194"/>
          </a:xfrm>
        </p:grpSpPr>
        <p:sp>
          <p:nvSpPr>
            <p:cNvPr id="148573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sp>
          <p:nvSpPr>
            <p:cNvPr id="148574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dirty="0">
                <a:latin typeface="Times New Roman" charset="0"/>
              </a:endParaRPr>
            </a:p>
          </p:txBody>
        </p:sp>
        <p:sp>
          <p:nvSpPr>
            <p:cNvPr id="148575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grpSp>
          <p:nvGrpSpPr>
            <p:cNvPr id="148576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48579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8580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111" name="Line 330"/>
            <p:cNvSpPr>
              <a:spLocks noChangeShapeType="1"/>
            </p:cNvSpPr>
            <p:nvPr/>
          </p:nvSpPr>
          <p:spPr bwMode="auto">
            <a:xfrm>
              <a:off x="2357" y="1362"/>
              <a:ext cx="0" cy="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12" name="Line 331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grpSp>
        <p:nvGrpSpPr>
          <p:cNvPr id="148502" name="Group 11"/>
          <p:cNvGrpSpPr>
            <a:grpSpLocks/>
          </p:cNvGrpSpPr>
          <p:nvPr/>
        </p:nvGrpSpPr>
        <p:grpSpPr bwMode="auto">
          <a:xfrm>
            <a:off x="6078538" y="4670425"/>
            <a:ext cx="501650" cy="233363"/>
            <a:chOff x="3600" y="219"/>
            <a:chExt cx="360" cy="175"/>
          </a:xfrm>
        </p:grpSpPr>
        <p:sp>
          <p:nvSpPr>
            <p:cNvPr id="607244" name="Oval 12"/>
            <p:cNvSpPr>
              <a:spLocks noChangeArrowheads="1"/>
            </p:cNvSpPr>
            <p:nvPr/>
          </p:nvSpPr>
          <p:spPr bwMode="auto">
            <a:xfrm>
              <a:off x="3603" y="298"/>
              <a:ext cx="357" cy="9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245" name="Line 1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246" name="Line 1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247" name="Rectangle 15"/>
            <p:cNvSpPr>
              <a:spLocks noChangeArrowheads="1"/>
            </p:cNvSpPr>
            <p:nvPr/>
          </p:nvSpPr>
          <p:spPr bwMode="auto">
            <a:xfrm>
              <a:off x="3603" y="289"/>
              <a:ext cx="352" cy="5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607248" name="Oval 1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48565" name="Group 1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07250" name="Line 1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251" name="Line 19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252" name="Line 2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48566" name="Group 2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07254" name="Line 22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255" name="Line 2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256" name="Line 24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pSp>
        <p:nvGrpSpPr>
          <p:cNvPr id="148503" name="Group 25"/>
          <p:cNvGrpSpPr>
            <a:grpSpLocks/>
          </p:cNvGrpSpPr>
          <p:nvPr/>
        </p:nvGrpSpPr>
        <p:grpSpPr bwMode="auto">
          <a:xfrm>
            <a:off x="6430963" y="5308600"/>
            <a:ext cx="501650" cy="233363"/>
            <a:chOff x="3600" y="219"/>
            <a:chExt cx="360" cy="175"/>
          </a:xfrm>
        </p:grpSpPr>
        <p:sp>
          <p:nvSpPr>
            <p:cNvPr id="607258" name="Oval 26"/>
            <p:cNvSpPr>
              <a:spLocks noChangeArrowheads="1"/>
            </p:cNvSpPr>
            <p:nvPr/>
          </p:nvSpPr>
          <p:spPr bwMode="auto">
            <a:xfrm>
              <a:off x="3603" y="298"/>
              <a:ext cx="357" cy="9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259" name="Line 2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260" name="Line 2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261" name="Rectangle 29"/>
            <p:cNvSpPr>
              <a:spLocks noChangeArrowheads="1"/>
            </p:cNvSpPr>
            <p:nvPr/>
          </p:nvSpPr>
          <p:spPr bwMode="auto">
            <a:xfrm>
              <a:off x="3603" y="289"/>
              <a:ext cx="352" cy="5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607262" name="Oval 3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48552" name="Group 3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07264" name="Line 3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265" name="Line 33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266" name="Line 3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48553" name="Group 3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07268" name="Line 36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269" name="Line 3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270" name="Line 38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pSp>
        <p:nvGrpSpPr>
          <p:cNvPr id="148504" name="Group 53"/>
          <p:cNvGrpSpPr>
            <a:grpSpLocks/>
          </p:cNvGrpSpPr>
          <p:nvPr/>
        </p:nvGrpSpPr>
        <p:grpSpPr bwMode="auto">
          <a:xfrm>
            <a:off x="7027863" y="5030788"/>
            <a:ext cx="500062" cy="233362"/>
            <a:chOff x="3600" y="219"/>
            <a:chExt cx="360" cy="175"/>
          </a:xfrm>
        </p:grpSpPr>
        <p:sp>
          <p:nvSpPr>
            <p:cNvPr id="607286" name="Oval 54"/>
            <p:cNvSpPr>
              <a:spLocks noChangeArrowheads="1"/>
            </p:cNvSpPr>
            <p:nvPr/>
          </p:nvSpPr>
          <p:spPr bwMode="auto">
            <a:xfrm>
              <a:off x="3603" y="298"/>
              <a:ext cx="357" cy="9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287" name="Line 55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288" name="Line 56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289" name="Rectangle 57"/>
            <p:cNvSpPr>
              <a:spLocks noChangeArrowheads="1"/>
            </p:cNvSpPr>
            <p:nvPr/>
          </p:nvSpPr>
          <p:spPr bwMode="auto">
            <a:xfrm>
              <a:off x="3603" y="289"/>
              <a:ext cx="353" cy="5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607290" name="Oval 58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48539" name="Group 59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07292" name="Line 6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293" name="Line 61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294" name="Line 6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48540" name="Group 63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07296" name="Line 64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297" name="Line 6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298" name="Line 66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pSp>
        <p:nvGrpSpPr>
          <p:cNvPr id="148505" name="Group 67"/>
          <p:cNvGrpSpPr>
            <a:grpSpLocks/>
          </p:cNvGrpSpPr>
          <p:nvPr/>
        </p:nvGrpSpPr>
        <p:grpSpPr bwMode="auto">
          <a:xfrm>
            <a:off x="7662863" y="5327650"/>
            <a:ext cx="501650" cy="233363"/>
            <a:chOff x="3600" y="219"/>
            <a:chExt cx="360" cy="175"/>
          </a:xfrm>
        </p:grpSpPr>
        <p:sp>
          <p:nvSpPr>
            <p:cNvPr id="607300" name="Oval 68"/>
            <p:cNvSpPr>
              <a:spLocks noChangeArrowheads="1"/>
            </p:cNvSpPr>
            <p:nvPr/>
          </p:nvSpPr>
          <p:spPr bwMode="auto">
            <a:xfrm>
              <a:off x="3603" y="298"/>
              <a:ext cx="357" cy="9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301" name="Line 6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302" name="Line 7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303" name="Rectangle 71"/>
            <p:cNvSpPr>
              <a:spLocks noChangeArrowheads="1"/>
            </p:cNvSpPr>
            <p:nvPr/>
          </p:nvSpPr>
          <p:spPr bwMode="auto">
            <a:xfrm>
              <a:off x="3603" y="289"/>
              <a:ext cx="352" cy="5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607304" name="Oval 7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48526" name="Group 7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07306" name="Line 7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307" name="Line 75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308" name="Line 7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48527" name="Group 7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07310" name="Line 78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311" name="Line 7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312" name="Line 80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pSp>
        <p:nvGrpSpPr>
          <p:cNvPr id="148506" name="Group 81"/>
          <p:cNvGrpSpPr>
            <a:grpSpLocks/>
          </p:cNvGrpSpPr>
          <p:nvPr/>
        </p:nvGrpSpPr>
        <p:grpSpPr bwMode="auto">
          <a:xfrm>
            <a:off x="8107363" y="4672013"/>
            <a:ext cx="501650" cy="233362"/>
            <a:chOff x="3600" y="219"/>
            <a:chExt cx="360" cy="175"/>
          </a:xfrm>
        </p:grpSpPr>
        <p:sp>
          <p:nvSpPr>
            <p:cNvPr id="607314" name="Oval 82"/>
            <p:cNvSpPr>
              <a:spLocks noChangeArrowheads="1"/>
            </p:cNvSpPr>
            <p:nvPr/>
          </p:nvSpPr>
          <p:spPr bwMode="auto">
            <a:xfrm>
              <a:off x="3603" y="298"/>
              <a:ext cx="357" cy="9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315" name="Line 8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316" name="Line 8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607317" name="Rectangle 85"/>
            <p:cNvSpPr>
              <a:spLocks noChangeArrowheads="1"/>
            </p:cNvSpPr>
            <p:nvPr/>
          </p:nvSpPr>
          <p:spPr bwMode="auto">
            <a:xfrm>
              <a:off x="3603" y="289"/>
              <a:ext cx="352" cy="5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607318" name="Oval 8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48513" name="Group 8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07320" name="Line 8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321" name="Line 89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322" name="Line 9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48514" name="Group 9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07324" name="Line 92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325" name="Line 9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07326" name="Line 94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pic>
        <p:nvPicPr>
          <p:cNvPr id="148507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825500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59</a:t>
            </a:fld>
            <a:endParaRPr lang="en-US" sz="1200" dirty="0">
              <a:latin typeface="Tahoma" charset="0"/>
            </a:endParaRPr>
          </a:p>
        </p:txBody>
      </p:sp>
      <p:sp>
        <p:nvSpPr>
          <p:cNvPr id="10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418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06363"/>
            <a:ext cx="4975225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j-cs"/>
              </a:rPr>
              <a:t>Multimedia: video</a:t>
            </a:r>
            <a:endParaRPr lang="en-US" dirty="0">
              <a:latin typeface="Gill Sans MT" charset="0"/>
              <a:cs typeface="+mj-cs"/>
            </a:endParaRPr>
          </a:p>
        </p:txBody>
      </p:sp>
      <p:pic>
        <p:nvPicPr>
          <p:cNvPr id="26628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974725"/>
            <a:ext cx="41132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975" y="1749425"/>
            <a:ext cx="19177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30" name="Group 15"/>
          <p:cNvGrpSpPr>
            <a:grpSpLocks/>
          </p:cNvGrpSpPr>
          <p:nvPr/>
        </p:nvGrpSpPr>
        <p:grpSpPr bwMode="auto">
          <a:xfrm>
            <a:off x="5345113" y="295275"/>
            <a:ext cx="3275012" cy="1730375"/>
            <a:chOff x="5345311" y="524250"/>
            <a:chExt cx="3274238" cy="1730242"/>
          </a:xfrm>
        </p:grpSpPr>
        <p:sp>
          <p:nvSpPr>
            <p:cNvPr id="26637" name="TextBox 5"/>
            <p:cNvSpPr txBox="1">
              <a:spLocks noChangeArrowheads="1"/>
            </p:cNvSpPr>
            <p:nvPr/>
          </p:nvSpPr>
          <p:spPr bwMode="auto">
            <a:xfrm>
              <a:off x="5345311" y="1789936"/>
              <a:ext cx="20457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solidFill>
                    <a:srgbClr val="CC0000"/>
                  </a:solidFill>
                  <a:latin typeface="Arial Narrow" charset="0"/>
                  <a:cs typeface="Arial Narrow" charset="0"/>
                </a:rPr>
                <a:t>……………………...…</a:t>
              </a:r>
            </a:p>
          </p:txBody>
        </p:sp>
        <p:sp>
          <p:nvSpPr>
            <p:cNvPr id="26638" name="TextBox 8"/>
            <p:cNvSpPr txBox="1">
              <a:spLocks noChangeArrowheads="1"/>
            </p:cNvSpPr>
            <p:nvPr/>
          </p:nvSpPr>
          <p:spPr bwMode="auto">
            <a:xfrm>
              <a:off x="5808125" y="524250"/>
              <a:ext cx="2811424" cy="1169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400" dirty="0">
                  <a:solidFill>
                    <a:srgbClr val="CC0000"/>
                  </a:solidFill>
                  <a:latin typeface="Arial" charset="0"/>
                  <a:cs typeface="Arial" charset="0"/>
                </a:rPr>
                <a:t>spatial coding example: </a:t>
              </a:r>
              <a:r>
                <a:rPr lang="en-US" sz="1400" i="0" dirty="0">
                  <a:latin typeface="Arial" charset="0"/>
                  <a:cs typeface="Arial" charset="0"/>
                </a:rPr>
                <a:t>instead of sending</a:t>
              </a:r>
              <a:r>
                <a:rPr lang="en-US" sz="1400" dirty="0">
                  <a:latin typeface="Arial" charset="0"/>
                  <a:cs typeface="Arial" charset="0"/>
                </a:rPr>
                <a:t> N </a:t>
              </a:r>
              <a:r>
                <a:rPr lang="en-US" sz="1400" i="0" dirty="0">
                  <a:latin typeface="Arial" charset="0"/>
                  <a:cs typeface="Arial" charset="0"/>
                </a:rPr>
                <a:t>values of same color (all purple), send only two values: color  value (</a:t>
              </a:r>
              <a:r>
                <a:rPr lang="en-US" sz="1400" dirty="0">
                  <a:latin typeface="Arial" charset="0"/>
                  <a:cs typeface="Arial" charset="0"/>
                </a:rPr>
                <a:t>purple)  and number of repeated values (</a:t>
              </a:r>
              <a:r>
                <a:rPr lang="en-US" sz="1400" i="0" dirty="0">
                  <a:latin typeface="Arial" charset="0"/>
                  <a:cs typeface="Arial" charset="0"/>
                </a:rPr>
                <a:t>N)</a:t>
              </a:r>
            </a:p>
          </p:txBody>
        </p:sp>
        <p:sp>
          <p:nvSpPr>
            <p:cNvPr id="26639" name="TextBox 13"/>
            <p:cNvSpPr txBox="1">
              <a:spLocks noChangeArrowheads="1"/>
            </p:cNvSpPr>
            <p:nvPr/>
          </p:nvSpPr>
          <p:spPr bwMode="auto">
            <a:xfrm>
              <a:off x="5354771" y="1885160"/>
              <a:ext cx="204575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i="0" dirty="0">
                  <a:solidFill>
                    <a:srgbClr val="CC0000"/>
                  </a:solidFill>
                  <a:latin typeface="Arial Narrow" charset="0"/>
                  <a:cs typeface="Arial Narrow" charset="0"/>
                </a:rPr>
                <a:t>……………………...…</a:t>
              </a:r>
            </a:p>
          </p:txBody>
        </p:sp>
        <p:cxnSp>
          <p:nvCxnSpPr>
            <p:cNvPr id="26640" name="Straight Connector 10"/>
            <p:cNvCxnSpPr>
              <a:cxnSpLocks noChangeShapeType="1"/>
            </p:cNvCxnSpPr>
            <p:nvPr/>
          </p:nvCxnSpPr>
          <p:spPr bwMode="auto">
            <a:xfrm flipH="1">
              <a:off x="5565603" y="756253"/>
              <a:ext cx="313958" cy="1155782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2663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788" y="4100513"/>
            <a:ext cx="19177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Box 17"/>
          <p:cNvSpPr txBox="1">
            <a:spLocks noChangeArrowheads="1"/>
          </p:cNvSpPr>
          <p:nvPr/>
        </p:nvSpPr>
        <p:spPr bwMode="auto">
          <a:xfrm>
            <a:off x="5308600" y="3881438"/>
            <a:ext cx="933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CC0000"/>
                </a:solidFill>
                <a:latin typeface="Arial" charset="0"/>
                <a:cs typeface="Arial" charset="0"/>
              </a:rPr>
              <a:t>frame</a:t>
            </a:r>
            <a:r>
              <a:rPr lang="en-US" sz="1800" dirty="0">
                <a:solidFill>
                  <a:srgbClr val="CC0000"/>
                </a:solidFill>
                <a:latin typeface="Arial" charset="0"/>
                <a:cs typeface="Arial" charset="0"/>
              </a:rPr>
              <a:t> i</a:t>
            </a:r>
          </a:p>
        </p:txBody>
      </p:sp>
      <p:sp>
        <p:nvSpPr>
          <p:cNvPr id="26633" name="TextBox 23"/>
          <p:cNvSpPr txBox="1">
            <a:spLocks noChangeArrowheads="1"/>
          </p:cNvSpPr>
          <p:nvPr/>
        </p:nvSpPr>
        <p:spPr bwMode="auto">
          <a:xfrm>
            <a:off x="6673850" y="6230938"/>
            <a:ext cx="1196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solidFill>
                  <a:srgbClr val="CC0000"/>
                </a:solidFill>
                <a:latin typeface="Arial" charset="0"/>
                <a:cs typeface="Arial" charset="0"/>
              </a:rPr>
              <a:t>frame</a:t>
            </a:r>
            <a:r>
              <a:rPr lang="en-US" sz="1800" dirty="0">
                <a:solidFill>
                  <a:srgbClr val="CC0000"/>
                </a:solidFill>
                <a:latin typeface="Arial" charset="0"/>
                <a:cs typeface="Arial" charset="0"/>
              </a:rPr>
              <a:t> i+1</a:t>
            </a:r>
          </a:p>
        </p:txBody>
      </p:sp>
      <p:sp>
        <p:nvSpPr>
          <p:cNvPr id="26634" name="TextBox 26"/>
          <p:cNvSpPr txBox="1">
            <a:spLocks noChangeArrowheads="1"/>
          </p:cNvSpPr>
          <p:nvPr/>
        </p:nvSpPr>
        <p:spPr bwMode="auto">
          <a:xfrm>
            <a:off x="4338638" y="4857750"/>
            <a:ext cx="227806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400" dirty="0">
                <a:solidFill>
                  <a:srgbClr val="CC0000"/>
                </a:solidFill>
                <a:latin typeface="Arial" charset="0"/>
                <a:cs typeface="Arial" charset="0"/>
              </a:rPr>
              <a:t>temporal coding example: </a:t>
            </a:r>
            <a:r>
              <a:rPr lang="en-US" sz="1400" i="0" dirty="0">
                <a:latin typeface="Arial" charset="0"/>
                <a:cs typeface="Arial" charset="0"/>
              </a:rPr>
              <a:t>instead of sending complete frame at i+1, send only differences from frame i</a:t>
            </a:r>
          </a:p>
        </p:txBody>
      </p:sp>
      <p:cxnSp>
        <p:nvCxnSpPr>
          <p:cNvPr id="26635" name="Straight Connector 28"/>
          <p:cNvCxnSpPr>
            <a:cxnSpLocks noChangeShapeType="1"/>
          </p:cNvCxnSpPr>
          <p:nvPr/>
        </p:nvCxnSpPr>
        <p:spPr bwMode="auto">
          <a:xfrm>
            <a:off x="6149975" y="4181475"/>
            <a:ext cx="942975" cy="216852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298450" y="1228725"/>
            <a:ext cx="4114800" cy="490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Char char="v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>
              <a:buSzPct val="100000"/>
              <a:buFont typeface="Wingdings" charset="2"/>
              <a:buChar char="§"/>
              <a:defRPr/>
            </a:pPr>
            <a:r>
              <a:rPr lang="en-US" sz="2400" dirty="0" smtClean="0">
                <a:solidFill>
                  <a:srgbClr val="CC0000"/>
                </a:solidFill>
              </a:rPr>
              <a:t>CBR: (constant bit rate): </a:t>
            </a:r>
            <a:r>
              <a:rPr lang="en-US" sz="2400" i="0" dirty="0" smtClean="0">
                <a:solidFill>
                  <a:srgbClr val="000000"/>
                </a:solidFill>
              </a:rPr>
              <a:t>video encoding rate fixed</a:t>
            </a:r>
          </a:p>
          <a:p>
            <a:pPr>
              <a:buSzPct val="100000"/>
              <a:buFont typeface="Wingdings" charset="2"/>
              <a:buChar char="§"/>
              <a:defRPr/>
            </a:pPr>
            <a:r>
              <a:rPr lang="en-US" sz="2400" dirty="0" smtClean="0">
                <a:solidFill>
                  <a:srgbClr val="CC0000"/>
                </a:solidFill>
              </a:rPr>
              <a:t>VBR:  (variable bit rate): </a:t>
            </a:r>
            <a:r>
              <a:rPr lang="en-US" sz="2400" i="0" dirty="0" smtClean="0">
                <a:solidFill>
                  <a:srgbClr val="000000"/>
                </a:solidFill>
              </a:rPr>
              <a:t>video </a:t>
            </a:r>
            <a:r>
              <a:rPr lang="en-US" sz="2400" i="0" dirty="0" smtClean="0"/>
              <a:t>encoding rate changes as amount of spatial, temporal coding changes </a:t>
            </a:r>
          </a:p>
          <a:p>
            <a:pPr>
              <a:buSzPct val="100000"/>
              <a:buFont typeface="Wingdings" charset="2"/>
              <a:buChar char="§"/>
              <a:defRPr/>
            </a:pPr>
            <a:r>
              <a:rPr lang="en-US" sz="2400" dirty="0" smtClean="0">
                <a:solidFill>
                  <a:srgbClr val="CC0000"/>
                </a:solidFill>
              </a:rPr>
              <a:t>examples:</a:t>
            </a:r>
          </a:p>
          <a:p>
            <a:pPr marL="682625" lvl="1" indent="-225425">
              <a:buFont typeface="Arial"/>
              <a:buChar char="•"/>
              <a:defRPr/>
            </a:pPr>
            <a:r>
              <a:rPr lang="en-US" i="0" dirty="0" smtClean="0"/>
              <a:t>MPEG 1 (CD-ROM) 1.5 Mbps</a:t>
            </a:r>
          </a:p>
          <a:p>
            <a:pPr marL="682625" lvl="1" indent="-225425">
              <a:buFont typeface="Arial"/>
              <a:buChar char="•"/>
              <a:defRPr/>
            </a:pPr>
            <a:r>
              <a:rPr lang="en-US" i="0" dirty="0" smtClean="0"/>
              <a:t>MPEG2 (DVD) 3-6 Mbps</a:t>
            </a:r>
          </a:p>
          <a:p>
            <a:pPr marL="682625" lvl="1" indent="-225425">
              <a:buFont typeface="Arial"/>
              <a:buChar char="•"/>
              <a:defRPr/>
            </a:pPr>
            <a:r>
              <a:rPr lang="en-US" i="0" dirty="0" smtClean="0"/>
              <a:t>MPEG4 (often used in Internet, &lt; 1 Mbps)</a:t>
            </a:r>
            <a:endParaRPr lang="en-US" i="0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</a:t>
            </a:fld>
            <a:endParaRPr lang="en-US" sz="1200" dirty="0">
              <a:latin typeface="Tahoma" charset="0"/>
            </a:endParaRPr>
          </a:p>
        </p:txBody>
      </p:sp>
      <p:sp>
        <p:nvSpPr>
          <p:cNvPr id="2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588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5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811213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2674" name="Line 226"/>
          <p:cNvSpPr>
            <a:spLocks noChangeShapeType="1"/>
          </p:cNvSpPr>
          <p:nvPr/>
        </p:nvSpPr>
        <p:spPr bwMode="auto">
          <a:xfrm>
            <a:off x="2109788" y="3122613"/>
            <a:ext cx="4627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Multiple classes of service: scenario</a:t>
            </a:r>
          </a:p>
        </p:txBody>
      </p:sp>
      <p:grpSp>
        <p:nvGrpSpPr>
          <p:cNvPr id="149508" name="Group 221"/>
          <p:cNvGrpSpPr>
            <a:grpSpLocks/>
          </p:cNvGrpSpPr>
          <p:nvPr/>
        </p:nvGrpSpPr>
        <p:grpSpPr bwMode="auto">
          <a:xfrm>
            <a:off x="2547938" y="2643188"/>
            <a:ext cx="1319212" cy="795337"/>
            <a:chOff x="1605" y="1665"/>
            <a:chExt cx="556" cy="501"/>
          </a:xfrm>
        </p:grpSpPr>
        <p:sp>
          <p:nvSpPr>
            <p:cNvPr id="232661" name="Freeform 213"/>
            <p:cNvSpPr>
              <a:spLocks/>
            </p:cNvSpPr>
            <p:nvPr/>
          </p:nvSpPr>
          <p:spPr bwMode="auto">
            <a:xfrm>
              <a:off x="1605" y="1739"/>
              <a:ext cx="556" cy="241"/>
            </a:xfrm>
            <a:custGeom>
              <a:avLst/>
              <a:gdLst>
                <a:gd name="T0" fmla="*/ 5 w 556"/>
                <a:gd name="T1" fmla="*/ 18 h 252"/>
                <a:gd name="T2" fmla="*/ 47 w 556"/>
                <a:gd name="T3" fmla="*/ 52 h 252"/>
                <a:gd name="T4" fmla="*/ 119 w 556"/>
                <a:gd name="T5" fmla="*/ 75 h 252"/>
                <a:gd name="T6" fmla="*/ 180 w 556"/>
                <a:gd name="T7" fmla="*/ 79 h 252"/>
                <a:gd name="T8" fmla="*/ 257 w 556"/>
                <a:gd name="T9" fmla="*/ 87 h 252"/>
                <a:gd name="T10" fmla="*/ 315 w 556"/>
                <a:gd name="T11" fmla="*/ 87 h 252"/>
                <a:gd name="T12" fmla="*/ 387 w 556"/>
                <a:gd name="T13" fmla="*/ 81 h 252"/>
                <a:gd name="T14" fmla="*/ 452 w 556"/>
                <a:gd name="T15" fmla="*/ 70 h 252"/>
                <a:gd name="T16" fmla="*/ 531 w 556"/>
                <a:gd name="T17" fmla="*/ 37 h 252"/>
                <a:gd name="T18" fmla="*/ 552 w 556"/>
                <a:gd name="T19" fmla="*/ 27 h 252"/>
                <a:gd name="T20" fmla="*/ 550 w 556"/>
                <a:gd name="T21" fmla="*/ 160 h 252"/>
                <a:gd name="T22" fmla="*/ 518 w 556"/>
                <a:gd name="T23" fmla="*/ 196 h 252"/>
                <a:gd name="T24" fmla="*/ 489 w 556"/>
                <a:gd name="T25" fmla="*/ 216 h 252"/>
                <a:gd name="T26" fmla="*/ 450 w 556"/>
                <a:gd name="T27" fmla="*/ 231 h 252"/>
                <a:gd name="T28" fmla="*/ 393 w 556"/>
                <a:gd name="T29" fmla="*/ 244 h 252"/>
                <a:gd name="T30" fmla="*/ 323 w 556"/>
                <a:gd name="T31" fmla="*/ 251 h 252"/>
                <a:gd name="T32" fmla="*/ 261 w 556"/>
                <a:gd name="T33" fmla="*/ 252 h 252"/>
                <a:gd name="T34" fmla="*/ 205 w 556"/>
                <a:gd name="T35" fmla="*/ 248 h 252"/>
                <a:gd name="T36" fmla="*/ 155 w 556"/>
                <a:gd name="T37" fmla="*/ 241 h 252"/>
                <a:gd name="T38" fmla="*/ 88 w 556"/>
                <a:gd name="T39" fmla="*/ 224 h 252"/>
                <a:gd name="T40" fmla="*/ 51 w 556"/>
                <a:gd name="T41" fmla="*/ 209 h 252"/>
                <a:gd name="T42" fmla="*/ 25 w 556"/>
                <a:gd name="T43" fmla="*/ 181 h 252"/>
                <a:gd name="T44" fmla="*/ 5 w 556"/>
                <a:gd name="T45" fmla="*/ 157 h 252"/>
                <a:gd name="T46" fmla="*/ 5 w 556"/>
                <a:gd name="T47" fmla="*/ 18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6" h="252">
                  <a:moveTo>
                    <a:pt x="5" y="18"/>
                  </a:moveTo>
                  <a:cubicBezTo>
                    <a:pt x="12" y="0"/>
                    <a:pt x="28" y="43"/>
                    <a:pt x="47" y="52"/>
                  </a:cubicBezTo>
                  <a:cubicBezTo>
                    <a:pt x="66" y="61"/>
                    <a:pt x="97" y="71"/>
                    <a:pt x="119" y="75"/>
                  </a:cubicBezTo>
                  <a:cubicBezTo>
                    <a:pt x="141" y="79"/>
                    <a:pt x="157" y="77"/>
                    <a:pt x="180" y="79"/>
                  </a:cubicBezTo>
                  <a:cubicBezTo>
                    <a:pt x="203" y="81"/>
                    <a:pt x="235" y="86"/>
                    <a:pt x="257" y="87"/>
                  </a:cubicBezTo>
                  <a:cubicBezTo>
                    <a:pt x="279" y="88"/>
                    <a:pt x="293" y="88"/>
                    <a:pt x="315" y="87"/>
                  </a:cubicBezTo>
                  <a:cubicBezTo>
                    <a:pt x="337" y="86"/>
                    <a:pt x="364" y="84"/>
                    <a:pt x="387" y="81"/>
                  </a:cubicBezTo>
                  <a:cubicBezTo>
                    <a:pt x="410" y="78"/>
                    <a:pt x="428" y="77"/>
                    <a:pt x="452" y="70"/>
                  </a:cubicBezTo>
                  <a:cubicBezTo>
                    <a:pt x="476" y="63"/>
                    <a:pt x="514" y="44"/>
                    <a:pt x="531" y="37"/>
                  </a:cubicBezTo>
                  <a:cubicBezTo>
                    <a:pt x="548" y="30"/>
                    <a:pt x="549" y="7"/>
                    <a:pt x="552" y="27"/>
                  </a:cubicBezTo>
                  <a:cubicBezTo>
                    <a:pt x="555" y="47"/>
                    <a:pt x="556" y="132"/>
                    <a:pt x="550" y="160"/>
                  </a:cubicBezTo>
                  <a:cubicBezTo>
                    <a:pt x="544" y="188"/>
                    <a:pt x="527" y="187"/>
                    <a:pt x="518" y="196"/>
                  </a:cubicBezTo>
                  <a:cubicBezTo>
                    <a:pt x="508" y="206"/>
                    <a:pt x="500" y="210"/>
                    <a:pt x="489" y="216"/>
                  </a:cubicBezTo>
                  <a:cubicBezTo>
                    <a:pt x="478" y="221"/>
                    <a:pt x="465" y="227"/>
                    <a:pt x="450" y="231"/>
                  </a:cubicBezTo>
                  <a:cubicBezTo>
                    <a:pt x="434" y="235"/>
                    <a:pt x="414" y="241"/>
                    <a:pt x="393" y="244"/>
                  </a:cubicBezTo>
                  <a:cubicBezTo>
                    <a:pt x="371" y="246"/>
                    <a:pt x="344" y="249"/>
                    <a:pt x="323" y="251"/>
                  </a:cubicBezTo>
                  <a:cubicBezTo>
                    <a:pt x="301" y="252"/>
                    <a:pt x="280" y="252"/>
                    <a:pt x="261" y="252"/>
                  </a:cubicBezTo>
                  <a:cubicBezTo>
                    <a:pt x="241" y="252"/>
                    <a:pt x="222" y="249"/>
                    <a:pt x="205" y="248"/>
                  </a:cubicBezTo>
                  <a:cubicBezTo>
                    <a:pt x="187" y="246"/>
                    <a:pt x="174" y="245"/>
                    <a:pt x="155" y="241"/>
                  </a:cubicBezTo>
                  <a:cubicBezTo>
                    <a:pt x="135" y="237"/>
                    <a:pt x="104" y="230"/>
                    <a:pt x="88" y="224"/>
                  </a:cubicBezTo>
                  <a:cubicBezTo>
                    <a:pt x="71" y="219"/>
                    <a:pt x="62" y="216"/>
                    <a:pt x="51" y="209"/>
                  </a:cubicBezTo>
                  <a:cubicBezTo>
                    <a:pt x="40" y="202"/>
                    <a:pt x="32" y="189"/>
                    <a:pt x="25" y="181"/>
                  </a:cubicBezTo>
                  <a:cubicBezTo>
                    <a:pt x="17" y="173"/>
                    <a:pt x="8" y="184"/>
                    <a:pt x="5" y="157"/>
                  </a:cubicBezTo>
                  <a:cubicBezTo>
                    <a:pt x="2" y="131"/>
                    <a:pt x="0" y="34"/>
                    <a:pt x="5" y="1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2531" name="Oval 83"/>
            <p:cNvSpPr>
              <a:spLocks noChangeArrowheads="1"/>
            </p:cNvSpPr>
            <p:nvPr/>
          </p:nvSpPr>
          <p:spPr bwMode="auto">
            <a:xfrm>
              <a:off x="1610" y="1784"/>
              <a:ext cx="549" cy="137"/>
            </a:xfrm>
            <a:prstGeom prst="ellips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hlink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2532" name="Line 84"/>
            <p:cNvSpPr>
              <a:spLocks noChangeShapeType="1"/>
            </p:cNvSpPr>
            <p:nvPr/>
          </p:nvSpPr>
          <p:spPr bwMode="auto">
            <a:xfrm>
              <a:off x="1612" y="1763"/>
              <a:ext cx="0" cy="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2533" name="Line 85"/>
            <p:cNvSpPr>
              <a:spLocks noChangeShapeType="1"/>
            </p:cNvSpPr>
            <p:nvPr/>
          </p:nvSpPr>
          <p:spPr bwMode="auto">
            <a:xfrm>
              <a:off x="2160" y="1739"/>
              <a:ext cx="0" cy="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2535" name="Oval 87"/>
            <p:cNvSpPr>
              <a:spLocks noChangeArrowheads="1"/>
            </p:cNvSpPr>
            <p:nvPr/>
          </p:nvSpPr>
          <p:spPr bwMode="auto">
            <a:xfrm>
              <a:off x="1607" y="1665"/>
              <a:ext cx="550" cy="15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49565" name="Group 88"/>
            <p:cNvGrpSpPr>
              <a:grpSpLocks/>
            </p:cNvGrpSpPr>
            <p:nvPr/>
          </p:nvGrpSpPr>
          <p:grpSpPr bwMode="auto">
            <a:xfrm>
              <a:off x="1740" y="1700"/>
              <a:ext cx="272" cy="92"/>
              <a:chOff x="2848" y="848"/>
              <a:chExt cx="140" cy="98"/>
            </a:xfrm>
          </p:grpSpPr>
          <p:sp>
            <p:nvSpPr>
              <p:cNvPr id="232537" name="Line 8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2538" name="Line 9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2539" name="Line 9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149566" name="Group 92"/>
            <p:cNvGrpSpPr>
              <a:grpSpLocks/>
            </p:cNvGrpSpPr>
            <p:nvPr/>
          </p:nvGrpSpPr>
          <p:grpSpPr bwMode="auto">
            <a:xfrm flipV="1">
              <a:off x="1740" y="1699"/>
              <a:ext cx="272" cy="92"/>
              <a:chOff x="2848" y="848"/>
              <a:chExt cx="140" cy="98"/>
            </a:xfrm>
          </p:grpSpPr>
          <p:sp>
            <p:nvSpPr>
              <p:cNvPr id="232541" name="Line 9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2542" name="Line 9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2543" name="Line 9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232662" name="Oval 214"/>
            <p:cNvSpPr>
              <a:spLocks noChangeArrowheads="1"/>
            </p:cNvSpPr>
            <p:nvPr/>
          </p:nvSpPr>
          <p:spPr bwMode="auto">
            <a:xfrm>
              <a:off x="1609" y="2008"/>
              <a:ext cx="550" cy="15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lin ang="5400000" scaled="1"/>
            </a:gra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49509" name="Group 220"/>
          <p:cNvGrpSpPr>
            <a:grpSpLocks/>
          </p:cNvGrpSpPr>
          <p:nvPr/>
        </p:nvGrpSpPr>
        <p:grpSpPr bwMode="auto">
          <a:xfrm>
            <a:off x="2860675" y="3040063"/>
            <a:ext cx="965200" cy="196850"/>
            <a:chOff x="3150" y="1799"/>
            <a:chExt cx="643" cy="204"/>
          </a:xfrm>
        </p:grpSpPr>
        <p:sp>
          <p:nvSpPr>
            <p:cNvPr id="232664" name="Rectangle 216"/>
            <p:cNvSpPr>
              <a:spLocks noChangeArrowheads="1"/>
            </p:cNvSpPr>
            <p:nvPr/>
          </p:nvSpPr>
          <p:spPr bwMode="auto">
            <a:xfrm>
              <a:off x="3633" y="1799"/>
              <a:ext cx="160" cy="2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2665" name="Rectangle 217"/>
            <p:cNvSpPr>
              <a:spLocks noChangeArrowheads="1"/>
            </p:cNvSpPr>
            <p:nvPr/>
          </p:nvSpPr>
          <p:spPr bwMode="auto">
            <a:xfrm>
              <a:off x="3472" y="1799"/>
              <a:ext cx="162" cy="2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2666" name="Rectangle 218"/>
            <p:cNvSpPr>
              <a:spLocks noChangeArrowheads="1"/>
            </p:cNvSpPr>
            <p:nvPr/>
          </p:nvSpPr>
          <p:spPr bwMode="auto">
            <a:xfrm>
              <a:off x="3311" y="1799"/>
              <a:ext cx="161" cy="2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2667" name="Rectangle 219"/>
            <p:cNvSpPr>
              <a:spLocks noChangeArrowheads="1"/>
            </p:cNvSpPr>
            <p:nvPr/>
          </p:nvSpPr>
          <p:spPr bwMode="auto">
            <a:xfrm>
              <a:off x="3150" y="1799"/>
              <a:ext cx="160" cy="2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sp>
        <p:nvSpPr>
          <p:cNvPr id="232671" name="Line 223"/>
          <p:cNvSpPr>
            <a:spLocks noChangeShapeType="1"/>
          </p:cNvSpPr>
          <p:nvPr/>
        </p:nvSpPr>
        <p:spPr bwMode="auto">
          <a:xfrm flipH="1">
            <a:off x="1814513" y="2320925"/>
            <a:ext cx="604837" cy="1576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2672" name="Line 224"/>
          <p:cNvSpPr>
            <a:spLocks noChangeShapeType="1"/>
          </p:cNvSpPr>
          <p:nvPr/>
        </p:nvSpPr>
        <p:spPr bwMode="auto">
          <a:xfrm flipH="1" flipV="1">
            <a:off x="1519238" y="3883025"/>
            <a:ext cx="309562" cy="14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2673" name="Line 225"/>
          <p:cNvSpPr>
            <a:spLocks noChangeShapeType="1"/>
          </p:cNvSpPr>
          <p:nvPr/>
        </p:nvSpPr>
        <p:spPr bwMode="auto">
          <a:xfrm flipH="1">
            <a:off x="1970088" y="2306638"/>
            <a:ext cx="463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2675" name="Line 227"/>
          <p:cNvSpPr>
            <a:spLocks noChangeShapeType="1"/>
          </p:cNvSpPr>
          <p:nvPr/>
        </p:nvSpPr>
        <p:spPr bwMode="auto">
          <a:xfrm flipH="1">
            <a:off x="6469063" y="2235200"/>
            <a:ext cx="604837" cy="1576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2676" name="Line 228"/>
          <p:cNvSpPr>
            <a:spLocks noChangeShapeType="1"/>
          </p:cNvSpPr>
          <p:nvPr/>
        </p:nvSpPr>
        <p:spPr bwMode="auto">
          <a:xfrm flipH="1">
            <a:off x="6484938" y="3808413"/>
            <a:ext cx="463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2677" name="Line 229"/>
          <p:cNvSpPr>
            <a:spLocks noChangeShapeType="1"/>
          </p:cNvSpPr>
          <p:nvPr/>
        </p:nvSpPr>
        <p:spPr bwMode="auto">
          <a:xfrm flipH="1" flipV="1">
            <a:off x="7073900" y="2235200"/>
            <a:ext cx="323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49516" name="Group 232"/>
          <p:cNvGrpSpPr>
            <a:grpSpLocks/>
          </p:cNvGrpSpPr>
          <p:nvPr/>
        </p:nvGrpSpPr>
        <p:grpSpPr bwMode="auto">
          <a:xfrm>
            <a:off x="4992688" y="2865438"/>
            <a:ext cx="1247775" cy="417512"/>
            <a:chOff x="3600" y="219"/>
            <a:chExt cx="360" cy="175"/>
          </a:xfrm>
        </p:grpSpPr>
        <p:sp>
          <p:nvSpPr>
            <p:cNvPr id="232681" name="Oval 233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2682" name="Line 234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2683" name="Line 235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2684" name="Rectangle 236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latin typeface="Arial"/>
                <a:cs typeface="Arial"/>
              </a:endParaRPr>
            </a:p>
          </p:txBody>
        </p:sp>
        <p:sp>
          <p:nvSpPr>
            <p:cNvPr id="232685" name="Oval 237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49548" name="Group 238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32687" name="Line 23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2688" name="Line 24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2689" name="Line 24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149549" name="Group 242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32691" name="Line 24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2692" name="Line 24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2693" name="Line 24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</p:grpSp>
      <p:sp>
        <p:nvSpPr>
          <p:cNvPr id="232694" name="Text Box 246"/>
          <p:cNvSpPr txBox="1">
            <a:spLocks noChangeArrowheads="1"/>
          </p:cNvSpPr>
          <p:nvPr/>
        </p:nvSpPr>
        <p:spPr bwMode="auto">
          <a:xfrm>
            <a:off x="2932113" y="2174875"/>
            <a:ext cx="5127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R1</a:t>
            </a:r>
          </a:p>
        </p:txBody>
      </p:sp>
      <p:sp>
        <p:nvSpPr>
          <p:cNvPr id="232695" name="Text Box 247"/>
          <p:cNvSpPr txBox="1">
            <a:spLocks noChangeArrowheads="1"/>
          </p:cNvSpPr>
          <p:nvPr/>
        </p:nvSpPr>
        <p:spPr bwMode="auto">
          <a:xfrm>
            <a:off x="5419725" y="2298700"/>
            <a:ext cx="5127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R2</a:t>
            </a:r>
          </a:p>
        </p:txBody>
      </p:sp>
      <p:sp>
        <p:nvSpPr>
          <p:cNvPr id="232696" name="Text Box 248"/>
          <p:cNvSpPr txBox="1">
            <a:spLocks noChangeArrowheads="1"/>
          </p:cNvSpPr>
          <p:nvPr/>
        </p:nvSpPr>
        <p:spPr bwMode="auto">
          <a:xfrm>
            <a:off x="876300" y="2046288"/>
            <a:ext cx="5127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H1</a:t>
            </a:r>
          </a:p>
        </p:txBody>
      </p:sp>
      <p:sp>
        <p:nvSpPr>
          <p:cNvPr id="232697" name="Text Box 249"/>
          <p:cNvSpPr txBox="1">
            <a:spLocks noChangeArrowheads="1"/>
          </p:cNvSpPr>
          <p:nvPr/>
        </p:nvSpPr>
        <p:spPr bwMode="auto">
          <a:xfrm>
            <a:off x="493713" y="3746500"/>
            <a:ext cx="5127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H2</a:t>
            </a:r>
          </a:p>
        </p:txBody>
      </p:sp>
      <p:sp>
        <p:nvSpPr>
          <p:cNvPr id="232698" name="Text Box 250"/>
          <p:cNvSpPr txBox="1">
            <a:spLocks noChangeArrowheads="1"/>
          </p:cNvSpPr>
          <p:nvPr/>
        </p:nvSpPr>
        <p:spPr bwMode="auto">
          <a:xfrm>
            <a:off x="8061325" y="1916113"/>
            <a:ext cx="5127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H3</a:t>
            </a:r>
          </a:p>
        </p:txBody>
      </p:sp>
      <p:sp>
        <p:nvSpPr>
          <p:cNvPr id="232699" name="Text Box 251"/>
          <p:cNvSpPr txBox="1">
            <a:spLocks noChangeArrowheads="1"/>
          </p:cNvSpPr>
          <p:nvPr/>
        </p:nvSpPr>
        <p:spPr bwMode="auto">
          <a:xfrm>
            <a:off x="7553325" y="3475038"/>
            <a:ext cx="5127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H4</a:t>
            </a:r>
          </a:p>
        </p:txBody>
      </p:sp>
      <p:sp>
        <p:nvSpPr>
          <p:cNvPr id="232700" name="Text Box 252"/>
          <p:cNvSpPr txBox="1">
            <a:spLocks noChangeArrowheads="1"/>
          </p:cNvSpPr>
          <p:nvPr/>
        </p:nvSpPr>
        <p:spPr bwMode="auto">
          <a:xfrm>
            <a:off x="3986213" y="3690938"/>
            <a:ext cx="17589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1.5 Mbps link</a:t>
            </a:r>
          </a:p>
        </p:txBody>
      </p:sp>
      <p:sp>
        <p:nvSpPr>
          <p:cNvPr id="232701" name="Line 253"/>
          <p:cNvSpPr>
            <a:spLocks noChangeShapeType="1"/>
          </p:cNvSpPr>
          <p:nvPr/>
        </p:nvSpPr>
        <p:spPr bwMode="auto">
          <a:xfrm>
            <a:off x="4094163" y="3263900"/>
            <a:ext cx="309562" cy="39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2702" name="Line 254"/>
          <p:cNvSpPr>
            <a:spLocks noChangeShapeType="1"/>
          </p:cNvSpPr>
          <p:nvPr/>
        </p:nvSpPr>
        <p:spPr bwMode="auto">
          <a:xfrm flipH="1">
            <a:off x="3305175" y="3190875"/>
            <a:ext cx="393700" cy="506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2703" name="Text Box 255"/>
          <p:cNvSpPr txBox="1">
            <a:spLocks noChangeArrowheads="1"/>
          </p:cNvSpPr>
          <p:nvPr/>
        </p:nvSpPr>
        <p:spPr bwMode="auto">
          <a:xfrm>
            <a:off x="2465388" y="3700463"/>
            <a:ext cx="1296987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R1 output </a:t>
            </a:r>
          </a:p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interface </a:t>
            </a:r>
          </a:p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queue</a:t>
            </a:r>
          </a:p>
        </p:txBody>
      </p:sp>
      <p:sp>
        <p:nvSpPr>
          <p:cNvPr id="232704" name="Freeform 256"/>
          <p:cNvSpPr>
            <a:spLocks/>
          </p:cNvSpPr>
          <p:nvPr/>
        </p:nvSpPr>
        <p:spPr bwMode="auto">
          <a:xfrm>
            <a:off x="2039938" y="2068513"/>
            <a:ext cx="5275262" cy="928687"/>
          </a:xfrm>
          <a:custGeom>
            <a:avLst/>
            <a:gdLst>
              <a:gd name="T0" fmla="*/ 0 w 3323"/>
              <a:gd name="T1" fmla="*/ 71 h 585"/>
              <a:gd name="T2" fmla="*/ 346 w 3323"/>
              <a:gd name="T3" fmla="*/ 71 h 585"/>
              <a:gd name="T4" fmla="*/ 133 w 3323"/>
              <a:gd name="T5" fmla="*/ 567 h 585"/>
              <a:gd name="T6" fmla="*/ 2844 w 3323"/>
              <a:gd name="T7" fmla="*/ 585 h 585"/>
              <a:gd name="T8" fmla="*/ 3101 w 3323"/>
              <a:gd name="T9" fmla="*/ 0 h 585"/>
              <a:gd name="T10" fmla="*/ 3323 w 3323"/>
              <a:gd name="T11" fmla="*/ 0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23" h="585">
                <a:moveTo>
                  <a:pt x="0" y="71"/>
                </a:moveTo>
                <a:lnTo>
                  <a:pt x="346" y="71"/>
                </a:lnTo>
                <a:lnTo>
                  <a:pt x="133" y="567"/>
                </a:lnTo>
                <a:lnTo>
                  <a:pt x="2844" y="585"/>
                </a:lnTo>
                <a:lnTo>
                  <a:pt x="3101" y="0"/>
                </a:lnTo>
                <a:lnTo>
                  <a:pt x="3323" y="0"/>
                </a:lnTo>
              </a:path>
            </a:pathLst>
          </a:custGeom>
          <a:noFill/>
          <a:ln w="571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2705" name="Freeform 257"/>
          <p:cNvSpPr>
            <a:spLocks/>
          </p:cNvSpPr>
          <p:nvPr/>
        </p:nvSpPr>
        <p:spPr bwMode="auto">
          <a:xfrm>
            <a:off x="1730375" y="3179763"/>
            <a:ext cx="5078413" cy="801687"/>
          </a:xfrm>
          <a:custGeom>
            <a:avLst/>
            <a:gdLst>
              <a:gd name="T0" fmla="*/ 0 w 3199"/>
              <a:gd name="T1" fmla="*/ 505 h 505"/>
              <a:gd name="T2" fmla="*/ 97 w 3199"/>
              <a:gd name="T3" fmla="*/ 496 h 505"/>
              <a:gd name="T4" fmla="*/ 284 w 3199"/>
              <a:gd name="T5" fmla="*/ 0 h 505"/>
              <a:gd name="T6" fmla="*/ 3048 w 3199"/>
              <a:gd name="T7" fmla="*/ 0 h 505"/>
              <a:gd name="T8" fmla="*/ 2862 w 3199"/>
              <a:gd name="T9" fmla="*/ 461 h 505"/>
              <a:gd name="T10" fmla="*/ 3199 w 3199"/>
              <a:gd name="T11" fmla="*/ 461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99" h="505">
                <a:moveTo>
                  <a:pt x="0" y="505"/>
                </a:moveTo>
                <a:lnTo>
                  <a:pt x="97" y="496"/>
                </a:lnTo>
                <a:lnTo>
                  <a:pt x="284" y="0"/>
                </a:lnTo>
                <a:lnTo>
                  <a:pt x="3048" y="0"/>
                </a:lnTo>
                <a:lnTo>
                  <a:pt x="2862" y="461"/>
                </a:lnTo>
                <a:lnTo>
                  <a:pt x="3199" y="461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49531" name="Group 542"/>
          <p:cNvGrpSpPr>
            <a:grpSpLocks/>
          </p:cNvGrpSpPr>
          <p:nvPr/>
        </p:nvGrpSpPr>
        <p:grpSpPr bwMode="auto">
          <a:xfrm>
            <a:off x="812800" y="3467100"/>
            <a:ext cx="944563" cy="968375"/>
            <a:chOff x="-44" y="1473"/>
            <a:chExt cx="981" cy="1105"/>
          </a:xfrm>
        </p:grpSpPr>
        <p:pic>
          <p:nvPicPr>
            <p:cNvPr id="149541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542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49532" name="Group 542"/>
          <p:cNvGrpSpPr>
            <a:grpSpLocks/>
          </p:cNvGrpSpPr>
          <p:nvPr/>
        </p:nvGrpSpPr>
        <p:grpSpPr bwMode="auto">
          <a:xfrm>
            <a:off x="1150938" y="1879600"/>
            <a:ext cx="944562" cy="966788"/>
            <a:chOff x="-44" y="1473"/>
            <a:chExt cx="981" cy="1105"/>
          </a:xfrm>
        </p:grpSpPr>
        <p:pic>
          <p:nvPicPr>
            <p:cNvPr id="149539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540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49533" name="Group 542"/>
          <p:cNvGrpSpPr>
            <a:grpSpLocks/>
          </p:cNvGrpSpPr>
          <p:nvPr/>
        </p:nvGrpSpPr>
        <p:grpSpPr bwMode="auto">
          <a:xfrm flipH="1">
            <a:off x="7231063" y="1736725"/>
            <a:ext cx="942975" cy="966788"/>
            <a:chOff x="-44" y="1473"/>
            <a:chExt cx="981" cy="1105"/>
          </a:xfrm>
        </p:grpSpPr>
        <p:pic>
          <p:nvPicPr>
            <p:cNvPr id="149537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538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49534" name="Group 542"/>
          <p:cNvGrpSpPr>
            <a:grpSpLocks/>
          </p:cNvGrpSpPr>
          <p:nvPr/>
        </p:nvGrpSpPr>
        <p:grpSpPr bwMode="auto">
          <a:xfrm flipH="1">
            <a:off x="6783388" y="3386138"/>
            <a:ext cx="944562" cy="968375"/>
            <a:chOff x="-44" y="1473"/>
            <a:chExt cx="981" cy="1105"/>
          </a:xfrm>
        </p:grpSpPr>
        <p:pic>
          <p:nvPicPr>
            <p:cNvPr id="149535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536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sp>
        <p:nvSpPr>
          <p:cNvPr id="71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60</a:t>
            </a:fld>
            <a:endParaRPr lang="en-US" sz="1200" dirty="0">
              <a:latin typeface="Tahoma" charset="0"/>
            </a:endParaRPr>
          </a:p>
        </p:txBody>
      </p:sp>
      <p:sp>
        <p:nvSpPr>
          <p:cNvPr id="72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395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2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32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Scenario 1: mixed </a:t>
            </a:r>
            <a:r>
              <a:rPr lang="en-US" sz="4000" dirty="0" smtClean="0"/>
              <a:t>HTTP </a:t>
            </a:r>
            <a:r>
              <a:rPr lang="en-US" sz="4000" dirty="0"/>
              <a:t>and </a:t>
            </a:r>
            <a:r>
              <a:rPr lang="en-US" sz="4000" dirty="0" smtClean="0"/>
              <a:t>VoIP</a:t>
            </a:r>
            <a:endParaRPr lang="en-US" sz="4000" dirty="0"/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39825"/>
            <a:ext cx="8191500" cy="1963738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example</a:t>
            </a:r>
            <a:r>
              <a:rPr lang="en-US" dirty="0"/>
              <a:t>:  1Mbps </a:t>
            </a:r>
            <a:r>
              <a:rPr lang="en-US" dirty="0" smtClean="0"/>
              <a:t>VoIP, HTTP </a:t>
            </a:r>
            <a:r>
              <a:rPr lang="en-US" dirty="0"/>
              <a:t>share 1.5 Mbps link. </a:t>
            </a:r>
          </a:p>
          <a:p>
            <a:pPr lvl="1">
              <a:defRPr/>
            </a:pPr>
            <a:r>
              <a:rPr lang="en-US" dirty="0" smtClean="0"/>
              <a:t>HTTP bursts can </a:t>
            </a:r>
            <a:r>
              <a:rPr lang="en-US" dirty="0"/>
              <a:t>congest router, cause audio loss</a:t>
            </a:r>
          </a:p>
          <a:p>
            <a:pPr lvl="1">
              <a:defRPr/>
            </a:pPr>
            <a:r>
              <a:rPr lang="en-US" dirty="0"/>
              <a:t>want to give priority to audio over </a:t>
            </a:r>
            <a:r>
              <a:rPr lang="en-US" dirty="0" smtClean="0"/>
              <a:t>HTTP</a:t>
            </a:r>
            <a:endParaRPr lang="en-US" dirty="0"/>
          </a:p>
        </p:txBody>
      </p:sp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1177925" y="5165725"/>
            <a:ext cx="72993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i="0" dirty="0">
                <a:solidFill>
                  <a:srgbClr val="000099"/>
                </a:solidFill>
                <a:latin typeface="Arial"/>
                <a:cs typeface="Arial"/>
              </a:rPr>
              <a:t>packet marking needed for router to distinguish between different classes; and new router policy to treat packets accordingly</a:t>
            </a:r>
          </a:p>
        </p:txBody>
      </p:sp>
      <p:sp>
        <p:nvSpPr>
          <p:cNvPr id="233478" name="Rectangle 6"/>
          <p:cNvSpPr>
            <a:spLocks noChangeArrowheads="1"/>
          </p:cNvSpPr>
          <p:nvPr/>
        </p:nvSpPr>
        <p:spPr bwMode="auto">
          <a:xfrm>
            <a:off x="1035050" y="4992688"/>
            <a:ext cx="7242175" cy="14446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3479" name="Text Box 7"/>
          <p:cNvSpPr txBox="1">
            <a:spLocks noChangeArrowheads="1"/>
          </p:cNvSpPr>
          <p:nvPr/>
        </p:nvSpPr>
        <p:spPr bwMode="auto">
          <a:xfrm>
            <a:off x="1204913" y="4719638"/>
            <a:ext cx="1652587" cy="523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C0000"/>
                </a:solidFill>
                <a:latin typeface="+mn-lt"/>
                <a:cs typeface="Arial"/>
              </a:rPr>
              <a:t>Principle 1</a:t>
            </a:r>
          </a:p>
        </p:txBody>
      </p:sp>
      <p:sp>
        <p:nvSpPr>
          <p:cNvPr id="233481" name="Line 9"/>
          <p:cNvSpPr>
            <a:spLocks noChangeShapeType="1"/>
          </p:cNvSpPr>
          <p:nvPr/>
        </p:nvSpPr>
        <p:spPr bwMode="auto">
          <a:xfrm>
            <a:off x="2773363" y="3462338"/>
            <a:ext cx="3716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51559" name="Group 12"/>
          <p:cNvGrpSpPr>
            <a:grpSpLocks/>
          </p:cNvGrpSpPr>
          <p:nvPr/>
        </p:nvGrpSpPr>
        <p:grpSpPr bwMode="auto">
          <a:xfrm>
            <a:off x="3125788" y="3128963"/>
            <a:ext cx="1058862" cy="552450"/>
            <a:chOff x="1605" y="1665"/>
            <a:chExt cx="556" cy="501"/>
          </a:xfrm>
        </p:grpSpPr>
        <p:sp>
          <p:nvSpPr>
            <p:cNvPr id="233485" name="Freeform 13"/>
            <p:cNvSpPr>
              <a:spLocks/>
            </p:cNvSpPr>
            <p:nvPr/>
          </p:nvSpPr>
          <p:spPr bwMode="auto">
            <a:xfrm>
              <a:off x="1605" y="1738"/>
              <a:ext cx="556" cy="242"/>
            </a:xfrm>
            <a:custGeom>
              <a:avLst/>
              <a:gdLst>
                <a:gd name="T0" fmla="*/ 5 w 556"/>
                <a:gd name="T1" fmla="*/ 18 h 252"/>
                <a:gd name="T2" fmla="*/ 47 w 556"/>
                <a:gd name="T3" fmla="*/ 52 h 252"/>
                <a:gd name="T4" fmla="*/ 119 w 556"/>
                <a:gd name="T5" fmla="*/ 75 h 252"/>
                <a:gd name="T6" fmla="*/ 180 w 556"/>
                <a:gd name="T7" fmla="*/ 79 h 252"/>
                <a:gd name="T8" fmla="*/ 257 w 556"/>
                <a:gd name="T9" fmla="*/ 87 h 252"/>
                <a:gd name="T10" fmla="*/ 315 w 556"/>
                <a:gd name="T11" fmla="*/ 87 h 252"/>
                <a:gd name="T12" fmla="*/ 387 w 556"/>
                <a:gd name="T13" fmla="*/ 81 h 252"/>
                <a:gd name="T14" fmla="*/ 452 w 556"/>
                <a:gd name="T15" fmla="*/ 70 h 252"/>
                <a:gd name="T16" fmla="*/ 531 w 556"/>
                <a:gd name="T17" fmla="*/ 37 h 252"/>
                <a:gd name="T18" fmla="*/ 552 w 556"/>
                <a:gd name="T19" fmla="*/ 27 h 252"/>
                <a:gd name="T20" fmla="*/ 550 w 556"/>
                <a:gd name="T21" fmla="*/ 160 h 252"/>
                <a:gd name="T22" fmla="*/ 518 w 556"/>
                <a:gd name="T23" fmla="*/ 196 h 252"/>
                <a:gd name="T24" fmla="*/ 489 w 556"/>
                <a:gd name="T25" fmla="*/ 216 h 252"/>
                <a:gd name="T26" fmla="*/ 450 w 556"/>
                <a:gd name="T27" fmla="*/ 231 h 252"/>
                <a:gd name="T28" fmla="*/ 393 w 556"/>
                <a:gd name="T29" fmla="*/ 244 h 252"/>
                <a:gd name="T30" fmla="*/ 323 w 556"/>
                <a:gd name="T31" fmla="*/ 251 h 252"/>
                <a:gd name="T32" fmla="*/ 261 w 556"/>
                <a:gd name="T33" fmla="*/ 252 h 252"/>
                <a:gd name="T34" fmla="*/ 205 w 556"/>
                <a:gd name="T35" fmla="*/ 248 h 252"/>
                <a:gd name="T36" fmla="*/ 155 w 556"/>
                <a:gd name="T37" fmla="*/ 241 h 252"/>
                <a:gd name="T38" fmla="*/ 88 w 556"/>
                <a:gd name="T39" fmla="*/ 224 h 252"/>
                <a:gd name="T40" fmla="*/ 51 w 556"/>
                <a:gd name="T41" fmla="*/ 209 h 252"/>
                <a:gd name="T42" fmla="*/ 25 w 556"/>
                <a:gd name="T43" fmla="*/ 181 h 252"/>
                <a:gd name="T44" fmla="*/ 5 w 556"/>
                <a:gd name="T45" fmla="*/ 157 h 252"/>
                <a:gd name="T46" fmla="*/ 5 w 556"/>
                <a:gd name="T47" fmla="*/ 18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6" h="252">
                  <a:moveTo>
                    <a:pt x="5" y="18"/>
                  </a:moveTo>
                  <a:cubicBezTo>
                    <a:pt x="12" y="0"/>
                    <a:pt x="28" y="43"/>
                    <a:pt x="47" y="52"/>
                  </a:cubicBezTo>
                  <a:cubicBezTo>
                    <a:pt x="66" y="61"/>
                    <a:pt x="97" y="71"/>
                    <a:pt x="119" y="75"/>
                  </a:cubicBezTo>
                  <a:cubicBezTo>
                    <a:pt x="141" y="79"/>
                    <a:pt x="157" y="77"/>
                    <a:pt x="180" y="79"/>
                  </a:cubicBezTo>
                  <a:cubicBezTo>
                    <a:pt x="203" y="81"/>
                    <a:pt x="235" y="86"/>
                    <a:pt x="257" y="87"/>
                  </a:cubicBezTo>
                  <a:cubicBezTo>
                    <a:pt x="279" y="88"/>
                    <a:pt x="293" y="88"/>
                    <a:pt x="315" y="87"/>
                  </a:cubicBezTo>
                  <a:cubicBezTo>
                    <a:pt x="337" y="86"/>
                    <a:pt x="364" y="84"/>
                    <a:pt x="387" y="81"/>
                  </a:cubicBezTo>
                  <a:cubicBezTo>
                    <a:pt x="410" y="78"/>
                    <a:pt x="428" y="77"/>
                    <a:pt x="452" y="70"/>
                  </a:cubicBezTo>
                  <a:cubicBezTo>
                    <a:pt x="476" y="63"/>
                    <a:pt x="514" y="44"/>
                    <a:pt x="531" y="37"/>
                  </a:cubicBezTo>
                  <a:cubicBezTo>
                    <a:pt x="548" y="30"/>
                    <a:pt x="549" y="7"/>
                    <a:pt x="552" y="27"/>
                  </a:cubicBezTo>
                  <a:cubicBezTo>
                    <a:pt x="555" y="47"/>
                    <a:pt x="556" y="132"/>
                    <a:pt x="550" y="160"/>
                  </a:cubicBezTo>
                  <a:cubicBezTo>
                    <a:pt x="544" y="188"/>
                    <a:pt x="527" y="187"/>
                    <a:pt x="518" y="196"/>
                  </a:cubicBezTo>
                  <a:cubicBezTo>
                    <a:pt x="508" y="206"/>
                    <a:pt x="500" y="210"/>
                    <a:pt x="489" y="216"/>
                  </a:cubicBezTo>
                  <a:cubicBezTo>
                    <a:pt x="478" y="221"/>
                    <a:pt x="465" y="227"/>
                    <a:pt x="450" y="231"/>
                  </a:cubicBezTo>
                  <a:cubicBezTo>
                    <a:pt x="434" y="235"/>
                    <a:pt x="414" y="241"/>
                    <a:pt x="393" y="244"/>
                  </a:cubicBezTo>
                  <a:cubicBezTo>
                    <a:pt x="371" y="246"/>
                    <a:pt x="344" y="249"/>
                    <a:pt x="323" y="251"/>
                  </a:cubicBezTo>
                  <a:cubicBezTo>
                    <a:pt x="301" y="252"/>
                    <a:pt x="280" y="252"/>
                    <a:pt x="261" y="252"/>
                  </a:cubicBezTo>
                  <a:cubicBezTo>
                    <a:pt x="241" y="252"/>
                    <a:pt x="222" y="249"/>
                    <a:pt x="205" y="248"/>
                  </a:cubicBezTo>
                  <a:cubicBezTo>
                    <a:pt x="187" y="246"/>
                    <a:pt x="174" y="245"/>
                    <a:pt x="155" y="241"/>
                  </a:cubicBezTo>
                  <a:cubicBezTo>
                    <a:pt x="135" y="237"/>
                    <a:pt x="104" y="230"/>
                    <a:pt x="88" y="224"/>
                  </a:cubicBezTo>
                  <a:cubicBezTo>
                    <a:pt x="71" y="219"/>
                    <a:pt x="62" y="216"/>
                    <a:pt x="51" y="209"/>
                  </a:cubicBezTo>
                  <a:cubicBezTo>
                    <a:pt x="40" y="202"/>
                    <a:pt x="32" y="189"/>
                    <a:pt x="25" y="181"/>
                  </a:cubicBezTo>
                  <a:cubicBezTo>
                    <a:pt x="17" y="173"/>
                    <a:pt x="8" y="184"/>
                    <a:pt x="5" y="157"/>
                  </a:cubicBezTo>
                  <a:cubicBezTo>
                    <a:pt x="2" y="131"/>
                    <a:pt x="0" y="34"/>
                    <a:pt x="5" y="1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3486" name="Oval 14"/>
            <p:cNvSpPr>
              <a:spLocks noChangeArrowheads="1"/>
            </p:cNvSpPr>
            <p:nvPr/>
          </p:nvSpPr>
          <p:spPr bwMode="auto">
            <a:xfrm>
              <a:off x="1610" y="1784"/>
              <a:ext cx="548" cy="137"/>
            </a:xfrm>
            <a:prstGeom prst="ellips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hlink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3487" name="Line 15"/>
            <p:cNvSpPr>
              <a:spLocks noChangeShapeType="1"/>
            </p:cNvSpPr>
            <p:nvPr/>
          </p:nvSpPr>
          <p:spPr bwMode="auto">
            <a:xfrm>
              <a:off x="1612" y="1763"/>
              <a:ext cx="0" cy="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3488" name="Line 16"/>
            <p:cNvSpPr>
              <a:spLocks noChangeShapeType="1"/>
            </p:cNvSpPr>
            <p:nvPr/>
          </p:nvSpPr>
          <p:spPr bwMode="auto">
            <a:xfrm>
              <a:off x="2160" y="1738"/>
              <a:ext cx="0" cy="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3489" name="Oval 17"/>
            <p:cNvSpPr>
              <a:spLocks noChangeArrowheads="1"/>
            </p:cNvSpPr>
            <p:nvPr/>
          </p:nvSpPr>
          <p:spPr bwMode="auto">
            <a:xfrm>
              <a:off x="1607" y="1665"/>
              <a:ext cx="550" cy="15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1635" name="Group 18"/>
            <p:cNvGrpSpPr>
              <a:grpSpLocks/>
            </p:cNvGrpSpPr>
            <p:nvPr/>
          </p:nvGrpSpPr>
          <p:grpSpPr bwMode="auto">
            <a:xfrm>
              <a:off x="1740" y="1700"/>
              <a:ext cx="272" cy="92"/>
              <a:chOff x="2848" y="848"/>
              <a:chExt cx="140" cy="98"/>
            </a:xfrm>
          </p:grpSpPr>
          <p:sp>
            <p:nvSpPr>
              <p:cNvPr id="233491" name="Line 1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3492" name="Line 2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3493" name="Line 21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151636" name="Group 22"/>
            <p:cNvGrpSpPr>
              <a:grpSpLocks/>
            </p:cNvGrpSpPr>
            <p:nvPr/>
          </p:nvGrpSpPr>
          <p:grpSpPr bwMode="auto">
            <a:xfrm flipV="1">
              <a:off x="1740" y="1699"/>
              <a:ext cx="272" cy="92"/>
              <a:chOff x="2848" y="848"/>
              <a:chExt cx="140" cy="98"/>
            </a:xfrm>
          </p:grpSpPr>
          <p:sp>
            <p:nvSpPr>
              <p:cNvPr id="233495" name="Line 23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3496" name="Line 24"/>
              <p:cNvSpPr>
                <a:spLocks noChangeShapeType="1"/>
              </p:cNvSpPr>
              <p:nvPr/>
            </p:nvSpPr>
            <p:spPr bwMode="auto">
              <a:xfrm>
                <a:off x="2944" y="944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3497" name="Line 25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233498" name="Oval 26"/>
            <p:cNvSpPr>
              <a:spLocks noChangeArrowheads="1"/>
            </p:cNvSpPr>
            <p:nvPr/>
          </p:nvSpPr>
          <p:spPr bwMode="auto">
            <a:xfrm>
              <a:off x="1609" y="2008"/>
              <a:ext cx="550" cy="15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lin ang="5400000" scaled="1"/>
            </a:gra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51560" name="Group 27"/>
          <p:cNvGrpSpPr>
            <a:grpSpLocks/>
          </p:cNvGrpSpPr>
          <p:nvPr/>
        </p:nvGrpSpPr>
        <p:grpSpPr bwMode="auto">
          <a:xfrm>
            <a:off x="3376613" y="3405188"/>
            <a:ext cx="774700" cy="136525"/>
            <a:chOff x="3150" y="1799"/>
            <a:chExt cx="643" cy="204"/>
          </a:xfrm>
        </p:grpSpPr>
        <p:sp>
          <p:nvSpPr>
            <p:cNvPr id="233500" name="Rectangle 28"/>
            <p:cNvSpPr>
              <a:spLocks noChangeArrowheads="1"/>
            </p:cNvSpPr>
            <p:nvPr/>
          </p:nvSpPr>
          <p:spPr bwMode="auto">
            <a:xfrm>
              <a:off x="3634" y="1799"/>
              <a:ext cx="159" cy="2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3501" name="Rectangle 29"/>
            <p:cNvSpPr>
              <a:spLocks noChangeArrowheads="1"/>
            </p:cNvSpPr>
            <p:nvPr/>
          </p:nvSpPr>
          <p:spPr bwMode="auto">
            <a:xfrm>
              <a:off x="3472" y="1799"/>
              <a:ext cx="162" cy="2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3502" name="Rectangle 30"/>
            <p:cNvSpPr>
              <a:spLocks noChangeArrowheads="1"/>
            </p:cNvSpPr>
            <p:nvPr/>
          </p:nvSpPr>
          <p:spPr bwMode="auto">
            <a:xfrm>
              <a:off x="3311" y="1799"/>
              <a:ext cx="161" cy="2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3503" name="Rectangle 31"/>
            <p:cNvSpPr>
              <a:spLocks noChangeArrowheads="1"/>
            </p:cNvSpPr>
            <p:nvPr/>
          </p:nvSpPr>
          <p:spPr bwMode="auto">
            <a:xfrm>
              <a:off x="3150" y="1799"/>
              <a:ext cx="159" cy="2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sp>
        <p:nvSpPr>
          <p:cNvPr id="233504" name="Line 32"/>
          <p:cNvSpPr>
            <a:spLocks noChangeShapeType="1"/>
          </p:cNvSpPr>
          <p:nvPr/>
        </p:nvSpPr>
        <p:spPr bwMode="auto">
          <a:xfrm flipH="1">
            <a:off x="2536825" y="2903538"/>
            <a:ext cx="485775" cy="1096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3505" name="Line 33"/>
          <p:cNvSpPr>
            <a:spLocks noChangeShapeType="1"/>
          </p:cNvSpPr>
          <p:nvPr/>
        </p:nvSpPr>
        <p:spPr bwMode="auto">
          <a:xfrm flipH="1" flipV="1">
            <a:off x="2300288" y="3990975"/>
            <a:ext cx="24765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3506" name="Line 34"/>
          <p:cNvSpPr>
            <a:spLocks noChangeShapeType="1"/>
          </p:cNvSpPr>
          <p:nvPr/>
        </p:nvSpPr>
        <p:spPr bwMode="auto">
          <a:xfrm flipH="1">
            <a:off x="2662238" y="2894013"/>
            <a:ext cx="371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3507" name="Line 35"/>
          <p:cNvSpPr>
            <a:spLocks noChangeShapeType="1"/>
          </p:cNvSpPr>
          <p:nvPr/>
        </p:nvSpPr>
        <p:spPr bwMode="auto">
          <a:xfrm flipH="1">
            <a:off x="6273800" y="2844800"/>
            <a:ext cx="485775" cy="1096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3508" name="Line 36"/>
          <p:cNvSpPr>
            <a:spLocks noChangeShapeType="1"/>
          </p:cNvSpPr>
          <p:nvPr/>
        </p:nvSpPr>
        <p:spPr bwMode="auto">
          <a:xfrm flipH="1">
            <a:off x="6286500" y="3938588"/>
            <a:ext cx="373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3509" name="Line 37"/>
          <p:cNvSpPr>
            <a:spLocks noChangeShapeType="1"/>
          </p:cNvSpPr>
          <p:nvPr/>
        </p:nvSpPr>
        <p:spPr bwMode="auto">
          <a:xfrm flipH="1" flipV="1">
            <a:off x="6759575" y="2844800"/>
            <a:ext cx="260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51567" name="Group 40"/>
          <p:cNvGrpSpPr>
            <a:grpSpLocks/>
          </p:cNvGrpSpPr>
          <p:nvPr/>
        </p:nvGrpSpPr>
        <p:grpSpPr bwMode="auto">
          <a:xfrm>
            <a:off x="5089525" y="3282950"/>
            <a:ext cx="1001713" cy="290513"/>
            <a:chOff x="3600" y="219"/>
            <a:chExt cx="360" cy="175"/>
          </a:xfrm>
        </p:grpSpPr>
        <p:sp>
          <p:nvSpPr>
            <p:cNvPr id="233513" name="Oval 4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3514" name="Line 4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3515" name="Line 4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3516" name="Rectangle 4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latin typeface="Arial"/>
                <a:cs typeface="Arial"/>
              </a:endParaRPr>
            </a:p>
          </p:txBody>
        </p:sp>
        <p:sp>
          <p:nvSpPr>
            <p:cNvPr id="233517" name="Oval 4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1618" name="Group 4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33519" name="Line 4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3520" name="Line 4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3521" name="Line 49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151619" name="Group 5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33523" name="Line 5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3524" name="Line 5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3525" name="Line 5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</p:grpSp>
      <p:sp>
        <p:nvSpPr>
          <p:cNvPr id="233526" name="Text Box 54"/>
          <p:cNvSpPr txBox="1">
            <a:spLocks noChangeArrowheads="1"/>
          </p:cNvSpPr>
          <p:nvPr/>
        </p:nvSpPr>
        <p:spPr bwMode="auto">
          <a:xfrm>
            <a:off x="3433763" y="2744788"/>
            <a:ext cx="5127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R1</a:t>
            </a:r>
          </a:p>
        </p:txBody>
      </p:sp>
      <p:sp>
        <p:nvSpPr>
          <p:cNvPr id="233527" name="Text Box 55"/>
          <p:cNvSpPr txBox="1">
            <a:spLocks noChangeArrowheads="1"/>
          </p:cNvSpPr>
          <p:nvPr/>
        </p:nvSpPr>
        <p:spPr bwMode="auto">
          <a:xfrm>
            <a:off x="5430838" y="2889250"/>
            <a:ext cx="5127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R2</a:t>
            </a:r>
          </a:p>
        </p:txBody>
      </p:sp>
      <p:sp>
        <p:nvSpPr>
          <p:cNvPr id="233536" name="Freeform 64"/>
          <p:cNvSpPr>
            <a:spLocks/>
          </p:cNvSpPr>
          <p:nvPr/>
        </p:nvSpPr>
        <p:spPr bwMode="auto">
          <a:xfrm>
            <a:off x="2717800" y="2728913"/>
            <a:ext cx="4235450" cy="646112"/>
          </a:xfrm>
          <a:custGeom>
            <a:avLst/>
            <a:gdLst>
              <a:gd name="T0" fmla="*/ 0 w 3323"/>
              <a:gd name="T1" fmla="*/ 71 h 585"/>
              <a:gd name="T2" fmla="*/ 346 w 3323"/>
              <a:gd name="T3" fmla="*/ 71 h 585"/>
              <a:gd name="T4" fmla="*/ 133 w 3323"/>
              <a:gd name="T5" fmla="*/ 567 h 585"/>
              <a:gd name="T6" fmla="*/ 2844 w 3323"/>
              <a:gd name="T7" fmla="*/ 585 h 585"/>
              <a:gd name="T8" fmla="*/ 3101 w 3323"/>
              <a:gd name="T9" fmla="*/ 0 h 585"/>
              <a:gd name="T10" fmla="*/ 3323 w 3323"/>
              <a:gd name="T11" fmla="*/ 0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23" h="585">
                <a:moveTo>
                  <a:pt x="0" y="71"/>
                </a:moveTo>
                <a:lnTo>
                  <a:pt x="346" y="71"/>
                </a:lnTo>
                <a:lnTo>
                  <a:pt x="133" y="567"/>
                </a:lnTo>
                <a:lnTo>
                  <a:pt x="2844" y="585"/>
                </a:lnTo>
                <a:lnTo>
                  <a:pt x="3101" y="0"/>
                </a:lnTo>
                <a:lnTo>
                  <a:pt x="3323" y="0"/>
                </a:lnTo>
              </a:path>
            </a:pathLst>
          </a:custGeom>
          <a:noFill/>
          <a:ln w="571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3537" name="Freeform 65"/>
          <p:cNvSpPr>
            <a:spLocks/>
          </p:cNvSpPr>
          <p:nvPr/>
        </p:nvSpPr>
        <p:spPr bwMode="auto">
          <a:xfrm>
            <a:off x="2468563" y="3502025"/>
            <a:ext cx="4078287" cy="557213"/>
          </a:xfrm>
          <a:custGeom>
            <a:avLst/>
            <a:gdLst>
              <a:gd name="T0" fmla="*/ 0 w 3199"/>
              <a:gd name="T1" fmla="*/ 505 h 505"/>
              <a:gd name="T2" fmla="*/ 97 w 3199"/>
              <a:gd name="T3" fmla="*/ 496 h 505"/>
              <a:gd name="T4" fmla="*/ 284 w 3199"/>
              <a:gd name="T5" fmla="*/ 0 h 505"/>
              <a:gd name="T6" fmla="*/ 3048 w 3199"/>
              <a:gd name="T7" fmla="*/ 0 h 505"/>
              <a:gd name="T8" fmla="*/ 2862 w 3199"/>
              <a:gd name="T9" fmla="*/ 461 h 505"/>
              <a:gd name="T10" fmla="*/ 3199 w 3199"/>
              <a:gd name="T11" fmla="*/ 461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99" h="505">
                <a:moveTo>
                  <a:pt x="0" y="505"/>
                </a:moveTo>
                <a:lnTo>
                  <a:pt x="97" y="496"/>
                </a:lnTo>
                <a:lnTo>
                  <a:pt x="284" y="0"/>
                </a:lnTo>
                <a:lnTo>
                  <a:pt x="3048" y="0"/>
                </a:lnTo>
                <a:lnTo>
                  <a:pt x="2862" y="461"/>
                </a:lnTo>
                <a:lnTo>
                  <a:pt x="3199" y="461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aphicFrame>
        <p:nvGraphicFramePr>
          <p:cNvPr id="151572" name="Object 67"/>
          <p:cNvGraphicFramePr>
            <a:graphicFrameLocks noChangeAspect="1"/>
          </p:cNvGraphicFramePr>
          <p:nvPr/>
        </p:nvGraphicFramePr>
        <p:xfrm>
          <a:off x="2071688" y="2587625"/>
          <a:ext cx="681037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0261" name="Clip" r:id="rId4" imgW="682368" imgH="480541" progId="MS_ClipArt_Gallery.2">
                  <p:embed/>
                </p:oleObj>
              </mc:Choice>
              <mc:Fallback>
                <p:oleObj name="Clip" r:id="rId4" imgW="682368" imgH="48054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88" y="2587625"/>
                        <a:ext cx="681037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573" name="Object 68"/>
          <p:cNvGraphicFramePr>
            <a:graphicFrameLocks noChangeAspect="1"/>
          </p:cNvGraphicFramePr>
          <p:nvPr/>
        </p:nvGraphicFramePr>
        <p:xfrm>
          <a:off x="6921500" y="2557463"/>
          <a:ext cx="681038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0262" name="Clip" r:id="rId6" imgW="682368" imgH="480541" progId="MS_ClipArt_Gallery.2">
                  <p:embed/>
                </p:oleObj>
              </mc:Choice>
              <mc:Fallback>
                <p:oleObj name="Clip" r:id="rId6" imgW="682368" imgH="48054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0" y="2557463"/>
                        <a:ext cx="681038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1576" name="Picture 15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798513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1577" name="Group 542"/>
          <p:cNvGrpSpPr>
            <a:grpSpLocks/>
          </p:cNvGrpSpPr>
          <p:nvPr/>
        </p:nvGrpSpPr>
        <p:grpSpPr bwMode="auto">
          <a:xfrm>
            <a:off x="1527175" y="3452813"/>
            <a:ext cx="942975" cy="968375"/>
            <a:chOff x="-44" y="1473"/>
            <a:chExt cx="981" cy="1105"/>
          </a:xfrm>
        </p:grpSpPr>
        <p:pic>
          <p:nvPicPr>
            <p:cNvPr id="151611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1612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51578" name="Group 249"/>
          <p:cNvGrpSpPr>
            <a:grpSpLocks/>
          </p:cNvGrpSpPr>
          <p:nvPr/>
        </p:nvGrpSpPr>
        <p:grpSpPr bwMode="auto">
          <a:xfrm>
            <a:off x="6602413" y="3619500"/>
            <a:ext cx="363537" cy="688975"/>
            <a:chOff x="4140" y="429"/>
            <a:chExt cx="1425" cy="2396"/>
          </a:xfrm>
        </p:grpSpPr>
        <p:sp>
          <p:nvSpPr>
            <p:cNvPr id="151579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6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51581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1582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" name="Rectangle 254"/>
            <p:cNvSpPr>
              <a:spLocks noChangeArrowheads="1"/>
            </p:cNvSpPr>
            <p:nvPr/>
          </p:nvSpPr>
          <p:spPr bwMode="auto">
            <a:xfrm>
              <a:off x="4215" y="694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1584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95" name="AutoShape 256"/>
              <p:cNvSpPr>
                <a:spLocks noChangeArrowheads="1"/>
              </p:cNvSpPr>
              <p:nvPr/>
            </p:nvSpPr>
            <p:spPr bwMode="auto">
              <a:xfrm>
                <a:off x="615" y="2566"/>
                <a:ext cx="722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96" name="AutoShape 257"/>
              <p:cNvSpPr>
                <a:spLocks noChangeArrowheads="1"/>
              </p:cNvSpPr>
              <p:nvPr/>
            </p:nvSpPr>
            <p:spPr bwMode="auto">
              <a:xfrm>
                <a:off x="631" y="2582"/>
                <a:ext cx="691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71" name="Rectangle 258"/>
            <p:cNvSpPr>
              <a:spLocks noChangeArrowheads="1"/>
            </p:cNvSpPr>
            <p:nvPr/>
          </p:nvSpPr>
          <p:spPr bwMode="auto">
            <a:xfrm>
              <a:off x="4227" y="1020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1586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3" name="AutoShape 260"/>
              <p:cNvSpPr>
                <a:spLocks noChangeArrowheads="1"/>
              </p:cNvSpPr>
              <p:nvPr/>
            </p:nvSpPr>
            <p:spPr bwMode="auto">
              <a:xfrm>
                <a:off x="618" y="2566"/>
                <a:ext cx="722" cy="14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94" name="AutoShape 261"/>
              <p:cNvSpPr>
                <a:spLocks noChangeArrowheads="1"/>
              </p:cNvSpPr>
              <p:nvPr/>
            </p:nvSpPr>
            <p:spPr bwMode="auto">
              <a:xfrm>
                <a:off x="633" y="2583"/>
                <a:ext cx="691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73" name="Rectangle 262"/>
            <p:cNvSpPr>
              <a:spLocks noChangeArrowheads="1"/>
            </p:cNvSpPr>
            <p:nvPr/>
          </p:nvSpPr>
          <p:spPr bwMode="auto">
            <a:xfrm>
              <a:off x="4215" y="1356"/>
              <a:ext cx="597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74" name="Rectangle 263"/>
            <p:cNvSpPr>
              <a:spLocks noChangeArrowheads="1"/>
            </p:cNvSpPr>
            <p:nvPr/>
          </p:nvSpPr>
          <p:spPr bwMode="auto">
            <a:xfrm>
              <a:off x="4227" y="1655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1589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1" name="AutoShape 265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3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92" name="AutoShape 266"/>
              <p:cNvSpPr>
                <a:spLocks noChangeArrowheads="1"/>
              </p:cNvSpPr>
              <p:nvPr/>
            </p:nvSpPr>
            <p:spPr bwMode="auto">
              <a:xfrm>
                <a:off x="632" y="2583"/>
                <a:ext cx="682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151590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51591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89" name="AutoShape 269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90" name="AutoShape 270"/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698" cy="1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78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51593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1594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" name="Oval 274"/>
            <p:cNvSpPr>
              <a:spLocks noChangeArrowheads="1"/>
            </p:cNvSpPr>
            <p:nvPr/>
          </p:nvSpPr>
          <p:spPr bwMode="auto">
            <a:xfrm>
              <a:off x="5515" y="2610"/>
              <a:ext cx="50" cy="99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51596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84" name="AutoShape 277"/>
            <p:cNvSpPr>
              <a:spLocks noChangeArrowheads="1"/>
            </p:cNvSpPr>
            <p:nvPr/>
          </p:nvSpPr>
          <p:spPr bwMode="auto">
            <a:xfrm>
              <a:off x="4202" y="2709"/>
              <a:ext cx="107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85" name="Oval 278"/>
            <p:cNvSpPr>
              <a:spLocks noChangeArrowheads="1"/>
            </p:cNvSpPr>
            <p:nvPr/>
          </p:nvSpPr>
          <p:spPr bwMode="auto">
            <a:xfrm>
              <a:off x="4308" y="2383"/>
              <a:ext cx="162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86" name="Oval 279"/>
            <p:cNvSpPr>
              <a:spLocks noChangeArrowheads="1"/>
            </p:cNvSpPr>
            <p:nvPr/>
          </p:nvSpPr>
          <p:spPr bwMode="auto">
            <a:xfrm>
              <a:off x="4488" y="2383"/>
              <a:ext cx="156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i="0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87" name="Oval 280"/>
            <p:cNvSpPr>
              <a:spLocks noChangeArrowheads="1"/>
            </p:cNvSpPr>
            <p:nvPr/>
          </p:nvSpPr>
          <p:spPr bwMode="auto">
            <a:xfrm>
              <a:off x="4663" y="2378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88" name="Rectangle 281"/>
            <p:cNvSpPr>
              <a:spLocks noChangeArrowheads="1"/>
            </p:cNvSpPr>
            <p:nvPr/>
          </p:nvSpPr>
          <p:spPr bwMode="auto">
            <a:xfrm>
              <a:off x="5061" y="1837"/>
              <a:ext cx="87" cy="762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sp>
        <p:nvSpPr>
          <p:cNvPr id="9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61</a:t>
            </a:fld>
            <a:endParaRPr lang="en-US" sz="1200" dirty="0">
              <a:latin typeface="Tahoma" charset="0"/>
            </a:endParaRPr>
          </a:p>
        </p:txBody>
      </p:sp>
      <p:sp>
        <p:nvSpPr>
          <p:cNvPr id="9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938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-14288"/>
            <a:ext cx="8428038" cy="1143001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Principles for QOS </a:t>
            </a:r>
            <a:r>
              <a:rPr lang="en-US" sz="4000" dirty="0" smtClean="0"/>
              <a:t>guarantees </a:t>
            </a:r>
            <a:r>
              <a:rPr lang="en-US" sz="4000" dirty="0"/>
              <a:t>(more)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4675" y="1193800"/>
            <a:ext cx="8159750" cy="1812925"/>
          </a:xfrm>
        </p:spPr>
        <p:txBody>
          <a:bodyPr/>
          <a:lstStyle/>
          <a:p>
            <a:pPr>
              <a:defRPr/>
            </a:pPr>
            <a:r>
              <a:rPr lang="en-US" dirty="0"/>
              <a:t>what if applications misbehave </a:t>
            </a:r>
            <a:r>
              <a:rPr lang="en-US" dirty="0" smtClean="0"/>
              <a:t>(VoIP </a:t>
            </a:r>
            <a:r>
              <a:rPr lang="en-US" dirty="0"/>
              <a:t>sends higher than declared rate)</a:t>
            </a:r>
          </a:p>
          <a:p>
            <a:pPr lvl="1">
              <a:defRPr/>
            </a:pPr>
            <a:r>
              <a:rPr lang="en-US" dirty="0"/>
              <a:t>policing: force source adherence to bandwidth allocations</a:t>
            </a:r>
          </a:p>
          <a:p>
            <a:pPr>
              <a:defRPr/>
            </a:pPr>
            <a:r>
              <a:rPr lang="en-US" i="1" dirty="0">
                <a:solidFill>
                  <a:srgbClr val="000099"/>
                </a:solidFill>
              </a:rPr>
              <a:t>m</a:t>
            </a:r>
            <a:r>
              <a:rPr lang="en-US" i="1" dirty="0" smtClean="0">
                <a:solidFill>
                  <a:srgbClr val="000099"/>
                </a:solidFill>
              </a:rPr>
              <a:t>arking</a:t>
            </a:r>
            <a:r>
              <a:rPr lang="en-US" dirty="0" smtClean="0"/>
              <a:t>, </a:t>
            </a:r>
            <a:r>
              <a:rPr lang="en-US" i="1" dirty="0" smtClean="0">
                <a:solidFill>
                  <a:srgbClr val="000099"/>
                </a:solidFill>
              </a:rPr>
              <a:t>policing</a:t>
            </a:r>
            <a:r>
              <a:rPr lang="en-US" dirty="0" smtClean="0"/>
              <a:t> </a:t>
            </a:r>
            <a:r>
              <a:rPr lang="en-US" dirty="0"/>
              <a:t>at network </a:t>
            </a:r>
            <a:r>
              <a:rPr lang="en-US" dirty="0" smtClean="0"/>
              <a:t>edge</a:t>
            </a:r>
            <a:endParaRPr lang="en-US" sz="2000" dirty="0"/>
          </a:p>
        </p:txBody>
      </p:sp>
      <p:sp>
        <p:nvSpPr>
          <p:cNvPr id="234501" name="Text Box 5"/>
          <p:cNvSpPr txBox="1">
            <a:spLocks noChangeArrowheads="1"/>
          </p:cNvSpPr>
          <p:nvPr/>
        </p:nvSpPr>
        <p:spPr bwMode="auto">
          <a:xfrm>
            <a:off x="955675" y="5794375"/>
            <a:ext cx="7650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400" i="0" dirty="0">
                <a:solidFill>
                  <a:srgbClr val="000099"/>
                </a:solidFill>
                <a:latin typeface="+mn-lt"/>
              </a:rPr>
              <a:t>provide protection (isolation) for one class from others</a:t>
            </a:r>
            <a:endParaRPr lang="en-US" sz="2000" b="1" i="0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234502" name="Rectangle 6"/>
          <p:cNvSpPr>
            <a:spLocks noChangeArrowheads="1"/>
          </p:cNvSpPr>
          <p:nvPr/>
        </p:nvSpPr>
        <p:spPr bwMode="auto">
          <a:xfrm>
            <a:off x="677863" y="5646738"/>
            <a:ext cx="7670800" cy="763587"/>
          </a:xfrm>
          <a:prstGeom prst="rect">
            <a:avLst/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4503" name="Text Box 7"/>
          <p:cNvSpPr txBox="1">
            <a:spLocks noChangeArrowheads="1"/>
          </p:cNvSpPr>
          <p:nvPr/>
        </p:nvSpPr>
        <p:spPr bwMode="auto">
          <a:xfrm>
            <a:off x="887413" y="5384800"/>
            <a:ext cx="1651000" cy="523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C0000"/>
                </a:solidFill>
                <a:latin typeface="+mn-lt"/>
              </a:rPr>
              <a:t>Principle 2</a:t>
            </a:r>
          </a:p>
        </p:txBody>
      </p:sp>
      <p:sp>
        <p:nvSpPr>
          <p:cNvPr id="234505" name="Line 9"/>
          <p:cNvSpPr>
            <a:spLocks noChangeShapeType="1"/>
          </p:cNvSpPr>
          <p:nvPr/>
        </p:nvSpPr>
        <p:spPr bwMode="auto">
          <a:xfrm>
            <a:off x="2951163" y="4078288"/>
            <a:ext cx="3716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53607" name="Group 11"/>
          <p:cNvGrpSpPr>
            <a:grpSpLocks/>
          </p:cNvGrpSpPr>
          <p:nvPr/>
        </p:nvGrpSpPr>
        <p:grpSpPr bwMode="auto">
          <a:xfrm>
            <a:off x="3303588" y="3744913"/>
            <a:ext cx="1058862" cy="552450"/>
            <a:chOff x="1605" y="1665"/>
            <a:chExt cx="556" cy="501"/>
          </a:xfrm>
        </p:grpSpPr>
        <p:sp>
          <p:nvSpPr>
            <p:cNvPr id="234508" name="Freeform 12"/>
            <p:cNvSpPr>
              <a:spLocks/>
            </p:cNvSpPr>
            <p:nvPr/>
          </p:nvSpPr>
          <p:spPr bwMode="auto">
            <a:xfrm>
              <a:off x="1605" y="1738"/>
              <a:ext cx="556" cy="242"/>
            </a:xfrm>
            <a:custGeom>
              <a:avLst/>
              <a:gdLst>
                <a:gd name="T0" fmla="*/ 5 w 556"/>
                <a:gd name="T1" fmla="*/ 18 h 252"/>
                <a:gd name="T2" fmla="*/ 47 w 556"/>
                <a:gd name="T3" fmla="*/ 52 h 252"/>
                <a:gd name="T4" fmla="*/ 119 w 556"/>
                <a:gd name="T5" fmla="*/ 75 h 252"/>
                <a:gd name="T6" fmla="*/ 180 w 556"/>
                <a:gd name="T7" fmla="*/ 79 h 252"/>
                <a:gd name="T8" fmla="*/ 257 w 556"/>
                <a:gd name="T9" fmla="*/ 87 h 252"/>
                <a:gd name="T10" fmla="*/ 315 w 556"/>
                <a:gd name="T11" fmla="*/ 87 h 252"/>
                <a:gd name="T12" fmla="*/ 387 w 556"/>
                <a:gd name="T13" fmla="*/ 81 h 252"/>
                <a:gd name="T14" fmla="*/ 452 w 556"/>
                <a:gd name="T15" fmla="*/ 70 h 252"/>
                <a:gd name="T16" fmla="*/ 531 w 556"/>
                <a:gd name="T17" fmla="*/ 37 h 252"/>
                <a:gd name="T18" fmla="*/ 552 w 556"/>
                <a:gd name="T19" fmla="*/ 27 h 252"/>
                <a:gd name="T20" fmla="*/ 550 w 556"/>
                <a:gd name="T21" fmla="*/ 160 h 252"/>
                <a:gd name="T22" fmla="*/ 518 w 556"/>
                <a:gd name="T23" fmla="*/ 196 h 252"/>
                <a:gd name="T24" fmla="*/ 489 w 556"/>
                <a:gd name="T25" fmla="*/ 216 h 252"/>
                <a:gd name="T26" fmla="*/ 450 w 556"/>
                <a:gd name="T27" fmla="*/ 231 h 252"/>
                <a:gd name="T28" fmla="*/ 393 w 556"/>
                <a:gd name="T29" fmla="*/ 244 h 252"/>
                <a:gd name="T30" fmla="*/ 323 w 556"/>
                <a:gd name="T31" fmla="*/ 251 h 252"/>
                <a:gd name="T32" fmla="*/ 261 w 556"/>
                <a:gd name="T33" fmla="*/ 252 h 252"/>
                <a:gd name="T34" fmla="*/ 205 w 556"/>
                <a:gd name="T35" fmla="*/ 248 h 252"/>
                <a:gd name="T36" fmla="*/ 155 w 556"/>
                <a:gd name="T37" fmla="*/ 241 h 252"/>
                <a:gd name="T38" fmla="*/ 88 w 556"/>
                <a:gd name="T39" fmla="*/ 224 h 252"/>
                <a:gd name="T40" fmla="*/ 51 w 556"/>
                <a:gd name="T41" fmla="*/ 209 h 252"/>
                <a:gd name="T42" fmla="*/ 25 w 556"/>
                <a:gd name="T43" fmla="*/ 181 h 252"/>
                <a:gd name="T44" fmla="*/ 5 w 556"/>
                <a:gd name="T45" fmla="*/ 157 h 252"/>
                <a:gd name="T46" fmla="*/ 5 w 556"/>
                <a:gd name="T47" fmla="*/ 18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6" h="252">
                  <a:moveTo>
                    <a:pt x="5" y="18"/>
                  </a:moveTo>
                  <a:cubicBezTo>
                    <a:pt x="12" y="0"/>
                    <a:pt x="28" y="43"/>
                    <a:pt x="47" y="52"/>
                  </a:cubicBezTo>
                  <a:cubicBezTo>
                    <a:pt x="66" y="61"/>
                    <a:pt x="97" y="71"/>
                    <a:pt x="119" y="75"/>
                  </a:cubicBezTo>
                  <a:cubicBezTo>
                    <a:pt x="141" y="79"/>
                    <a:pt x="157" y="77"/>
                    <a:pt x="180" y="79"/>
                  </a:cubicBezTo>
                  <a:cubicBezTo>
                    <a:pt x="203" y="81"/>
                    <a:pt x="235" y="86"/>
                    <a:pt x="257" y="87"/>
                  </a:cubicBezTo>
                  <a:cubicBezTo>
                    <a:pt x="279" y="88"/>
                    <a:pt x="293" y="88"/>
                    <a:pt x="315" y="87"/>
                  </a:cubicBezTo>
                  <a:cubicBezTo>
                    <a:pt x="337" y="86"/>
                    <a:pt x="364" y="84"/>
                    <a:pt x="387" y="81"/>
                  </a:cubicBezTo>
                  <a:cubicBezTo>
                    <a:pt x="410" y="78"/>
                    <a:pt x="428" y="77"/>
                    <a:pt x="452" y="70"/>
                  </a:cubicBezTo>
                  <a:cubicBezTo>
                    <a:pt x="476" y="63"/>
                    <a:pt x="514" y="44"/>
                    <a:pt x="531" y="37"/>
                  </a:cubicBezTo>
                  <a:cubicBezTo>
                    <a:pt x="548" y="30"/>
                    <a:pt x="549" y="7"/>
                    <a:pt x="552" y="27"/>
                  </a:cubicBezTo>
                  <a:cubicBezTo>
                    <a:pt x="555" y="47"/>
                    <a:pt x="556" y="132"/>
                    <a:pt x="550" y="160"/>
                  </a:cubicBezTo>
                  <a:cubicBezTo>
                    <a:pt x="544" y="188"/>
                    <a:pt x="527" y="187"/>
                    <a:pt x="518" y="196"/>
                  </a:cubicBezTo>
                  <a:cubicBezTo>
                    <a:pt x="508" y="206"/>
                    <a:pt x="500" y="210"/>
                    <a:pt x="489" y="216"/>
                  </a:cubicBezTo>
                  <a:cubicBezTo>
                    <a:pt x="478" y="221"/>
                    <a:pt x="465" y="227"/>
                    <a:pt x="450" y="231"/>
                  </a:cubicBezTo>
                  <a:cubicBezTo>
                    <a:pt x="434" y="235"/>
                    <a:pt x="414" y="241"/>
                    <a:pt x="393" y="244"/>
                  </a:cubicBezTo>
                  <a:cubicBezTo>
                    <a:pt x="371" y="246"/>
                    <a:pt x="344" y="249"/>
                    <a:pt x="323" y="251"/>
                  </a:cubicBezTo>
                  <a:cubicBezTo>
                    <a:pt x="301" y="252"/>
                    <a:pt x="280" y="252"/>
                    <a:pt x="261" y="252"/>
                  </a:cubicBezTo>
                  <a:cubicBezTo>
                    <a:pt x="241" y="252"/>
                    <a:pt x="222" y="249"/>
                    <a:pt x="205" y="248"/>
                  </a:cubicBezTo>
                  <a:cubicBezTo>
                    <a:pt x="187" y="246"/>
                    <a:pt x="174" y="245"/>
                    <a:pt x="155" y="241"/>
                  </a:cubicBezTo>
                  <a:cubicBezTo>
                    <a:pt x="135" y="237"/>
                    <a:pt x="104" y="230"/>
                    <a:pt x="88" y="224"/>
                  </a:cubicBezTo>
                  <a:cubicBezTo>
                    <a:pt x="71" y="219"/>
                    <a:pt x="62" y="216"/>
                    <a:pt x="51" y="209"/>
                  </a:cubicBezTo>
                  <a:cubicBezTo>
                    <a:pt x="40" y="202"/>
                    <a:pt x="32" y="189"/>
                    <a:pt x="25" y="181"/>
                  </a:cubicBezTo>
                  <a:cubicBezTo>
                    <a:pt x="17" y="173"/>
                    <a:pt x="8" y="184"/>
                    <a:pt x="5" y="157"/>
                  </a:cubicBezTo>
                  <a:cubicBezTo>
                    <a:pt x="2" y="131"/>
                    <a:pt x="0" y="34"/>
                    <a:pt x="5" y="18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4509" name="Oval 13"/>
            <p:cNvSpPr>
              <a:spLocks noChangeArrowheads="1"/>
            </p:cNvSpPr>
            <p:nvPr/>
          </p:nvSpPr>
          <p:spPr bwMode="auto">
            <a:xfrm>
              <a:off x="1610" y="1784"/>
              <a:ext cx="548" cy="137"/>
            </a:xfrm>
            <a:prstGeom prst="ellips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hlink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4510" name="Line 14"/>
            <p:cNvSpPr>
              <a:spLocks noChangeShapeType="1"/>
            </p:cNvSpPr>
            <p:nvPr/>
          </p:nvSpPr>
          <p:spPr bwMode="auto">
            <a:xfrm>
              <a:off x="1612" y="1763"/>
              <a:ext cx="0" cy="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4511" name="Line 15"/>
            <p:cNvSpPr>
              <a:spLocks noChangeShapeType="1"/>
            </p:cNvSpPr>
            <p:nvPr/>
          </p:nvSpPr>
          <p:spPr bwMode="auto">
            <a:xfrm>
              <a:off x="2160" y="1738"/>
              <a:ext cx="0" cy="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4512" name="Oval 16"/>
            <p:cNvSpPr>
              <a:spLocks noChangeArrowheads="1"/>
            </p:cNvSpPr>
            <p:nvPr/>
          </p:nvSpPr>
          <p:spPr bwMode="auto">
            <a:xfrm>
              <a:off x="1607" y="1665"/>
              <a:ext cx="550" cy="158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3690" name="Group 17"/>
            <p:cNvGrpSpPr>
              <a:grpSpLocks/>
            </p:cNvGrpSpPr>
            <p:nvPr/>
          </p:nvGrpSpPr>
          <p:grpSpPr bwMode="auto">
            <a:xfrm>
              <a:off x="1740" y="1700"/>
              <a:ext cx="272" cy="92"/>
              <a:chOff x="2848" y="848"/>
              <a:chExt cx="140" cy="98"/>
            </a:xfrm>
          </p:grpSpPr>
          <p:sp>
            <p:nvSpPr>
              <p:cNvPr id="234514" name="Line 1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4515" name="Line 1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4516" name="Line 20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153691" name="Group 21"/>
            <p:cNvGrpSpPr>
              <a:grpSpLocks/>
            </p:cNvGrpSpPr>
            <p:nvPr/>
          </p:nvGrpSpPr>
          <p:grpSpPr bwMode="auto">
            <a:xfrm flipV="1">
              <a:off x="1740" y="1699"/>
              <a:ext cx="272" cy="92"/>
              <a:chOff x="2848" y="848"/>
              <a:chExt cx="140" cy="98"/>
            </a:xfrm>
          </p:grpSpPr>
          <p:sp>
            <p:nvSpPr>
              <p:cNvPr id="234518" name="Line 22"/>
              <p:cNvSpPr>
                <a:spLocks noChangeShapeType="1"/>
              </p:cNvSpPr>
              <p:nvPr/>
            </p:nvSpPr>
            <p:spPr bwMode="auto">
              <a:xfrm flipV="1">
                <a:off x="2848" y="846"/>
                <a:ext cx="50" cy="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4519" name="Line 23"/>
              <p:cNvSpPr>
                <a:spLocks noChangeShapeType="1"/>
              </p:cNvSpPr>
              <p:nvPr/>
            </p:nvSpPr>
            <p:spPr bwMode="auto">
              <a:xfrm>
                <a:off x="2944" y="944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4520" name="Line 24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234521" name="Oval 25"/>
            <p:cNvSpPr>
              <a:spLocks noChangeArrowheads="1"/>
            </p:cNvSpPr>
            <p:nvPr/>
          </p:nvSpPr>
          <p:spPr bwMode="auto">
            <a:xfrm>
              <a:off x="1609" y="2008"/>
              <a:ext cx="550" cy="15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lin ang="5400000" scaled="1"/>
            </a:gradFill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53608" name="Group 26"/>
          <p:cNvGrpSpPr>
            <a:grpSpLocks/>
          </p:cNvGrpSpPr>
          <p:nvPr/>
        </p:nvGrpSpPr>
        <p:grpSpPr bwMode="auto">
          <a:xfrm>
            <a:off x="3554413" y="4021138"/>
            <a:ext cx="774700" cy="136525"/>
            <a:chOff x="3150" y="1799"/>
            <a:chExt cx="643" cy="204"/>
          </a:xfrm>
        </p:grpSpPr>
        <p:sp>
          <p:nvSpPr>
            <p:cNvPr id="234523" name="Rectangle 27"/>
            <p:cNvSpPr>
              <a:spLocks noChangeArrowheads="1"/>
            </p:cNvSpPr>
            <p:nvPr/>
          </p:nvSpPr>
          <p:spPr bwMode="auto">
            <a:xfrm>
              <a:off x="3634" y="1799"/>
              <a:ext cx="159" cy="2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4524" name="Rectangle 28"/>
            <p:cNvSpPr>
              <a:spLocks noChangeArrowheads="1"/>
            </p:cNvSpPr>
            <p:nvPr/>
          </p:nvSpPr>
          <p:spPr bwMode="auto">
            <a:xfrm>
              <a:off x="3472" y="1799"/>
              <a:ext cx="162" cy="2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4525" name="Rectangle 29"/>
            <p:cNvSpPr>
              <a:spLocks noChangeArrowheads="1"/>
            </p:cNvSpPr>
            <p:nvPr/>
          </p:nvSpPr>
          <p:spPr bwMode="auto">
            <a:xfrm>
              <a:off x="3311" y="1799"/>
              <a:ext cx="161" cy="20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4526" name="Rectangle 30"/>
            <p:cNvSpPr>
              <a:spLocks noChangeArrowheads="1"/>
            </p:cNvSpPr>
            <p:nvPr/>
          </p:nvSpPr>
          <p:spPr bwMode="auto">
            <a:xfrm>
              <a:off x="3150" y="1799"/>
              <a:ext cx="159" cy="2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sp>
        <p:nvSpPr>
          <p:cNvPr id="234527" name="Line 31"/>
          <p:cNvSpPr>
            <a:spLocks noChangeShapeType="1"/>
          </p:cNvSpPr>
          <p:nvPr/>
        </p:nvSpPr>
        <p:spPr bwMode="auto">
          <a:xfrm flipH="1">
            <a:off x="2714625" y="3519488"/>
            <a:ext cx="485775" cy="1096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4528" name="Line 32"/>
          <p:cNvSpPr>
            <a:spLocks noChangeShapeType="1"/>
          </p:cNvSpPr>
          <p:nvPr/>
        </p:nvSpPr>
        <p:spPr bwMode="auto">
          <a:xfrm flipH="1" flipV="1">
            <a:off x="2478088" y="4606925"/>
            <a:ext cx="24765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4529" name="Line 33"/>
          <p:cNvSpPr>
            <a:spLocks noChangeShapeType="1"/>
          </p:cNvSpPr>
          <p:nvPr/>
        </p:nvSpPr>
        <p:spPr bwMode="auto">
          <a:xfrm flipH="1">
            <a:off x="2840038" y="3509963"/>
            <a:ext cx="371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4530" name="Line 34"/>
          <p:cNvSpPr>
            <a:spLocks noChangeShapeType="1"/>
          </p:cNvSpPr>
          <p:nvPr/>
        </p:nvSpPr>
        <p:spPr bwMode="auto">
          <a:xfrm flipH="1">
            <a:off x="6451600" y="3460750"/>
            <a:ext cx="485775" cy="1096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4531" name="Line 35"/>
          <p:cNvSpPr>
            <a:spLocks noChangeShapeType="1"/>
          </p:cNvSpPr>
          <p:nvPr/>
        </p:nvSpPr>
        <p:spPr bwMode="auto">
          <a:xfrm flipH="1">
            <a:off x="6464300" y="4554538"/>
            <a:ext cx="373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4532" name="Line 36"/>
          <p:cNvSpPr>
            <a:spLocks noChangeShapeType="1"/>
          </p:cNvSpPr>
          <p:nvPr/>
        </p:nvSpPr>
        <p:spPr bwMode="auto">
          <a:xfrm flipH="1" flipV="1">
            <a:off x="6937375" y="3460750"/>
            <a:ext cx="260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53615" name="Group 37"/>
          <p:cNvGrpSpPr>
            <a:grpSpLocks/>
          </p:cNvGrpSpPr>
          <p:nvPr/>
        </p:nvGrpSpPr>
        <p:grpSpPr bwMode="auto">
          <a:xfrm>
            <a:off x="5267325" y="3898900"/>
            <a:ext cx="1001713" cy="290513"/>
            <a:chOff x="3600" y="219"/>
            <a:chExt cx="360" cy="175"/>
          </a:xfrm>
        </p:grpSpPr>
        <p:sp>
          <p:nvSpPr>
            <p:cNvPr id="234534" name="Oval 3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4535" name="Line 3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4536" name="Line 4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4537" name="Rectangle 41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latin typeface="Arial"/>
                <a:cs typeface="Arial"/>
              </a:endParaRPr>
            </a:p>
          </p:txBody>
        </p:sp>
        <p:sp>
          <p:nvSpPr>
            <p:cNvPr id="234538" name="Oval 4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3673" name="Group 4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34540" name="Line 4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4541" name="Line 4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4542" name="Line 46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153674" name="Group 4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34544" name="Line 4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4545" name="Line 4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4546" name="Line 5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</p:grpSp>
      <p:sp>
        <p:nvSpPr>
          <p:cNvPr id="234547" name="Text Box 51"/>
          <p:cNvSpPr txBox="1">
            <a:spLocks noChangeArrowheads="1"/>
          </p:cNvSpPr>
          <p:nvPr/>
        </p:nvSpPr>
        <p:spPr bwMode="auto">
          <a:xfrm>
            <a:off x="3611563" y="3417888"/>
            <a:ext cx="5127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R1</a:t>
            </a:r>
          </a:p>
        </p:txBody>
      </p:sp>
      <p:sp>
        <p:nvSpPr>
          <p:cNvPr id="234548" name="Text Box 52"/>
          <p:cNvSpPr txBox="1">
            <a:spLocks noChangeArrowheads="1"/>
          </p:cNvSpPr>
          <p:nvPr/>
        </p:nvSpPr>
        <p:spPr bwMode="auto">
          <a:xfrm>
            <a:off x="5608638" y="3505200"/>
            <a:ext cx="5127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R2</a:t>
            </a:r>
          </a:p>
        </p:txBody>
      </p:sp>
      <p:sp>
        <p:nvSpPr>
          <p:cNvPr id="234549" name="Freeform 53"/>
          <p:cNvSpPr>
            <a:spLocks/>
          </p:cNvSpPr>
          <p:nvPr/>
        </p:nvSpPr>
        <p:spPr bwMode="auto">
          <a:xfrm>
            <a:off x="2895600" y="3344863"/>
            <a:ext cx="4235450" cy="646112"/>
          </a:xfrm>
          <a:custGeom>
            <a:avLst/>
            <a:gdLst>
              <a:gd name="T0" fmla="*/ 0 w 3323"/>
              <a:gd name="T1" fmla="*/ 71 h 585"/>
              <a:gd name="T2" fmla="*/ 346 w 3323"/>
              <a:gd name="T3" fmla="*/ 71 h 585"/>
              <a:gd name="T4" fmla="*/ 133 w 3323"/>
              <a:gd name="T5" fmla="*/ 567 h 585"/>
              <a:gd name="T6" fmla="*/ 2844 w 3323"/>
              <a:gd name="T7" fmla="*/ 585 h 585"/>
              <a:gd name="T8" fmla="*/ 3101 w 3323"/>
              <a:gd name="T9" fmla="*/ 0 h 585"/>
              <a:gd name="T10" fmla="*/ 3323 w 3323"/>
              <a:gd name="T11" fmla="*/ 0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23" h="585">
                <a:moveTo>
                  <a:pt x="0" y="71"/>
                </a:moveTo>
                <a:lnTo>
                  <a:pt x="346" y="71"/>
                </a:lnTo>
                <a:lnTo>
                  <a:pt x="133" y="567"/>
                </a:lnTo>
                <a:lnTo>
                  <a:pt x="2844" y="585"/>
                </a:lnTo>
                <a:lnTo>
                  <a:pt x="3101" y="0"/>
                </a:lnTo>
                <a:lnTo>
                  <a:pt x="3323" y="0"/>
                </a:lnTo>
              </a:path>
            </a:pathLst>
          </a:custGeom>
          <a:noFill/>
          <a:ln w="571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4550" name="Freeform 54"/>
          <p:cNvSpPr>
            <a:spLocks/>
          </p:cNvSpPr>
          <p:nvPr/>
        </p:nvSpPr>
        <p:spPr bwMode="auto">
          <a:xfrm>
            <a:off x="2646363" y="4117975"/>
            <a:ext cx="4078287" cy="557213"/>
          </a:xfrm>
          <a:custGeom>
            <a:avLst/>
            <a:gdLst>
              <a:gd name="T0" fmla="*/ 0 w 3199"/>
              <a:gd name="T1" fmla="*/ 505 h 505"/>
              <a:gd name="T2" fmla="*/ 97 w 3199"/>
              <a:gd name="T3" fmla="*/ 496 h 505"/>
              <a:gd name="T4" fmla="*/ 284 w 3199"/>
              <a:gd name="T5" fmla="*/ 0 h 505"/>
              <a:gd name="T6" fmla="*/ 3048 w 3199"/>
              <a:gd name="T7" fmla="*/ 0 h 505"/>
              <a:gd name="T8" fmla="*/ 2862 w 3199"/>
              <a:gd name="T9" fmla="*/ 461 h 505"/>
              <a:gd name="T10" fmla="*/ 3199 w 3199"/>
              <a:gd name="T11" fmla="*/ 461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99" h="505">
                <a:moveTo>
                  <a:pt x="0" y="505"/>
                </a:moveTo>
                <a:lnTo>
                  <a:pt x="97" y="496"/>
                </a:lnTo>
                <a:lnTo>
                  <a:pt x="284" y="0"/>
                </a:lnTo>
                <a:lnTo>
                  <a:pt x="3048" y="0"/>
                </a:lnTo>
                <a:lnTo>
                  <a:pt x="2862" y="461"/>
                </a:lnTo>
                <a:lnTo>
                  <a:pt x="3199" y="461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aphicFrame>
        <p:nvGraphicFramePr>
          <p:cNvPr id="153620" name="Object 56"/>
          <p:cNvGraphicFramePr>
            <a:graphicFrameLocks noChangeAspect="1"/>
          </p:cNvGraphicFramePr>
          <p:nvPr/>
        </p:nvGraphicFramePr>
        <p:xfrm>
          <a:off x="2249488" y="3203575"/>
          <a:ext cx="681037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2309" name="Clip" r:id="rId4" imgW="682368" imgH="480541" progId="MS_ClipArt_Gallery.2">
                  <p:embed/>
                </p:oleObj>
              </mc:Choice>
              <mc:Fallback>
                <p:oleObj name="Clip" r:id="rId4" imgW="682368" imgH="48054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9488" y="3203575"/>
                        <a:ext cx="681037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21" name="Object 57"/>
          <p:cNvGraphicFramePr>
            <a:graphicFrameLocks noChangeAspect="1"/>
          </p:cNvGraphicFramePr>
          <p:nvPr/>
        </p:nvGraphicFramePr>
        <p:xfrm>
          <a:off x="7099300" y="3173413"/>
          <a:ext cx="681038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2310" name="Clip" r:id="rId6" imgW="682368" imgH="480541" progId="MS_ClipArt_Gallery.2">
                  <p:embed/>
                </p:oleObj>
              </mc:Choice>
              <mc:Fallback>
                <p:oleObj name="Clip" r:id="rId6" imgW="682368" imgH="48054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9300" y="3173413"/>
                        <a:ext cx="681038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4554" name="Oval 58"/>
          <p:cNvSpPr>
            <a:spLocks noChangeArrowheads="1"/>
          </p:cNvSpPr>
          <p:nvPr/>
        </p:nvSpPr>
        <p:spPr bwMode="auto">
          <a:xfrm>
            <a:off x="2990850" y="3432175"/>
            <a:ext cx="436563" cy="365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4555" name="Oval 59"/>
          <p:cNvSpPr>
            <a:spLocks noChangeArrowheads="1"/>
          </p:cNvSpPr>
          <p:nvPr/>
        </p:nvSpPr>
        <p:spPr bwMode="auto">
          <a:xfrm>
            <a:off x="2678113" y="4160838"/>
            <a:ext cx="436562" cy="365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4556" name="Text Box 60"/>
          <p:cNvSpPr txBox="1">
            <a:spLocks noChangeArrowheads="1"/>
          </p:cNvSpPr>
          <p:nvPr/>
        </p:nvSpPr>
        <p:spPr bwMode="auto">
          <a:xfrm>
            <a:off x="4010025" y="4222750"/>
            <a:ext cx="16002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1.5 Mbps link</a:t>
            </a:r>
          </a:p>
        </p:txBody>
      </p:sp>
      <p:sp>
        <p:nvSpPr>
          <p:cNvPr id="234557" name="Text Box 61"/>
          <p:cNvSpPr txBox="1">
            <a:spLocks noChangeArrowheads="1"/>
          </p:cNvSpPr>
          <p:nvPr/>
        </p:nvSpPr>
        <p:spPr bwMode="auto">
          <a:xfrm>
            <a:off x="1362075" y="3052763"/>
            <a:ext cx="94297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1 Mbps </a:t>
            </a:r>
          </a:p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phone</a:t>
            </a:r>
          </a:p>
        </p:txBody>
      </p:sp>
      <p:sp>
        <p:nvSpPr>
          <p:cNvPr id="234558" name="Text Box 62"/>
          <p:cNvSpPr txBox="1">
            <a:spLocks noChangeArrowheads="1"/>
          </p:cNvSpPr>
          <p:nvPr/>
        </p:nvSpPr>
        <p:spPr bwMode="auto">
          <a:xfrm>
            <a:off x="2514600" y="4876800"/>
            <a:ext cx="33655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packet marking and policing</a:t>
            </a:r>
          </a:p>
        </p:txBody>
      </p:sp>
      <p:sp>
        <p:nvSpPr>
          <p:cNvPr id="234559" name="Line 63"/>
          <p:cNvSpPr>
            <a:spLocks noChangeShapeType="1"/>
          </p:cNvSpPr>
          <p:nvPr/>
        </p:nvSpPr>
        <p:spPr bwMode="auto">
          <a:xfrm>
            <a:off x="3216275" y="3614738"/>
            <a:ext cx="422275" cy="1349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4560" name="Line 64"/>
          <p:cNvSpPr>
            <a:spLocks noChangeShapeType="1"/>
          </p:cNvSpPr>
          <p:nvPr/>
        </p:nvSpPr>
        <p:spPr bwMode="auto">
          <a:xfrm flipH="1" flipV="1">
            <a:off x="2879725" y="4344988"/>
            <a:ext cx="758825" cy="633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53631" name="Group 542"/>
          <p:cNvGrpSpPr>
            <a:grpSpLocks/>
          </p:cNvGrpSpPr>
          <p:nvPr/>
        </p:nvGrpSpPr>
        <p:grpSpPr bwMode="auto">
          <a:xfrm>
            <a:off x="1641475" y="4181475"/>
            <a:ext cx="985838" cy="895350"/>
            <a:chOff x="-44" y="1473"/>
            <a:chExt cx="981" cy="1105"/>
          </a:xfrm>
        </p:grpSpPr>
        <p:pic>
          <p:nvPicPr>
            <p:cNvPr id="153666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67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53632" name="Group 249"/>
          <p:cNvGrpSpPr>
            <a:grpSpLocks/>
          </p:cNvGrpSpPr>
          <p:nvPr/>
        </p:nvGrpSpPr>
        <p:grpSpPr bwMode="auto">
          <a:xfrm>
            <a:off x="6759575" y="4276725"/>
            <a:ext cx="363538" cy="687388"/>
            <a:chOff x="4140" y="429"/>
            <a:chExt cx="1425" cy="2396"/>
          </a:xfrm>
        </p:grpSpPr>
        <p:sp>
          <p:nvSpPr>
            <p:cNvPr id="153634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53636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3637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" name="Rectangle 254"/>
            <p:cNvSpPr>
              <a:spLocks noChangeArrowheads="1"/>
            </p:cNvSpPr>
            <p:nvPr/>
          </p:nvSpPr>
          <p:spPr bwMode="auto">
            <a:xfrm>
              <a:off x="4215" y="695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3639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00" name="AutoShape 256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101" name="AutoShape 257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76" name="Rectangle 258"/>
            <p:cNvSpPr>
              <a:spLocks noChangeArrowheads="1"/>
            </p:cNvSpPr>
            <p:nvPr/>
          </p:nvSpPr>
          <p:spPr bwMode="auto">
            <a:xfrm>
              <a:off x="4227" y="1021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3641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8" name="AutoShape 260"/>
              <p:cNvSpPr>
                <a:spLocks noChangeArrowheads="1"/>
              </p:cNvSpPr>
              <p:nvPr/>
            </p:nvSpPr>
            <p:spPr bwMode="auto">
              <a:xfrm>
                <a:off x="618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99" name="AutoShape 261"/>
              <p:cNvSpPr>
                <a:spLocks noChangeArrowheads="1"/>
              </p:cNvSpPr>
              <p:nvPr/>
            </p:nvSpPr>
            <p:spPr bwMode="auto">
              <a:xfrm>
                <a:off x="633" y="2585"/>
                <a:ext cx="691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78" name="Rectangle 262"/>
            <p:cNvSpPr>
              <a:spLocks noChangeArrowheads="1"/>
            </p:cNvSpPr>
            <p:nvPr/>
          </p:nvSpPr>
          <p:spPr bwMode="auto">
            <a:xfrm>
              <a:off x="4215" y="1359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79" name="Rectangle 263"/>
            <p:cNvSpPr>
              <a:spLocks noChangeArrowheads="1"/>
            </p:cNvSpPr>
            <p:nvPr/>
          </p:nvSpPr>
          <p:spPr bwMode="auto">
            <a:xfrm>
              <a:off x="4227" y="1657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3644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6" name="AutoShape 265"/>
              <p:cNvSpPr>
                <a:spLocks noChangeArrowheads="1"/>
              </p:cNvSpPr>
              <p:nvPr/>
            </p:nvSpPr>
            <p:spPr bwMode="auto">
              <a:xfrm>
                <a:off x="617" y="2571"/>
                <a:ext cx="713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97" name="AutoShape 266"/>
              <p:cNvSpPr>
                <a:spLocks noChangeArrowheads="1"/>
              </p:cNvSpPr>
              <p:nvPr/>
            </p:nvSpPr>
            <p:spPr bwMode="auto">
              <a:xfrm>
                <a:off x="632" y="2586"/>
                <a:ext cx="682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153645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53646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4" name="AutoShape 269"/>
              <p:cNvSpPr>
                <a:spLocks noChangeArrowheads="1"/>
              </p:cNvSpPr>
              <p:nvPr/>
            </p:nvSpPr>
            <p:spPr bwMode="auto">
              <a:xfrm>
                <a:off x="612" y="2566"/>
                <a:ext cx="72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95" name="AutoShape 270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8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83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53648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3649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" name="Oval 274"/>
            <p:cNvSpPr>
              <a:spLocks noChangeArrowheads="1"/>
            </p:cNvSpPr>
            <p:nvPr/>
          </p:nvSpPr>
          <p:spPr bwMode="auto">
            <a:xfrm>
              <a:off x="5515" y="2615"/>
              <a:ext cx="50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53651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89" name="AutoShape 277"/>
            <p:cNvSpPr>
              <a:spLocks noChangeArrowheads="1"/>
            </p:cNvSpPr>
            <p:nvPr/>
          </p:nvSpPr>
          <p:spPr bwMode="auto">
            <a:xfrm>
              <a:off x="4202" y="2709"/>
              <a:ext cx="107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90" name="Oval 278"/>
            <p:cNvSpPr>
              <a:spLocks noChangeArrowheads="1"/>
            </p:cNvSpPr>
            <p:nvPr/>
          </p:nvSpPr>
          <p:spPr bwMode="auto">
            <a:xfrm>
              <a:off x="4308" y="2382"/>
              <a:ext cx="162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91" name="Oval 279"/>
            <p:cNvSpPr>
              <a:spLocks noChangeArrowheads="1"/>
            </p:cNvSpPr>
            <p:nvPr/>
          </p:nvSpPr>
          <p:spPr bwMode="auto">
            <a:xfrm>
              <a:off x="4488" y="2382"/>
              <a:ext cx="156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i="0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92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6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93" name="Rectangle 281"/>
            <p:cNvSpPr>
              <a:spLocks noChangeArrowheads="1"/>
            </p:cNvSpPr>
            <p:nvPr/>
          </p:nvSpPr>
          <p:spPr bwMode="auto">
            <a:xfrm>
              <a:off x="5061" y="1835"/>
              <a:ext cx="87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pic>
        <p:nvPicPr>
          <p:cNvPr id="153633" name="Picture 6" descr="underline_bas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806450"/>
            <a:ext cx="8228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62</a:t>
            </a:fld>
            <a:endParaRPr lang="en-US" sz="1200" dirty="0">
              <a:latin typeface="Tahoma" charset="0"/>
            </a:endParaRPr>
          </a:p>
        </p:txBody>
      </p:sp>
      <p:sp>
        <p:nvSpPr>
          <p:cNvPr id="10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130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39850"/>
            <a:ext cx="7772400" cy="1214438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allocating </a:t>
            </a:r>
            <a:r>
              <a:rPr lang="en-US" i="1" dirty="0"/>
              <a:t>fixed </a:t>
            </a:r>
            <a:r>
              <a:rPr lang="en-US" dirty="0"/>
              <a:t>(non-sharable) bandwidth to flow: </a:t>
            </a:r>
            <a:r>
              <a:rPr lang="en-US" i="1" dirty="0"/>
              <a:t>inefficient</a:t>
            </a:r>
            <a:r>
              <a:rPr lang="en-US" dirty="0"/>
              <a:t> use of bandwidth if flows </a:t>
            </a:r>
            <a:r>
              <a:rPr lang="en-US" dirty="0" smtClean="0"/>
              <a:t>doesn</a:t>
            </a:r>
            <a:r>
              <a:rPr lang="en-US" dirty="0" smtClean="0">
                <a:latin typeface="Arial"/>
              </a:rPr>
              <a:t>’</a:t>
            </a:r>
            <a:r>
              <a:rPr lang="en-US" dirty="0" smtClean="0"/>
              <a:t>t </a:t>
            </a:r>
            <a:r>
              <a:rPr lang="en-US" dirty="0"/>
              <a:t>use its allocation</a:t>
            </a:r>
            <a:endParaRPr lang="en-US" b="1" dirty="0"/>
          </a:p>
        </p:txBody>
      </p:sp>
      <p:sp>
        <p:nvSpPr>
          <p:cNvPr id="235525" name="Text Box 5"/>
          <p:cNvSpPr txBox="1">
            <a:spLocks noChangeArrowheads="1"/>
          </p:cNvSpPr>
          <p:nvPr/>
        </p:nvSpPr>
        <p:spPr bwMode="auto">
          <a:xfrm>
            <a:off x="926270" y="5379227"/>
            <a:ext cx="6773862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i="0" dirty="0">
                <a:solidFill>
                  <a:srgbClr val="000099"/>
                </a:solidFill>
                <a:latin typeface="+mn-lt"/>
              </a:rPr>
              <a:t>while </a:t>
            </a:r>
            <a:r>
              <a:rPr lang="en-US" sz="2800" i="0" dirty="0">
                <a:solidFill>
                  <a:srgbClr val="000099"/>
                </a:solidFill>
                <a:latin typeface="+mn-lt"/>
              </a:rPr>
              <a:t>providing isolation, it is desirable to use </a:t>
            </a:r>
          </a:p>
          <a:p>
            <a:pPr>
              <a:defRPr/>
            </a:pPr>
            <a:r>
              <a:rPr lang="en-US" sz="2800" i="0" dirty="0">
                <a:solidFill>
                  <a:srgbClr val="000099"/>
                </a:solidFill>
                <a:latin typeface="+mn-lt"/>
              </a:rPr>
              <a:t>resources as efficiently as possible</a:t>
            </a:r>
            <a:endParaRPr lang="en-US" sz="2800" b="1" i="0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235526" name="Rectangle 6"/>
          <p:cNvSpPr>
            <a:spLocks noChangeArrowheads="1"/>
          </p:cNvSpPr>
          <p:nvPr/>
        </p:nvSpPr>
        <p:spPr bwMode="auto">
          <a:xfrm>
            <a:off x="861182" y="5234764"/>
            <a:ext cx="6959600" cy="1150938"/>
          </a:xfrm>
          <a:prstGeom prst="rect">
            <a:avLst/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35527" name="Text Box 7"/>
          <p:cNvSpPr txBox="1">
            <a:spLocks noChangeArrowheads="1"/>
          </p:cNvSpPr>
          <p:nvPr/>
        </p:nvSpPr>
        <p:spPr bwMode="auto">
          <a:xfrm>
            <a:off x="1092957" y="4972827"/>
            <a:ext cx="1652588" cy="523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C0000"/>
                </a:solidFill>
                <a:latin typeface="+mn-lt"/>
              </a:rPr>
              <a:t>Principle 3</a:t>
            </a:r>
          </a:p>
        </p:txBody>
      </p:sp>
      <p:sp>
        <p:nvSpPr>
          <p:cNvPr id="235529" name="Line 9"/>
          <p:cNvSpPr>
            <a:spLocks noChangeShapeType="1"/>
          </p:cNvSpPr>
          <p:nvPr/>
        </p:nvSpPr>
        <p:spPr bwMode="auto">
          <a:xfrm>
            <a:off x="3016250" y="3817938"/>
            <a:ext cx="3716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32" name="Freeform 12"/>
          <p:cNvSpPr>
            <a:spLocks/>
          </p:cNvSpPr>
          <p:nvPr/>
        </p:nvSpPr>
        <p:spPr bwMode="auto">
          <a:xfrm>
            <a:off x="3368675" y="3451225"/>
            <a:ext cx="1058863" cy="266700"/>
          </a:xfrm>
          <a:custGeom>
            <a:avLst/>
            <a:gdLst>
              <a:gd name="T0" fmla="*/ 5 w 556"/>
              <a:gd name="T1" fmla="*/ 18 h 252"/>
              <a:gd name="T2" fmla="*/ 47 w 556"/>
              <a:gd name="T3" fmla="*/ 52 h 252"/>
              <a:gd name="T4" fmla="*/ 119 w 556"/>
              <a:gd name="T5" fmla="*/ 75 h 252"/>
              <a:gd name="T6" fmla="*/ 180 w 556"/>
              <a:gd name="T7" fmla="*/ 79 h 252"/>
              <a:gd name="T8" fmla="*/ 257 w 556"/>
              <a:gd name="T9" fmla="*/ 87 h 252"/>
              <a:gd name="T10" fmla="*/ 315 w 556"/>
              <a:gd name="T11" fmla="*/ 87 h 252"/>
              <a:gd name="T12" fmla="*/ 387 w 556"/>
              <a:gd name="T13" fmla="*/ 81 h 252"/>
              <a:gd name="T14" fmla="*/ 452 w 556"/>
              <a:gd name="T15" fmla="*/ 70 h 252"/>
              <a:gd name="T16" fmla="*/ 531 w 556"/>
              <a:gd name="T17" fmla="*/ 37 h 252"/>
              <a:gd name="T18" fmla="*/ 552 w 556"/>
              <a:gd name="T19" fmla="*/ 27 h 252"/>
              <a:gd name="T20" fmla="*/ 550 w 556"/>
              <a:gd name="T21" fmla="*/ 160 h 252"/>
              <a:gd name="T22" fmla="*/ 518 w 556"/>
              <a:gd name="T23" fmla="*/ 196 h 252"/>
              <a:gd name="T24" fmla="*/ 489 w 556"/>
              <a:gd name="T25" fmla="*/ 216 h 252"/>
              <a:gd name="T26" fmla="*/ 450 w 556"/>
              <a:gd name="T27" fmla="*/ 231 h 252"/>
              <a:gd name="T28" fmla="*/ 393 w 556"/>
              <a:gd name="T29" fmla="*/ 244 h 252"/>
              <a:gd name="T30" fmla="*/ 323 w 556"/>
              <a:gd name="T31" fmla="*/ 251 h 252"/>
              <a:gd name="T32" fmla="*/ 261 w 556"/>
              <a:gd name="T33" fmla="*/ 252 h 252"/>
              <a:gd name="T34" fmla="*/ 205 w 556"/>
              <a:gd name="T35" fmla="*/ 248 h 252"/>
              <a:gd name="T36" fmla="*/ 155 w 556"/>
              <a:gd name="T37" fmla="*/ 241 h 252"/>
              <a:gd name="T38" fmla="*/ 88 w 556"/>
              <a:gd name="T39" fmla="*/ 224 h 252"/>
              <a:gd name="T40" fmla="*/ 51 w 556"/>
              <a:gd name="T41" fmla="*/ 209 h 252"/>
              <a:gd name="T42" fmla="*/ 25 w 556"/>
              <a:gd name="T43" fmla="*/ 181 h 252"/>
              <a:gd name="T44" fmla="*/ 5 w 556"/>
              <a:gd name="T45" fmla="*/ 157 h 252"/>
              <a:gd name="T46" fmla="*/ 5 w 556"/>
              <a:gd name="T47" fmla="*/ 18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56" h="252">
                <a:moveTo>
                  <a:pt x="5" y="18"/>
                </a:moveTo>
                <a:cubicBezTo>
                  <a:pt x="12" y="0"/>
                  <a:pt x="28" y="43"/>
                  <a:pt x="47" y="52"/>
                </a:cubicBezTo>
                <a:cubicBezTo>
                  <a:pt x="66" y="61"/>
                  <a:pt x="97" y="71"/>
                  <a:pt x="119" y="75"/>
                </a:cubicBezTo>
                <a:cubicBezTo>
                  <a:pt x="141" y="79"/>
                  <a:pt x="157" y="77"/>
                  <a:pt x="180" y="79"/>
                </a:cubicBezTo>
                <a:cubicBezTo>
                  <a:pt x="203" y="81"/>
                  <a:pt x="235" y="86"/>
                  <a:pt x="257" y="87"/>
                </a:cubicBezTo>
                <a:cubicBezTo>
                  <a:pt x="279" y="88"/>
                  <a:pt x="293" y="88"/>
                  <a:pt x="315" y="87"/>
                </a:cubicBezTo>
                <a:cubicBezTo>
                  <a:pt x="337" y="86"/>
                  <a:pt x="364" y="84"/>
                  <a:pt x="387" y="81"/>
                </a:cubicBezTo>
                <a:cubicBezTo>
                  <a:pt x="410" y="78"/>
                  <a:pt x="428" y="77"/>
                  <a:pt x="452" y="70"/>
                </a:cubicBezTo>
                <a:cubicBezTo>
                  <a:pt x="476" y="63"/>
                  <a:pt x="514" y="44"/>
                  <a:pt x="531" y="37"/>
                </a:cubicBezTo>
                <a:cubicBezTo>
                  <a:pt x="548" y="30"/>
                  <a:pt x="549" y="7"/>
                  <a:pt x="552" y="27"/>
                </a:cubicBezTo>
                <a:cubicBezTo>
                  <a:pt x="555" y="47"/>
                  <a:pt x="556" y="132"/>
                  <a:pt x="550" y="160"/>
                </a:cubicBezTo>
                <a:cubicBezTo>
                  <a:pt x="544" y="188"/>
                  <a:pt x="527" y="187"/>
                  <a:pt x="518" y="196"/>
                </a:cubicBezTo>
                <a:cubicBezTo>
                  <a:pt x="508" y="206"/>
                  <a:pt x="500" y="210"/>
                  <a:pt x="489" y="216"/>
                </a:cubicBezTo>
                <a:cubicBezTo>
                  <a:pt x="478" y="221"/>
                  <a:pt x="465" y="227"/>
                  <a:pt x="450" y="231"/>
                </a:cubicBezTo>
                <a:cubicBezTo>
                  <a:pt x="434" y="235"/>
                  <a:pt x="414" y="241"/>
                  <a:pt x="393" y="244"/>
                </a:cubicBezTo>
                <a:cubicBezTo>
                  <a:pt x="371" y="246"/>
                  <a:pt x="344" y="249"/>
                  <a:pt x="323" y="251"/>
                </a:cubicBezTo>
                <a:cubicBezTo>
                  <a:pt x="301" y="252"/>
                  <a:pt x="280" y="252"/>
                  <a:pt x="261" y="252"/>
                </a:cubicBezTo>
                <a:cubicBezTo>
                  <a:pt x="241" y="252"/>
                  <a:pt x="222" y="249"/>
                  <a:pt x="205" y="248"/>
                </a:cubicBezTo>
                <a:cubicBezTo>
                  <a:pt x="187" y="246"/>
                  <a:pt x="174" y="245"/>
                  <a:pt x="155" y="241"/>
                </a:cubicBezTo>
                <a:cubicBezTo>
                  <a:pt x="135" y="237"/>
                  <a:pt x="104" y="230"/>
                  <a:pt x="88" y="224"/>
                </a:cubicBezTo>
                <a:cubicBezTo>
                  <a:pt x="71" y="219"/>
                  <a:pt x="62" y="216"/>
                  <a:pt x="51" y="209"/>
                </a:cubicBezTo>
                <a:cubicBezTo>
                  <a:pt x="40" y="202"/>
                  <a:pt x="32" y="189"/>
                  <a:pt x="25" y="181"/>
                </a:cubicBezTo>
                <a:cubicBezTo>
                  <a:pt x="17" y="173"/>
                  <a:pt x="8" y="184"/>
                  <a:pt x="5" y="157"/>
                </a:cubicBezTo>
                <a:cubicBezTo>
                  <a:pt x="2" y="131"/>
                  <a:pt x="0" y="34"/>
                  <a:pt x="5" y="18"/>
                </a:cubicBez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33" name="Oval 13"/>
          <p:cNvSpPr>
            <a:spLocks noChangeArrowheads="1"/>
          </p:cNvSpPr>
          <p:nvPr/>
        </p:nvSpPr>
        <p:spPr bwMode="auto">
          <a:xfrm>
            <a:off x="3378200" y="3502025"/>
            <a:ext cx="1042988" cy="150813"/>
          </a:xfrm>
          <a:prstGeom prst="ellips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34" name="Line 14"/>
          <p:cNvSpPr>
            <a:spLocks noChangeShapeType="1"/>
          </p:cNvSpPr>
          <p:nvPr/>
        </p:nvSpPr>
        <p:spPr bwMode="auto">
          <a:xfrm>
            <a:off x="3381375" y="3478213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35" name="Line 15"/>
          <p:cNvSpPr>
            <a:spLocks noChangeShapeType="1"/>
          </p:cNvSpPr>
          <p:nvPr/>
        </p:nvSpPr>
        <p:spPr bwMode="auto">
          <a:xfrm>
            <a:off x="4425950" y="3451225"/>
            <a:ext cx="0" cy="936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36" name="Oval 16"/>
          <p:cNvSpPr>
            <a:spLocks noChangeArrowheads="1"/>
          </p:cNvSpPr>
          <p:nvPr/>
        </p:nvSpPr>
        <p:spPr bwMode="auto">
          <a:xfrm>
            <a:off x="3359150" y="3370263"/>
            <a:ext cx="1047750" cy="174625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55659" name="Group 17"/>
          <p:cNvGrpSpPr>
            <a:grpSpLocks/>
          </p:cNvGrpSpPr>
          <p:nvPr/>
        </p:nvGrpSpPr>
        <p:grpSpPr bwMode="auto">
          <a:xfrm>
            <a:off x="3625850" y="3408363"/>
            <a:ext cx="517525" cy="101600"/>
            <a:chOff x="2848" y="848"/>
            <a:chExt cx="140" cy="98"/>
          </a:xfrm>
        </p:grpSpPr>
        <p:sp>
          <p:nvSpPr>
            <p:cNvPr id="235538" name="Line 1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5539" name="Line 1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5540" name="Line 2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55660" name="Group 21"/>
          <p:cNvGrpSpPr>
            <a:grpSpLocks/>
          </p:cNvGrpSpPr>
          <p:nvPr/>
        </p:nvGrpSpPr>
        <p:grpSpPr bwMode="auto">
          <a:xfrm flipV="1">
            <a:off x="3625850" y="3408363"/>
            <a:ext cx="517525" cy="101600"/>
            <a:chOff x="2848" y="848"/>
            <a:chExt cx="140" cy="98"/>
          </a:xfrm>
        </p:grpSpPr>
        <p:sp>
          <p:nvSpPr>
            <p:cNvPr id="235542" name="Line 2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5543" name="Line 2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5544" name="Line 2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sp>
        <p:nvSpPr>
          <p:cNvPr id="235545" name="Oval 25"/>
          <p:cNvSpPr>
            <a:spLocks noChangeArrowheads="1"/>
          </p:cNvSpPr>
          <p:nvPr/>
        </p:nvSpPr>
        <p:spPr bwMode="auto">
          <a:xfrm>
            <a:off x="3376613" y="3843338"/>
            <a:ext cx="1047750" cy="17462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hlink"/>
              </a:gs>
            </a:gsLst>
            <a:lin ang="5400000" scaled="1"/>
          </a:gradFill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51" name="Line 31"/>
          <p:cNvSpPr>
            <a:spLocks noChangeShapeType="1"/>
          </p:cNvSpPr>
          <p:nvPr/>
        </p:nvSpPr>
        <p:spPr bwMode="auto">
          <a:xfrm flipH="1">
            <a:off x="2779713" y="3259138"/>
            <a:ext cx="485775" cy="1096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52" name="Line 32"/>
          <p:cNvSpPr>
            <a:spLocks noChangeShapeType="1"/>
          </p:cNvSpPr>
          <p:nvPr/>
        </p:nvSpPr>
        <p:spPr bwMode="auto">
          <a:xfrm flipH="1" flipV="1">
            <a:off x="2543175" y="4346575"/>
            <a:ext cx="24765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53" name="Line 33"/>
          <p:cNvSpPr>
            <a:spLocks noChangeShapeType="1"/>
          </p:cNvSpPr>
          <p:nvPr/>
        </p:nvSpPr>
        <p:spPr bwMode="auto">
          <a:xfrm flipH="1">
            <a:off x="2905125" y="3249613"/>
            <a:ext cx="371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54" name="Line 34"/>
          <p:cNvSpPr>
            <a:spLocks noChangeShapeType="1"/>
          </p:cNvSpPr>
          <p:nvPr/>
        </p:nvSpPr>
        <p:spPr bwMode="auto">
          <a:xfrm flipH="1">
            <a:off x="6516688" y="3200400"/>
            <a:ext cx="485775" cy="1096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55" name="Line 35"/>
          <p:cNvSpPr>
            <a:spLocks noChangeShapeType="1"/>
          </p:cNvSpPr>
          <p:nvPr/>
        </p:nvSpPr>
        <p:spPr bwMode="auto">
          <a:xfrm flipH="1">
            <a:off x="6529388" y="4294188"/>
            <a:ext cx="373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56" name="Line 36"/>
          <p:cNvSpPr>
            <a:spLocks noChangeShapeType="1"/>
          </p:cNvSpPr>
          <p:nvPr/>
        </p:nvSpPr>
        <p:spPr bwMode="auto">
          <a:xfrm flipH="1" flipV="1">
            <a:off x="7002463" y="3200400"/>
            <a:ext cx="260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55668" name="Group 37"/>
          <p:cNvGrpSpPr>
            <a:grpSpLocks/>
          </p:cNvGrpSpPr>
          <p:nvPr/>
        </p:nvGrpSpPr>
        <p:grpSpPr bwMode="auto">
          <a:xfrm>
            <a:off x="5332413" y="3638550"/>
            <a:ext cx="1001712" cy="290513"/>
            <a:chOff x="3600" y="219"/>
            <a:chExt cx="360" cy="175"/>
          </a:xfrm>
        </p:grpSpPr>
        <p:sp>
          <p:nvSpPr>
            <p:cNvPr id="235558" name="Oval 3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5559" name="Line 3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5560" name="Line 4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35561" name="Rectangle 41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latin typeface="Arial"/>
                <a:cs typeface="Arial"/>
              </a:endParaRPr>
            </a:p>
          </p:txBody>
        </p:sp>
        <p:sp>
          <p:nvSpPr>
            <p:cNvPr id="235562" name="Oval 4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5732" name="Group 4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35564" name="Line 4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5565" name="Line 4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5566" name="Line 46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155733" name="Group 4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35568" name="Line 4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5569" name="Line 4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235570" name="Line 5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</p:grpSp>
      <p:sp>
        <p:nvSpPr>
          <p:cNvPr id="235571" name="Text Box 51"/>
          <p:cNvSpPr txBox="1">
            <a:spLocks noChangeArrowheads="1"/>
          </p:cNvSpPr>
          <p:nvPr/>
        </p:nvSpPr>
        <p:spPr bwMode="auto">
          <a:xfrm>
            <a:off x="3676650" y="3043238"/>
            <a:ext cx="5127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R1</a:t>
            </a:r>
          </a:p>
        </p:txBody>
      </p:sp>
      <p:sp>
        <p:nvSpPr>
          <p:cNvPr id="235572" name="Text Box 52"/>
          <p:cNvSpPr txBox="1">
            <a:spLocks noChangeArrowheads="1"/>
          </p:cNvSpPr>
          <p:nvPr/>
        </p:nvSpPr>
        <p:spPr bwMode="auto">
          <a:xfrm>
            <a:off x="5673725" y="3244850"/>
            <a:ext cx="5127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R2</a:t>
            </a:r>
          </a:p>
        </p:txBody>
      </p:sp>
      <p:sp>
        <p:nvSpPr>
          <p:cNvPr id="235573" name="Freeform 53"/>
          <p:cNvSpPr>
            <a:spLocks/>
          </p:cNvSpPr>
          <p:nvPr/>
        </p:nvSpPr>
        <p:spPr bwMode="auto">
          <a:xfrm>
            <a:off x="2960688" y="3084513"/>
            <a:ext cx="4235450" cy="646112"/>
          </a:xfrm>
          <a:custGeom>
            <a:avLst/>
            <a:gdLst>
              <a:gd name="T0" fmla="*/ 0 w 3323"/>
              <a:gd name="T1" fmla="*/ 71 h 585"/>
              <a:gd name="T2" fmla="*/ 346 w 3323"/>
              <a:gd name="T3" fmla="*/ 71 h 585"/>
              <a:gd name="T4" fmla="*/ 133 w 3323"/>
              <a:gd name="T5" fmla="*/ 567 h 585"/>
              <a:gd name="T6" fmla="*/ 2844 w 3323"/>
              <a:gd name="T7" fmla="*/ 585 h 585"/>
              <a:gd name="T8" fmla="*/ 3101 w 3323"/>
              <a:gd name="T9" fmla="*/ 0 h 585"/>
              <a:gd name="T10" fmla="*/ 3323 w 3323"/>
              <a:gd name="T11" fmla="*/ 0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23" h="585">
                <a:moveTo>
                  <a:pt x="0" y="71"/>
                </a:moveTo>
                <a:lnTo>
                  <a:pt x="346" y="71"/>
                </a:lnTo>
                <a:lnTo>
                  <a:pt x="133" y="567"/>
                </a:lnTo>
                <a:lnTo>
                  <a:pt x="2844" y="585"/>
                </a:lnTo>
                <a:lnTo>
                  <a:pt x="3101" y="0"/>
                </a:lnTo>
                <a:lnTo>
                  <a:pt x="3323" y="0"/>
                </a:lnTo>
              </a:path>
            </a:pathLst>
          </a:custGeom>
          <a:noFill/>
          <a:ln w="571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74" name="Freeform 54"/>
          <p:cNvSpPr>
            <a:spLocks/>
          </p:cNvSpPr>
          <p:nvPr/>
        </p:nvSpPr>
        <p:spPr bwMode="auto">
          <a:xfrm>
            <a:off x="2711450" y="3857625"/>
            <a:ext cx="4078288" cy="557213"/>
          </a:xfrm>
          <a:custGeom>
            <a:avLst/>
            <a:gdLst>
              <a:gd name="T0" fmla="*/ 0 w 3199"/>
              <a:gd name="T1" fmla="*/ 505 h 505"/>
              <a:gd name="T2" fmla="*/ 97 w 3199"/>
              <a:gd name="T3" fmla="*/ 496 h 505"/>
              <a:gd name="T4" fmla="*/ 284 w 3199"/>
              <a:gd name="T5" fmla="*/ 0 h 505"/>
              <a:gd name="T6" fmla="*/ 3048 w 3199"/>
              <a:gd name="T7" fmla="*/ 0 h 505"/>
              <a:gd name="T8" fmla="*/ 2862 w 3199"/>
              <a:gd name="T9" fmla="*/ 461 h 505"/>
              <a:gd name="T10" fmla="*/ 3199 w 3199"/>
              <a:gd name="T11" fmla="*/ 461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99" h="505">
                <a:moveTo>
                  <a:pt x="0" y="505"/>
                </a:moveTo>
                <a:lnTo>
                  <a:pt x="97" y="496"/>
                </a:lnTo>
                <a:lnTo>
                  <a:pt x="284" y="0"/>
                </a:lnTo>
                <a:lnTo>
                  <a:pt x="3048" y="0"/>
                </a:lnTo>
                <a:lnTo>
                  <a:pt x="2862" y="461"/>
                </a:lnTo>
                <a:lnTo>
                  <a:pt x="3199" y="461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aphicFrame>
        <p:nvGraphicFramePr>
          <p:cNvPr id="155673" name="Object 56"/>
          <p:cNvGraphicFramePr>
            <a:graphicFrameLocks noChangeAspect="1"/>
          </p:cNvGraphicFramePr>
          <p:nvPr/>
        </p:nvGraphicFramePr>
        <p:xfrm>
          <a:off x="2314575" y="2943225"/>
          <a:ext cx="68103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357" name="Clip" r:id="rId4" imgW="682368" imgH="480541" progId="MS_ClipArt_Gallery.2">
                  <p:embed/>
                </p:oleObj>
              </mc:Choice>
              <mc:Fallback>
                <p:oleObj name="Clip" r:id="rId4" imgW="682368" imgH="48054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4575" y="2943225"/>
                        <a:ext cx="681038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674" name="Object 57"/>
          <p:cNvGraphicFramePr>
            <a:graphicFrameLocks noChangeAspect="1"/>
          </p:cNvGraphicFramePr>
          <p:nvPr/>
        </p:nvGraphicFramePr>
        <p:xfrm>
          <a:off x="7164388" y="2913063"/>
          <a:ext cx="681037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358" name="Clip" r:id="rId6" imgW="682368" imgH="480541" progId="MS_ClipArt_Gallery.2">
                  <p:embed/>
                </p:oleObj>
              </mc:Choice>
              <mc:Fallback>
                <p:oleObj name="Clip" r:id="rId6" imgW="682368" imgH="48054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2913063"/>
                        <a:ext cx="681037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78" name="Oval 58"/>
          <p:cNvSpPr>
            <a:spLocks noChangeArrowheads="1"/>
          </p:cNvSpPr>
          <p:nvPr/>
        </p:nvSpPr>
        <p:spPr bwMode="auto">
          <a:xfrm>
            <a:off x="3055938" y="3171825"/>
            <a:ext cx="436562" cy="365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79" name="Oval 59"/>
          <p:cNvSpPr>
            <a:spLocks noChangeArrowheads="1"/>
          </p:cNvSpPr>
          <p:nvPr/>
        </p:nvSpPr>
        <p:spPr bwMode="auto">
          <a:xfrm>
            <a:off x="2743200" y="3900488"/>
            <a:ext cx="436563" cy="365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80" name="Text Box 60"/>
          <p:cNvSpPr txBox="1">
            <a:spLocks noChangeArrowheads="1"/>
          </p:cNvSpPr>
          <p:nvPr/>
        </p:nvSpPr>
        <p:spPr bwMode="auto">
          <a:xfrm>
            <a:off x="4075113" y="3962400"/>
            <a:ext cx="15748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1.5 Mbps link</a:t>
            </a:r>
          </a:p>
        </p:txBody>
      </p:sp>
      <p:sp>
        <p:nvSpPr>
          <p:cNvPr id="235581" name="Text Box 61"/>
          <p:cNvSpPr txBox="1">
            <a:spLocks noChangeArrowheads="1"/>
          </p:cNvSpPr>
          <p:nvPr/>
        </p:nvSpPr>
        <p:spPr bwMode="auto">
          <a:xfrm>
            <a:off x="1427163" y="2792413"/>
            <a:ext cx="93345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1 Mbps </a:t>
            </a:r>
          </a:p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phone</a:t>
            </a:r>
          </a:p>
        </p:txBody>
      </p:sp>
      <p:sp>
        <p:nvSpPr>
          <p:cNvPr id="235548" name="Rectangle 28"/>
          <p:cNvSpPr>
            <a:spLocks noChangeArrowheads="1"/>
          </p:cNvSpPr>
          <p:nvPr/>
        </p:nvSpPr>
        <p:spPr bwMode="auto">
          <a:xfrm>
            <a:off x="4006850" y="3789363"/>
            <a:ext cx="193675" cy="1365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49" name="Rectangle 29"/>
          <p:cNvSpPr>
            <a:spLocks noChangeArrowheads="1"/>
          </p:cNvSpPr>
          <p:nvPr/>
        </p:nvSpPr>
        <p:spPr bwMode="auto">
          <a:xfrm>
            <a:off x="3813175" y="3789363"/>
            <a:ext cx="193675" cy="1365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90" name="Rectangle 70"/>
          <p:cNvSpPr>
            <a:spLocks noChangeArrowheads="1"/>
          </p:cNvSpPr>
          <p:nvPr/>
        </p:nvSpPr>
        <p:spPr bwMode="auto">
          <a:xfrm>
            <a:off x="4006850" y="3635375"/>
            <a:ext cx="193675" cy="1365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91" name="Rectangle 71"/>
          <p:cNvSpPr>
            <a:spLocks noChangeArrowheads="1"/>
          </p:cNvSpPr>
          <p:nvPr/>
        </p:nvSpPr>
        <p:spPr bwMode="auto">
          <a:xfrm>
            <a:off x="3813175" y="3635375"/>
            <a:ext cx="193675" cy="1365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92" name="Text Box 72"/>
          <p:cNvSpPr txBox="1">
            <a:spLocks noChangeArrowheads="1"/>
          </p:cNvSpPr>
          <p:nvPr/>
        </p:nvSpPr>
        <p:spPr bwMode="auto">
          <a:xfrm>
            <a:off x="4386263" y="2746375"/>
            <a:ext cx="21177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solidFill>
                  <a:srgbClr val="000099"/>
                </a:solidFill>
                <a:latin typeface="Arial"/>
                <a:cs typeface="Arial"/>
              </a:rPr>
              <a:t>1 Mbps logical link</a:t>
            </a:r>
          </a:p>
        </p:txBody>
      </p:sp>
      <p:sp>
        <p:nvSpPr>
          <p:cNvPr id="235593" name="Line 73"/>
          <p:cNvSpPr>
            <a:spLocks noChangeShapeType="1"/>
          </p:cNvSpPr>
          <p:nvPr/>
        </p:nvSpPr>
        <p:spPr bwMode="auto">
          <a:xfrm flipH="1">
            <a:off x="4116388" y="2973388"/>
            <a:ext cx="330200" cy="701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35594" name="Text Box 74"/>
          <p:cNvSpPr txBox="1">
            <a:spLocks noChangeArrowheads="1"/>
          </p:cNvSpPr>
          <p:nvPr/>
        </p:nvSpPr>
        <p:spPr bwMode="auto">
          <a:xfrm>
            <a:off x="3127375" y="4587875"/>
            <a:ext cx="23526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solidFill>
                  <a:srgbClr val="FF0000"/>
                </a:solidFill>
                <a:latin typeface="Arial"/>
                <a:cs typeface="Arial"/>
              </a:rPr>
              <a:t>0.5 Mbps logical link</a:t>
            </a:r>
          </a:p>
        </p:txBody>
      </p:sp>
      <p:sp>
        <p:nvSpPr>
          <p:cNvPr id="235595" name="Line 75"/>
          <p:cNvSpPr>
            <a:spLocks noChangeShapeType="1"/>
          </p:cNvSpPr>
          <p:nvPr/>
        </p:nvSpPr>
        <p:spPr bwMode="auto">
          <a:xfrm flipH="1">
            <a:off x="3849688" y="3940175"/>
            <a:ext cx="266700" cy="663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-14288"/>
            <a:ext cx="8428038" cy="1143001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Principles for QOS </a:t>
            </a:r>
            <a:r>
              <a:rPr lang="en-US" sz="4000" dirty="0" smtClean="0"/>
              <a:t>guarantees </a:t>
            </a:r>
            <a:r>
              <a:rPr lang="en-US" sz="4000" dirty="0"/>
              <a:t>(more)</a:t>
            </a:r>
          </a:p>
        </p:txBody>
      </p:sp>
      <p:pic>
        <p:nvPicPr>
          <p:cNvPr id="155690" name="Picture 6" descr="underline_bas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806450"/>
            <a:ext cx="8228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5691" name="Group 542"/>
          <p:cNvGrpSpPr>
            <a:grpSpLocks/>
          </p:cNvGrpSpPr>
          <p:nvPr/>
        </p:nvGrpSpPr>
        <p:grpSpPr bwMode="auto">
          <a:xfrm>
            <a:off x="1641475" y="3938588"/>
            <a:ext cx="985838" cy="895350"/>
            <a:chOff x="-44" y="1473"/>
            <a:chExt cx="981" cy="1105"/>
          </a:xfrm>
        </p:grpSpPr>
        <p:pic>
          <p:nvPicPr>
            <p:cNvPr id="155725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5726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55692" name="Group 249"/>
          <p:cNvGrpSpPr>
            <a:grpSpLocks/>
          </p:cNvGrpSpPr>
          <p:nvPr/>
        </p:nvGrpSpPr>
        <p:grpSpPr bwMode="auto">
          <a:xfrm>
            <a:off x="6759575" y="4033838"/>
            <a:ext cx="363538" cy="687387"/>
            <a:chOff x="4140" y="429"/>
            <a:chExt cx="1425" cy="2396"/>
          </a:xfrm>
        </p:grpSpPr>
        <p:sp>
          <p:nvSpPr>
            <p:cNvPr id="155693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55695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5696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" name="Rectangle 254"/>
            <p:cNvSpPr>
              <a:spLocks noChangeArrowheads="1"/>
            </p:cNvSpPr>
            <p:nvPr/>
          </p:nvSpPr>
          <p:spPr bwMode="auto">
            <a:xfrm>
              <a:off x="4215" y="695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5698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01" name="AutoShape 256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102" name="AutoShape 257"/>
              <p:cNvSpPr>
                <a:spLocks noChangeArrowheads="1"/>
              </p:cNvSpPr>
              <p:nvPr/>
            </p:nvSpPr>
            <p:spPr bwMode="auto">
              <a:xfrm>
                <a:off x="631" y="2583"/>
                <a:ext cx="691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77" name="Rectangle 258"/>
            <p:cNvSpPr>
              <a:spLocks noChangeArrowheads="1"/>
            </p:cNvSpPr>
            <p:nvPr/>
          </p:nvSpPr>
          <p:spPr bwMode="auto">
            <a:xfrm>
              <a:off x="4227" y="1021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5700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99" name="AutoShape 260"/>
              <p:cNvSpPr>
                <a:spLocks noChangeArrowheads="1"/>
              </p:cNvSpPr>
              <p:nvPr/>
            </p:nvSpPr>
            <p:spPr bwMode="auto">
              <a:xfrm>
                <a:off x="618" y="2567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100" name="AutoShape 261"/>
              <p:cNvSpPr>
                <a:spLocks noChangeArrowheads="1"/>
              </p:cNvSpPr>
              <p:nvPr/>
            </p:nvSpPr>
            <p:spPr bwMode="auto">
              <a:xfrm>
                <a:off x="633" y="2585"/>
                <a:ext cx="691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79" name="Rectangle 262"/>
            <p:cNvSpPr>
              <a:spLocks noChangeArrowheads="1"/>
            </p:cNvSpPr>
            <p:nvPr/>
          </p:nvSpPr>
          <p:spPr bwMode="auto">
            <a:xfrm>
              <a:off x="4215" y="1359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80" name="Rectangle 263"/>
            <p:cNvSpPr>
              <a:spLocks noChangeArrowheads="1"/>
            </p:cNvSpPr>
            <p:nvPr/>
          </p:nvSpPr>
          <p:spPr bwMode="auto">
            <a:xfrm>
              <a:off x="4227" y="1657"/>
              <a:ext cx="597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55703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97" name="AutoShape 265"/>
              <p:cNvSpPr>
                <a:spLocks noChangeArrowheads="1"/>
              </p:cNvSpPr>
              <p:nvPr/>
            </p:nvSpPr>
            <p:spPr bwMode="auto">
              <a:xfrm>
                <a:off x="617" y="2571"/>
                <a:ext cx="713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98" name="AutoShape 266"/>
              <p:cNvSpPr>
                <a:spLocks noChangeArrowheads="1"/>
              </p:cNvSpPr>
              <p:nvPr/>
            </p:nvSpPr>
            <p:spPr bwMode="auto">
              <a:xfrm>
                <a:off x="632" y="2586"/>
                <a:ext cx="682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155704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55705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95" name="AutoShape 269"/>
              <p:cNvSpPr>
                <a:spLocks noChangeArrowheads="1"/>
              </p:cNvSpPr>
              <p:nvPr/>
            </p:nvSpPr>
            <p:spPr bwMode="auto">
              <a:xfrm>
                <a:off x="612" y="2566"/>
                <a:ext cx="72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96" name="AutoShape 270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8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84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55707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5708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" name="Oval 274"/>
            <p:cNvSpPr>
              <a:spLocks noChangeArrowheads="1"/>
            </p:cNvSpPr>
            <p:nvPr/>
          </p:nvSpPr>
          <p:spPr bwMode="auto">
            <a:xfrm>
              <a:off x="5515" y="2615"/>
              <a:ext cx="50" cy="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55710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90" name="AutoShape 277"/>
            <p:cNvSpPr>
              <a:spLocks noChangeArrowheads="1"/>
            </p:cNvSpPr>
            <p:nvPr/>
          </p:nvSpPr>
          <p:spPr bwMode="auto">
            <a:xfrm>
              <a:off x="4202" y="2709"/>
              <a:ext cx="1077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91" name="Oval 278"/>
            <p:cNvSpPr>
              <a:spLocks noChangeArrowheads="1"/>
            </p:cNvSpPr>
            <p:nvPr/>
          </p:nvSpPr>
          <p:spPr bwMode="auto">
            <a:xfrm>
              <a:off x="4308" y="2382"/>
              <a:ext cx="162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92" name="Oval 279"/>
            <p:cNvSpPr>
              <a:spLocks noChangeArrowheads="1"/>
            </p:cNvSpPr>
            <p:nvPr/>
          </p:nvSpPr>
          <p:spPr bwMode="auto">
            <a:xfrm>
              <a:off x="4488" y="2382"/>
              <a:ext cx="156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i="0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93" name="Oval 280"/>
            <p:cNvSpPr>
              <a:spLocks noChangeArrowheads="1"/>
            </p:cNvSpPr>
            <p:nvPr/>
          </p:nvSpPr>
          <p:spPr bwMode="auto">
            <a:xfrm>
              <a:off x="4663" y="2382"/>
              <a:ext cx="156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94" name="Rectangle 281"/>
            <p:cNvSpPr>
              <a:spLocks noChangeArrowheads="1"/>
            </p:cNvSpPr>
            <p:nvPr/>
          </p:nvSpPr>
          <p:spPr bwMode="auto">
            <a:xfrm>
              <a:off x="5061" y="1835"/>
              <a:ext cx="87" cy="764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sp>
        <p:nvSpPr>
          <p:cNvPr id="103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63</a:t>
            </a:fld>
            <a:endParaRPr lang="en-US" sz="1200" dirty="0">
              <a:latin typeface="Tahoma" charset="0"/>
            </a:endParaRPr>
          </a:p>
        </p:txBody>
      </p:sp>
      <p:sp>
        <p:nvSpPr>
          <p:cNvPr id="104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854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-14288"/>
            <a:ext cx="7772400" cy="1143001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Scheduling </a:t>
            </a:r>
            <a:r>
              <a:rPr lang="en-US" sz="4000" dirty="0" smtClean="0"/>
              <a:t>and policing mechanisms</a:t>
            </a:r>
            <a:endParaRPr lang="en-US" sz="4000" dirty="0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39850"/>
            <a:ext cx="8262938" cy="3582988"/>
          </a:xfrm>
        </p:spPr>
        <p:txBody>
          <a:bodyPr/>
          <a:lstStyle/>
          <a:p>
            <a:pPr>
              <a:defRPr/>
            </a:pPr>
            <a:r>
              <a:rPr lang="en-US" i="1" dirty="0" smtClean="0">
                <a:solidFill>
                  <a:srgbClr val="CC0000"/>
                </a:solidFill>
              </a:rPr>
              <a:t>packet scheduling</a:t>
            </a:r>
            <a:r>
              <a:rPr lang="en-US" i="1" dirty="0">
                <a:solidFill>
                  <a:srgbClr val="CC0000"/>
                </a:solidFill>
              </a:rPr>
              <a:t>: </a:t>
            </a:r>
            <a:r>
              <a:rPr lang="en-US" dirty="0"/>
              <a:t>choose next </a:t>
            </a:r>
            <a:r>
              <a:rPr lang="en-US" dirty="0" smtClean="0"/>
              <a:t>queued packet </a:t>
            </a:r>
            <a:r>
              <a:rPr lang="en-US" dirty="0"/>
              <a:t>to send on </a:t>
            </a:r>
            <a:r>
              <a:rPr lang="en-US" dirty="0" smtClean="0"/>
              <a:t>outgoing link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previously covered in Chapter 4:</a:t>
            </a:r>
          </a:p>
          <a:p>
            <a:pPr lvl="1">
              <a:defRPr/>
            </a:pPr>
            <a:r>
              <a:rPr lang="en-US" sz="2800" dirty="0" smtClean="0"/>
              <a:t>FCFS: first come first served</a:t>
            </a:r>
          </a:p>
          <a:p>
            <a:pPr lvl="1">
              <a:defRPr/>
            </a:pPr>
            <a:r>
              <a:rPr lang="en-US" sz="2800" dirty="0" smtClean="0"/>
              <a:t>simply multi-class priority</a:t>
            </a:r>
          </a:p>
          <a:p>
            <a:pPr lvl="1">
              <a:defRPr/>
            </a:pPr>
            <a:r>
              <a:rPr lang="en-US" sz="2800" dirty="0"/>
              <a:t>r</a:t>
            </a:r>
            <a:r>
              <a:rPr lang="en-US" sz="2800" dirty="0" smtClean="0"/>
              <a:t>ound robin</a:t>
            </a:r>
          </a:p>
          <a:p>
            <a:pPr lvl="1">
              <a:defRPr/>
            </a:pPr>
            <a:r>
              <a:rPr lang="en-US" sz="2800" dirty="0" smtClean="0"/>
              <a:t>weighted fair queueing (WFQ)</a:t>
            </a:r>
            <a:endParaRPr lang="en-US" sz="2800" dirty="0"/>
          </a:p>
        </p:txBody>
      </p:sp>
      <p:pic>
        <p:nvPicPr>
          <p:cNvPr id="157701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782638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3120102" y="2046667"/>
            <a:ext cx="4235450" cy="1123950"/>
            <a:chOff x="2532063" y="5103813"/>
            <a:chExt cx="4235450" cy="1123950"/>
          </a:xfrm>
        </p:grpSpPr>
        <p:grpSp>
          <p:nvGrpSpPr>
            <p:cNvPr id="157702" name="Group 25"/>
            <p:cNvGrpSpPr>
              <a:grpSpLocks/>
            </p:cNvGrpSpPr>
            <p:nvPr/>
          </p:nvGrpSpPr>
          <p:grpSpPr bwMode="auto">
            <a:xfrm>
              <a:off x="3771900" y="5132388"/>
              <a:ext cx="939800" cy="565150"/>
              <a:chOff x="1670312" y="2562997"/>
              <a:chExt cx="940317" cy="565219"/>
            </a:xfrm>
          </p:grpSpPr>
          <p:grpSp>
            <p:nvGrpSpPr>
              <p:cNvPr id="157711" name="Group 28"/>
              <p:cNvGrpSpPr>
                <a:grpSpLocks/>
              </p:cNvGrpSpPr>
              <p:nvPr/>
            </p:nvGrpSpPr>
            <p:grpSpPr bwMode="auto">
              <a:xfrm>
                <a:off x="1670312" y="2562997"/>
                <a:ext cx="929822" cy="565219"/>
                <a:chOff x="1670312" y="2562997"/>
                <a:chExt cx="929822" cy="565219"/>
              </a:xfrm>
            </p:grpSpPr>
            <p:sp>
              <p:nvSpPr>
                <p:cNvPr id="157713" name="Rectangle 30"/>
                <p:cNvSpPr>
                  <a:spLocks noChangeArrowheads="1"/>
                </p:cNvSpPr>
                <p:nvPr/>
              </p:nvSpPr>
              <p:spPr bwMode="auto">
                <a:xfrm>
                  <a:off x="1670312" y="2562997"/>
                  <a:ext cx="929822" cy="563157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cxnSp>
              <p:nvCxnSpPr>
                <p:cNvPr id="157714" name="Straight Connector 31"/>
                <p:cNvCxnSpPr>
                  <a:cxnSpLocks noChangeShapeType="1"/>
                </p:cNvCxnSpPr>
                <p:nvPr/>
              </p:nvCxnSpPr>
              <p:spPr bwMode="auto">
                <a:xfrm flipH="1">
                  <a:off x="1786358" y="2567533"/>
                  <a:ext cx="4536" cy="55789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57715" name="Straight Connector 32"/>
                <p:cNvCxnSpPr>
                  <a:cxnSpLocks noChangeShapeType="1"/>
                </p:cNvCxnSpPr>
                <p:nvPr/>
              </p:nvCxnSpPr>
              <p:spPr bwMode="auto">
                <a:xfrm flipH="1">
                  <a:off x="1911544" y="2566974"/>
                  <a:ext cx="4536" cy="55789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57716" name="Straight Connector 33"/>
                <p:cNvCxnSpPr>
                  <a:cxnSpLocks noChangeShapeType="1"/>
                </p:cNvCxnSpPr>
                <p:nvPr/>
              </p:nvCxnSpPr>
              <p:spPr bwMode="auto">
                <a:xfrm flipH="1">
                  <a:off x="2027659" y="2570323"/>
                  <a:ext cx="4536" cy="55789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57717" name="Straight Connector 34"/>
                <p:cNvCxnSpPr>
                  <a:cxnSpLocks noChangeShapeType="1"/>
                </p:cNvCxnSpPr>
                <p:nvPr/>
              </p:nvCxnSpPr>
              <p:spPr bwMode="auto">
                <a:xfrm flipH="1">
                  <a:off x="2134843" y="2564600"/>
                  <a:ext cx="4536" cy="55789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57718" name="Straight Connector 35"/>
                <p:cNvCxnSpPr>
                  <a:cxnSpLocks noChangeShapeType="1"/>
                </p:cNvCxnSpPr>
                <p:nvPr/>
              </p:nvCxnSpPr>
              <p:spPr bwMode="auto">
                <a:xfrm flipH="1">
                  <a:off x="2244397" y="2566693"/>
                  <a:ext cx="4536" cy="55789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57719" name="Straight Connector 36"/>
                <p:cNvCxnSpPr>
                  <a:cxnSpLocks noChangeShapeType="1"/>
                </p:cNvCxnSpPr>
                <p:nvPr/>
              </p:nvCxnSpPr>
              <p:spPr bwMode="auto">
                <a:xfrm flipH="1">
                  <a:off x="2365675" y="2568786"/>
                  <a:ext cx="4536" cy="55789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57720" name="Straight Connector 37"/>
                <p:cNvCxnSpPr>
                  <a:cxnSpLocks noChangeShapeType="1"/>
                </p:cNvCxnSpPr>
                <p:nvPr/>
              </p:nvCxnSpPr>
              <p:spPr bwMode="auto">
                <a:xfrm flipH="1">
                  <a:off x="2483045" y="2566971"/>
                  <a:ext cx="4536" cy="55789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sp>
            <p:nvSpPr>
              <p:cNvPr id="157712" name="Rectangle 29"/>
              <p:cNvSpPr>
                <a:spLocks noChangeArrowheads="1"/>
              </p:cNvSpPr>
              <p:nvPr/>
            </p:nvSpPr>
            <p:spPr bwMode="auto">
              <a:xfrm>
                <a:off x="1916862" y="2571262"/>
                <a:ext cx="693767" cy="547076"/>
              </a:xfrm>
              <a:prstGeom prst="rect">
                <a:avLst/>
              </a:prstGeom>
              <a:solidFill>
                <a:srgbClr val="000099">
                  <a:alpha val="7097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58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157703" name="Oval 27"/>
            <p:cNvSpPr>
              <a:spLocks noChangeArrowheads="1"/>
            </p:cNvSpPr>
            <p:nvPr/>
          </p:nvSpPr>
          <p:spPr bwMode="auto">
            <a:xfrm>
              <a:off x="4799013" y="5103813"/>
              <a:ext cx="631825" cy="62865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cxnSp>
          <p:nvCxnSpPr>
            <p:cNvPr id="157704" name="Straight Arrow Connector 11"/>
            <p:cNvCxnSpPr>
              <a:cxnSpLocks noChangeShapeType="1"/>
            </p:cNvCxnSpPr>
            <p:nvPr/>
          </p:nvCxnSpPr>
          <p:spPr bwMode="auto">
            <a:xfrm>
              <a:off x="2532063" y="5414963"/>
              <a:ext cx="1054100" cy="0"/>
            </a:xfrm>
            <a:prstGeom prst="straightConnector1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7705" name="TextBox 17"/>
            <p:cNvSpPr txBox="1">
              <a:spLocks noChangeArrowheads="1"/>
            </p:cNvSpPr>
            <p:nvPr/>
          </p:nvSpPr>
          <p:spPr bwMode="auto">
            <a:xfrm>
              <a:off x="3514725" y="5699125"/>
              <a:ext cx="127317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i="0" dirty="0">
                  <a:latin typeface="Arial" charset="0"/>
                  <a:cs typeface="Arial" charset="0"/>
                </a:rPr>
                <a:t>queue</a:t>
              </a:r>
            </a:p>
            <a:p>
              <a:pPr algn="ctr"/>
              <a:r>
                <a:rPr lang="en-US" sz="1400" i="0" dirty="0">
                  <a:latin typeface="Arial" charset="0"/>
                  <a:cs typeface="Arial" charset="0"/>
                </a:rPr>
                <a:t>(waiting area)</a:t>
              </a:r>
            </a:p>
          </p:txBody>
        </p:sp>
        <p:sp>
          <p:nvSpPr>
            <p:cNvPr id="157706" name="TextBox 18"/>
            <p:cNvSpPr txBox="1">
              <a:spLocks noChangeArrowheads="1"/>
            </p:cNvSpPr>
            <p:nvPr/>
          </p:nvSpPr>
          <p:spPr bwMode="auto">
            <a:xfrm>
              <a:off x="2673350" y="5459413"/>
              <a:ext cx="763588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i="0" dirty="0">
                  <a:latin typeface="Arial" charset="0"/>
                  <a:cs typeface="Arial" charset="0"/>
                </a:rPr>
                <a:t>packet</a:t>
              </a:r>
            </a:p>
            <a:p>
              <a:pPr algn="ctr"/>
              <a:r>
                <a:rPr lang="en-US" sz="1400" i="0" dirty="0">
                  <a:latin typeface="Arial" charset="0"/>
                  <a:cs typeface="Arial" charset="0"/>
                </a:rPr>
                <a:t>arrivals</a:t>
              </a:r>
            </a:p>
          </p:txBody>
        </p:sp>
        <p:cxnSp>
          <p:nvCxnSpPr>
            <p:cNvPr id="157707" name="Straight Arrow Connector 20"/>
            <p:cNvCxnSpPr>
              <a:cxnSpLocks noChangeShapeType="1"/>
            </p:cNvCxnSpPr>
            <p:nvPr/>
          </p:nvCxnSpPr>
          <p:spPr bwMode="auto">
            <a:xfrm>
              <a:off x="5632450" y="5400675"/>
              <a:ext cx="906463" cy="4763"/>
            </a:xfrm>
            <a:prstGeom prst="straightConnector1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7708" name="TextBox 22"/>
            <p:cNvSpPr txBox="1">
              <a:spLocks noChangeArrowheads="1"/>
            </p:cNvSpPr>
            <p:nvPr/>
          </p:nvSpPr>
          <p:spPr bwMode="auto">
            <a:xfrm>
              <a:off x="5724525" y="5508625"/>
              <a:ext cx="1042988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i="0" dirty="0">
                  <a:latin typeface="Arial" charset="0"/>
                  <a:cs typeface="Arial" charset="0"/>
                </a:rPr>
                <a:t>packet</a:t>
              </a:r>
            </a:p>
            <a:p>
              <a:pPr algn="ctr"/>
              <a:r>
                <a:rPr lang="en-US" sz="1400" i="0" dirty="0">
                  <a:latin typeface="Arial" charset="0"/>
                  <a:cs typeface="Arial" charset="0"/>
                </a:rPr>
                <a:t>departures</a:t>
              </a:r>
            </a:p>
          </p:txBody>
        </p:sp>
        <p:sp>
          <p:nvSpPr>
            <p:cNvPr id="157709" name="TextBox 23"/>
            <p:cNvSpPr txBox="1">
              <a:spLocks noChangeArrowheads="1"/>
            </p:cNvSpPr>
            <p:nvPr/>
          </p:nvSpPr>
          <p:spPr bwMode="auto">
            <a:xfrm>
              <a:off x="4714875" y="5703888"/>
              <a:ext cx="85248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 i="0" dirty="0">
                  <a:latin typeface="Arial" charset="0"/>
                  <a:cs typeface="Arial" charset="0"/>
                </a:rPr>
                <a:t>link</a:t>
              </a:r>
            </a:p>
            <a:p>
              <a:pPr algn="ctr"/>
              <a:r>
                <a:rPr lang="en-US" sz="1400" i="0" dirty="0">
                  <a:latin typeface="Arial" charset="0"/>
                  <a:cs typeface="Arial" charset="0"/>
                </a:rPr>
                <a:t> (server)</a:t>
              </a:r>
            </a:p>
          </p:txBody>
        </p:sp>
        <p:cxnSp>
          <p:nvCxnSpPr>
            <p:cNvPr id="157710" name="Straight Arrow Connector 52"/>
            <p:cNvCxnSpPr>
              <a:cxnSpLocks noChangeShapeType="1"/>
              <a:stCxn id="157712" idx="3"/>
              <a:endCxn id="157703" idx="2"/>
            </p:cNvCxnSpPr>
            <p:nvPr/>
          </p:nvCxnSpPr>
          <p:spPr bwMode="auto">
            <a:xfrm>
              <a:off x="4711700" y="5414963"/>
              <a:ext cx="87313" cy="317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64</a:t>
            </a:fld>
            <a:endParaRPr lang="en-US" sz="1200" dirty="0">
              <a:latin typeface="Tahoma" charset="0"/>
            </a:endParaRPr>
          </a:p>
        </p:txBody>
      </p:sp>
      <p:sp>
        <p:nvSpPr>
          <p:cNvPr id="2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364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Policing </a:t>
            </a:r>
            <a:r>
              <a:rPr lang="en-US" dirty="0" smtClean="0"/>
              <a:t>mechanisms</a:t>
            </a:r>
            <a:endParaRPr lang="en-US" dirty="0"/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9738" y="1339850"/>
            <a:ext cx="8253412" cy="27940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 smtClean="0">
                <a:solidFill>
                  <a:srgbClr val="CC0000"/>
                </a:solidFill>
              </a:rPr>
              <a:t>goal</a:t>
            </a:r>
            <a:r>
              <a:rPr lang="en-US" i="1" dirty="0">
                <a:solidFill>
                  <a:srgbClr val="CC0000"/>
                </a:solidFill>
              </a:rPr>
              <a:t>: </a:t>
            </a:r>
            <a:r>
              <a:rPr lang="en-US" dirty="0"/>
              <a:t>limit traffic to not exceed declared parameters</a:t>
            </a:r>
          </a:p>
          <a:p>
            <a:pPr>
              <a:buFont typeface="Wingdings" charset="0"/>
              <a:buNone/>
              <a:defRPr/>
            </a:pPr>
            <a:r>
              <a:rPr lang="en-US" dirty="0"/>
              <a:t>Three common-used criteria: </a:t>
            </a:r>
          </a:p>
          <a:p>
            <a:pPr>
              <a:defRPr/>
            </a:pPr>
            <a:r>
              <a:rPr lang="en-US" i="1" dirty="0" smtClean="0">
                <a:solidFill>
                  <a:srgbClr val="000099"/>
                </a:solidFill>
              </a:rPr>
              <a:t>(long </a:t>
            </a:r>
            <a:r>
              <a:rPr lang="en-US" i="1" dirty="0">
                <a:solidFill>
                  <a:srgbClr val="000099"/>
                </a:solidFill>
              </a:rPr>
              <a:t>term) </a:t>
            </a:r>
            <a:r>
              <a:rPr lang="en-US" i="1" dirty="0" smtClean="0">
                <a:solidFill>
                  <a:srgbClr val="000099"/>
                </a:solidFill>
              </a:rPr>
              <a:t>average rate</a:t>
            </a:r>
            <a:r>
              <a:rPr lang="en-US" i="1" dirty="0">
                <a:solidFill>
                  <a:srgbClr val="000099"/>
                </a:solidFill>
              </a:rPr>
              <a:t>:</a:t>
            </a:r>
            <a:r>
              <a:rPr lang="en-US" b="1" dirty="0"/>
              <a:t> </a:t>
            </a:r>
            <a:r>
              <a:rPr lang="en-US" dirty="0"/>
              <a:t>how many pkts can be sent per unit time (in the long run)</a:t>
            </a:r>
          </a:p>
          <a:p>
            <a:pPr lvl="1">
              <a:defRPr/>
            </a:pPr>
            <a:r>
              <a:rPr lang="en-US" dirty="0"/>
              <a:t>crucial question: what is the interval length: 100 packets per sec or 6000 packets per min </a:t>
            </a:r>
            <a:r>
              <a:rPr lang="en-US" dirty="0" smtClean="0"/>
              <a:t>have </a:t>
            </a:r>
            <a:r>
              <a:rPr lang="en-US" dirty="0"/>
              <a:t>same average!</a:t>
            </a:r>
          </a:p>
          <a:p>
            <a:pPr>
              <a:defRPr/>
            </a:pPr>
            <a:r>
              <a:rPr lang="en-US" i="1" dirty="0">
                <a:solidFill>
                  <a:srgbClr val="000099"/>
                </a:solidFill>
              </a:rPr>
              <a:t>p</a:t>
            </a:r>
            <a:r>
              <a:rPr lang="en-US" i="1" dirty="0" smtClean="0">
                <a:solidFill>
                  <a:srgbClr val="000099"/>
                </a:solidFill>
              </a:rPr>
              <a:t>eak rate</a:t>
            </a:r>
            <a:r>
              <a:rPr lang="en-US" i="1" dirty="0">
                <a:solidFill>
                  <a:srgbClr val="000099"/>
                </a:solidFill>
              </a:rPr>
              <a:t>:</a:t>
            </a:r>
            <a:r>
              <a:rPr lang="en-US" dirty="0"/>
              <a:t> e.g., 6000 pkts per </a:t>
            </a:r>
            <a:r>
              <a:rPr lang="en-US" dirty="0" smtClean="0"/>
              <a:t>min </a:t>
            </a:r>
            <a:r>
              <a:rPr lang="en-US" dirty="0"/>
              <a:t>(ppm) avg.; 1500 ppm peak rate</a:t>
            </a:r>
          </a:p>
          <a:p>
            <a:pPr>
              <a:defRPr/>
            </a:pPr>
            <a:r>
              <a:rPr lang="en-US" i="1" dirty="0" smtClean="0">
                <a:solidFill>
                  <a:srgbClr val="000099"/>
                </a:solidFill>
              </a:rPr>
              <a:t>(max</a:t>
            </a:r>
            <a:r>
              <a:rPr lang="en-US" i="1" dirty="0">
                <a:solidFill>
                  <a:srgbClr val="000099"/>
                </a:solidFill>
              </a:rPr>
              <a:t>.) </a:t>
            </a:r>
            <a:r>
              <a:rPr lang="en-US" i="1" dirty="0" smtClean="0">
                <a:solidFill>
                  <a:srgbClr val="000099"/>
                </a:solidFill>
              </a:rPr>
              <a:t>burst size</a:t>
            </a:r>
            <a:r>
              <a:rPr lang="en-US" i="1" dirty="0">
                <a:solidFill>
                  <a:srgbClr val="000099"/>
                </a:solidFill>
              </a:rPr>
              <a:t>:</a:t>
            </a:r>
            <a:r>
              <a:rPr lang="en-US" dirty="0"/>
              <a:t> </a:t>
            </a:r>
            <a:r>
              <a:rPr lang="en-US" dirty="0" smtClean="0"/>
              <a:t>max number </a:t>
            </a:r>
            <a:r>
              <a:rPr lang="en-US" dirty="0"/>
              <a:t>of pkts sent consecutively (with no intervening idle)</a:t>
            </a:r>
          </a:p>
        </p:txBody>
      </p:sp>
      <p:pic>
        <p:nvPicPr>
          <p:cNvPr id="165893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854075"/>
            <a:ext cx="5027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65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262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938"/>
            <a:ext cx="7915275" cy="1143000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Policing m</a:t>
            </a:r>
            <a:r>
              <a:rPr lang="en-US" sz="4000" dirty="0" smtClean="0"/>
              <a:t>echanisms: implementation</a:t>
            </a:r>
            <a:endParaRPr lang="en-US" sz="4000" dirty="0"/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39850"/>
            <a:ext cx="8043863" cy="52451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</a:rPr>
              <a:t>t</a:t>
            </a:r>
            <a:r>
              <a:rPr lang="en-US" i="1" dirty="0" smtClean="0">
                <a:solidFill>
                  <a:srgbClr val="CC0000"/>
                </a:solidFill>
              </a:rPr>
              <a:t>oken bucket</a:t>
            </a:r>
            <a:r>
              <a:rPr lang="en-US" i="1" dirty="0">
                <a:solidFill>
                  <a:srgbClr val="CC0000"/>
                </a:solidFill>
              </a:rPr>
              <a:t>: </a:t>
            </a:r>
            <a:r>
              <a:rPr lang="en-US" dirty="0"/>
              <a:t>limit input to specified </a:t>
            </a:r>
            <a:r>
              <a:rPr lang="en-US" i="1" dirty="0" smtClean="0">
                <a:solidFill>
                  <a:srgbClr val="000099"/>
                </a:solidFill>
              </a:rPr>
              <a:t>burst size </a:t>
            </a:r>
            <a:r>
              <a:rPr lang="en-US" dirty="0"/>
              <a:t>and </a:t>
            </a:r>
            <a:r>
              <a:rPr lang="en-US" i="1" dirty="0" smtClean="0">
                <a:solidFill>
                  <a:srgbClr val="000099"/>
                </a:solidFill>
              </a:rPr>
              <a:t>average rate </a:t>
            </a:r>
            <a:endParaRPr lang="en-US" i="1" dirty="0">
              <a:solidFill>
                <a:srgbClr val="000099"/>
              </a:solidFill>
            </a:endParaRPr>
          </a:p>
          <a:p>
            <a:pPr>
              <a:buFont typeface="Wingdings" charset="0"/>
              <a:buNone/>
              <a:defRPr/>
            </a:pPr>
            <a:endParaRPr lang="en-US" dirty="0"/>
          </a:p>
          <a:p>
            <a:pPr>
              <a:buFont typeface="Wingdings" charset="0"/>
              <a:buNone/>
              <a:defRPr/>
            </a:pPr>
            <a:endParaRPr lang="en-US" dirty="0"/>
          </a:p>
          <a:p>
            <a:pPr>
              <a:buFont typeface="Wingdings" charset="0"/>
              <a:buNone/>
              <a:defRPr/>
            </a:pPr>
            <a:endParaRPr lang="en-US" dirty="0"/>
          </a:p>
          <a:p>
            <a:pPr>
              <a:buFont typeface="Wingdings" charset="0"/>
              <a:buNone/>
              <a:defRPr/>
            </a:pPr>
            <a:endParaRPr lang="en-US" dirty="0"/>
          </a:p>
          <a:p>
            <a:pPr>
              <a:buFont typeface="Wingdings" charset="0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bucket can hold b tokens</a:t>
            </a:r>
          </a:p>
          <a:p>
            <a:pPr>
              <a:defRPr/>
            </a:pPr>
            <a:r>
              <a:rPr lang="en-US" dirty="0"/>
              <a:t>tokens generated at rate </a:t>
            </a:r>
            <a:r>
              <a:rPr lang="en-US" i="1" dirty="0"/>
              <a:t>r token/sec</a:t>
            </a:r>
            <a:r>
              <a:rPr lang="en-US" dirty="0"/>
              <a:t> unless bucket full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over interval of length t: number of packets admitted less than or equal to  (r t + b</a:t>
            </a:r>
            <a:r>
              <a:rPr lang="en-US" i="1" dirty="0" smtClean="0">
                <a:solidFill>
                  <a:srgbClr val="CC0000"/>
                </a:solidFill>
              </a:rPr>
              <a:t>)</a:t>
            </a: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167939" name="Picture 4" descr="667 Token buck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738" y="1965325"/>
            <a:ext cx="4746625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42" name="Picture 15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830263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66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568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45" name="Line 9"/>
          <p:cNvSpPr>
            <a:spLocks noChangeShapeType="1"/>
          </p:cNvSpPr>
          <p:nvPr/>
        </p:nvSpPr>
        <p:spPr bwMode="auto">
          <a:xfrm>
            <a:off x="2211388" y="4568825"/>
            <a:ext cx="1538287" cy="95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169986" name="Rectangle 14"/>
          <p:cNvSpPr>
            <a:spLocks noChangeArrowheads="1"/>
          </p:cNvSpPr>
          <p:nvPr/>
        </p:nvSpPr>
        <p:spPr bwMode="auto">
          <a:xfrm rot="-5401360">
            <a:off x="3261519" y="4423569"/>
            <a:ext cx="157162" cy="292100"/>
          </a:xfrm>
          <a:prstGeom prst="rect">
            <a:avLst/>
          </a:prstGeom>
          <a:solidFill>
            <a:srgbClr val="0000FF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i="0" dirty="0">
              <a:latin typeface="Arial" charset="0"/>
              <a:cs typeface="Arial" charset="0"/>
            </a:endParaRPr>
          </a:p>
        </p:txBody>
      </p:sp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Policing </a:t>
            </a:r>
            <a:r>
              <a:rPr lang="en-US" dirty="0" smtClean="0"/>
              <a:t>and QoS guarantees</a:t>
            </a:r>
            <a:endParaRPr lang="en-US" dirty="0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6413" y="1447800"/>
            <a:ext cx="8021637" cy="1981200"/>
          </a:xfrm>
        </p:spPr>
        <p:txBody>
          <a:bodyPr/>
          <a:lstStyle/>
          <a:p>
            <a:pPr>
              <a:defRPr/>
            </a:pPr>
            <a:r>
              <a:rPr lang="en-US" dirty="0"/>
              <a:t>token bucket, WFQ combine to provide guaranteed upper bound on delay, i.e., </a:t>
            </a:r>
            <a:r>
              <a:rPr lang="en-US" i="1" dirty="0">
                <a:solidFill>
                  <a:srgbClr val="CC0000"/>
                </a:solidFill>
              </a:rPr>
              <a:t>QoS guarantee!</a:t>
            </a:r>
          </a:p>
        </p:txBody>
      </p:sp>
      <p:pic>
        <p:nvPicPr>
          <p:cNvPr id="169989" name="Picture 4" descr="668 WFQ_and_tok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2862263"/>
            <a:ext cx="3744913" cy="264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4743" name="Line 7"/>
          <p:cNvSpPr>
            <a:spLocks noChangeShapeType="1"/>
          </p:cNvSpPr>
          <p:nvPr/>
        </p:nvSpPr>
        <p:spPr bwMode="auto">
          <a:xfrm>
            <a:off x="1597025" y="3770313"/>
            <a:ext cx="619125" cy="641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44744" name="Line 8"/>
          <p:cNvSpPr>
            <a:spLocks noChangeShapeType="1"/>
          </p:cNvSpPr>
          <p:nvPr/>
        </p:nvSpPr>
        <p:spPr bwMode="auto">
          <a:xfrm>
            <a:off x="2216150" y="4411663"/>
            <a:ext cx="1538288" cy="95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44746" name="Line 10"/>
          <p:cNvSpPr>
            <a:spLocks noChangeShapeType="1"/>
          </p:cNvSpPr>
          <p:nvPr/>
        </p:nvSpPr>
        <p:spPr bwMode="auto">
          <a:xfrm flipV="1">
            <a:off x="1717675" y="4556125"/>
            <a:ext cx="498475" cy="8953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44747" name="Text Box 11"/>
          <p:cNvSpPr txBox="1">
            <a:spLocks noChangeArrowheads="1"/>
          </p:cNvSpPr>
          <p:nvPr/>
        </p:nvSpPr>
        <p:spPr bwMode="auto">
          <a:xfrm>
            <a:off x="3021013" y="4718050"/>
            <a:ext cx="78263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i="0" dirty="0">
                <a:latin typeface="Arial"/>
                <a:cs typeface="Arial"/>
              </a:rPr>
              <a:t>WFQ </a:t>
            </a:r>
          </a:p>
        </p:txBody>
      </p:sp>
      <p:sp>
        <p:nvSpPr>
          <p:cNvPr id="244748" name="Line 12"/>
          <p:cNvSpPr>
            <a:spLocks noChangeShapeType="1"/>
          </p:cNvSpPr>
          <p:nvPr/>
        </p:nvSpPr>
        <p:spPr bwMode="auto">
          <a:xfrm>
            <a:off x="3394075" y="4475163"/>
            <a:ext cx="11160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44750" name="Rectangle 14"/>
          <p:cNvSpPr>
            <a:spLocks noChangeArrowheads="1"/>
          </p:cNvSpPr>
          <p:nvPr/>
        </p:nvSpPr>
        <p:spPr bwMode="auto">
          <a:xfrm rot="16198640">
            <a:off x="3252787" y="4246563"/>
            <a:ext cx="155575" cy="292100"/>
          </a:xfrm>
          <a:prstGeom prst="rect">
            <a:avLst/>
          </a:prstGeom>
          <a:solidFill>
            <a:srgbClr val="FF0000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44751" name="Line 15"/>
          <p:cNvSpPr>
            <a:spLocks noChangeShapeType="1"/>
          </p:cNvSpPr>
          <p:nvPr/>
        </p:nvSpPr>
        <p:spPr bwMode="auto">
          <a:xfrm rot="16198640">
            <a:off x="3078957" y="4490244"/>
            <a:ext cx="341312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44752" name="Line 16"/>
          <p:cNvSpPr>
            <a:spLocks noChangeShapeType="1"/>
          </p:cNvSpPr>
          <p:nvPr/>
        </p:nvSpPr>
        <p:spPr bwMode="auto">
          <a:xfrm rot="16198640">
            <a:off x="3130550" y="4481513"/>
            <a:ext cx="3429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44753" name="Line 17"/>
          <p:cNvSpPr>
            <a:spLocks noChangeShapeType="1"/>
          </p:cNvSpPr>
          <p:nvPr/>
        </p:nvSpPr>
        <p:spPr bwMode="auto">
          <a:xfrm rot="16198640">
            <a:off x="3187700" y="4478338"/>
            <a:ext cx="3429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44754" name="Line 18"/>
          <p:cNvSpPr>
            <a:spLocks noChangeShapeType="1"/>
          </p:cNvSpPr>
          <p:nvPr/>
        </p:nvSpPr>
        <p:spPr bwMode="auto">
          <a:xfrm rot="16198640">
            <a:off x="3241675" y="4478338"/>
            <a:ext cx="3429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44769" name="Text Box 33"/>
          <p:cNvSpPr txBox="1">
            <a:spLocks noChangeArrowheads="1"/>
          </p:cNvSpPr>
          <p:nvPr/>
        </p:nvSpPr>
        <p:spPr bwMode="auto">
          <a:xfrm>
            <a:off x="2000250" y="3049588"/>
            <a:ext cx="14700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0" dirty="0">
                <a:latin typeface="Arial"/>
                <a:cs typeface="Arial"/>
              </a:rPr>
              <a:t>token rate, r</a:t>
            </a:r>
            <a:endParaRPr lang="en-US" sz="2400" i="0" dirty="0">
              <a:latin typeface="Arial"/>
              <a:cs typeface="Arial"/>
            </a:endParaRPr>
          </a:p>
        </p:txBody>
      </p:sp>
      <p:sp>
        <p:nvSpPr>
          <p:cNvPr id="244770" name="Rectangle 34"/>
          <p:cNvSpPr>
            <a:spLocks noChangeArrowheads="1"/>
          </p:cNvSpPr>
          <p:nvPr/>
        </p:nvSpPr>
        <p:spPr bwMode="auto">
          <a:xfrm>
            <a:off x="3178175" y="4303713"/>
            <a:ext cx="319088" cy="3619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44771" name="Line 35"/>
          <p:cNvSpPr>
            <a:spLocks noChangeShapeType="1"/>
          </p:cNvSpPr>
          <p:nvPr/>
        </p:nvSpPr>
        <p:spPr bwMode="auto">
          <a:xfrm>
            <a:off x="3167063" y="4473575"/>
            <a:ext cx="3095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70003" name="Group 36"/>
          <p:cNvGrpSpPr>
            <a:grpSpLocks/>
          </p:cNvGrpSpPr>
          <p:nvPr/>
        </p:nvGrpSpPr>
        <p:grpSpPr bwMode="auto">
          <a:xfrm>
            <a:off x="1803400" y="3244850"/>
            <a:ext cx="258763" cy="333375"/>
            <a:chOff x="3438" y="1764"/>
            <a:chExt cx="180" cy="221"/>
          </a:xfrm>
        </p:grpSpPr>
        <p:sp>
          <p:nvSpPr>
            <p:cNvPr id="244773" name="Oval 37"/>
            <p:cNvSpPr>
              <a:spLocks noChangeArrowheads="1"/>
            </p:cNvSpPr>
            <p:nvPr/>
          </p:nvSpPr>
          <p:spPr bwMode="auto">
            <a:xfrm>
              <a:off x="3438" y="1938"/>
              <a:ext cx="60" cy="47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44774" name="Oval 38"/>
            <p:cNvSpPr>
              <a:spLocks noChangeArrowheads="1"/>
            </p:cNvSpPr>
            <p:nvPr/>
          </p:nvSpPr>
          <p:spPr bwMode="auto">
            <a:xfrm>
              <a:off x="3492" y="1764"/>
              <a:ext cx="60" cy="47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44775" name="Freeform 39"/>
            <p:cNvSpPr>
              <a:spLocks/>
            </p:cNvSpPr>
            <p:nvPr/>
          </p:nvSpPr>
          <p:spPr bwMode="auto">
            <a:xfrm>
              <a:off x="3504" y="1776"/>
              <a:ext cx="114" cy="180"/>
            </a:xfrm>
            <a:custGeom>
              <a:avLst/>
              <a:gdLst>
                <a:gd name="T0" fmla="*/ 114 w 114"/>
                <a:gd name="T1" fmla="*/ 0 h 180"/>
                <a:gd name="T2" fmla="*/ 24 w 114"/>
                <a:gd name="T3" fmla="*/ 96 h 180"/>
                <a:gd name="T4" fmla="*/ 0 w 114"/>
                <a:gd name="T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180">
                  <a:moveTo>
                    <a:pt x="114" y="0"/>
                  </a:moveTo>
                  <a:lnTo>
                    <a:pt x="24" y="96"/>
                  </a:lnTo>
                  <a:lnTo>
                    <a:pt x="0" y="180"/>
                  </a:lnTo>
                </a:path>
              </a:pathLst>
            </a:custGeom>
            <a:noFill/>
            <a:ln w="19050" cmpd="sng">
              <a:solidFill>
                <a:schemeClr val="accent2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sp>
        <p:nvSpPr>
          <p:cNvPr id="244776" name="Text Box 40"/>
          <p:cNvSpPr txBox="1">
            <a:spLocks noChangeArrowheads="1"/>
          </p:cNvSpPr>
          <p:nvPr/>
        </p:nvSpPr>
        <p:spPr bwMode="auto">
          <a:xfrm>
            <a:off x="1957388" y="3800475"/>
            <a:ext cx="15954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0" dirty="0">
                <a:latin typeface="Arial"/>
                <a:cs typeface="Arial"/>
              </a:rPr>
              <a:t>bucket size, b</a:t>
            </a:r>
            <a:endParaRPr lang="en-US" sz="2000" i="0" dirty="0">
              <a:latin typeface="Arial"/>
              <a:cs typeface="Arial"/>
            </a:endParaRPr>
          </a:p>
        </p:txBody>
      </p:sp>
      <p:sp>
        <p:nvSpPr>
          <p:cNvPr id="244777" name="Text Box 41"/>
          <p:cNvSpPr txBox="1">
            <a:spLocks noChangeArrowheads="1"/>
          </p:cNvSpPr>
          <p:nvPr/>
        </p:nvSpPr>
        <p:spPr bwMode="auto">
          <a:xfrm>
            <a:off x="3684588" y="4121150"/>
            <a:ext cx="112077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per-flow</a:t>
            </a:r>
          </a:p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rate, R</a:t>
            </a:r>
            <a:endParaRPr lang="en-US" sz="2400" i="0" dirty="0">
              <a:latin typeface="Arial"/>
              <a:cs typeface="Arial"/>
            </a:endParaRPr>
          </a:p>
        </p:txBody>
      </p:sp>
      <p:grpSp>
        <p:nvGrpSpPr>
          <p:cNvPr id="170006" name="Group 42"/>
          <p:cNvGrpSpPr>
            <a:grpSpLocks/>
          </p:cNvGrpSpPr>
          <p:nvPr/>
        </p:nvGrpSpPr>
        <p:grpSpPr bwMode="auto">
          <a:xfrm>
            <a:off x="2632075" y="5397500"/>
            <a:ext cx="1395413" cy="542925"/>
            <a:chOff x="3374" y="3569"/>
            <a:chExt cx="975" cy="360"/>
          </a:xfrm>
        </p:grpSpPr>
        <p:sp>
          <p:nvSpPr>
            <p:cNvPr id="244779" name="Text Box 43"/>
            <p:cNvSpPr txBox="1">
              <a:spLocks noChangeArrowheads="1"/>
            </p:cNvSpPr>
            <p:nvPr/>
          </p:nvSpPr>
          <p:spPr bwMode="auto">
            <a:xfrm>
              <a:off x="3374" y="3569"/>
              <a:ext cx="975" cy="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 i="0" dirty="0">
                  <a:latin typeface="Arial"/>
                  <a:cs typeface="Arial"/>
                </a:rPr>
                <a:t>D     = </a:t>
              </a:r>
              <a:r>
                <a:rPr lang="en-US" sz="2000" i="0" dirty="0">
                  <a:latin typeface="Arial"/>
                  <a:cs typeface="Arial"/>
                </a:rPr>
                <a:t>b/R</a:t>
              </a:r>
              <a:endParaRPr lang="en-US" sz="2400" i="0" dirty="0">
                <a:latin typeface="Arial"/>
                <a:cs typeface="Arial"/>
              </a:endParaRPr>
            </a:p>
          </p:txBody>
        </p:sp>
        <p:sp>
          <p:nvSpPr>
            <p:cNvPr id="244780" name="Text Box 44"/>
            <p:cNvSpPr txBox="1">
              <a:spLocks noChangeArrowheads="1"/>
            </p:cNvSpPr>
            <p:nvPr/>
          </p:nvSpPr>
          <p:spPr bwMode="auto">
            <a:xfrm>
              <a:off x="3459" y="3664"/>
              <a:ext cx="469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 i="0" dirty="0">
                  <a:latin typeface="Arial"/>
                  <a:cs typeface="Arial"/>
                </a:rPr>
                <a:t>max</a:t>
              </a:r>
              <a:endParaRPr lang="en-US" sz="2400" i="0" dirty="0">
                <a:latin typeface="Arial"/>
                <a:cs typeface="Arial"/>
              </a:endParaRPr>
            </a:p>
          </p:txBody>
        </p:sp>
      </p:grpSp>
      <p:grpSp>
        <p:nvGrpSpPr>
          <p:cNvPr id="170007" name="Group 45"/>
          <p:cNvGrpSpPr>
            <a:grpSpLocks/>
          </p:cNvGrpSpPr>
          <p:nvPr/>
        </p:nvGrpSpPr>
        <p:grpSpPr bwMode="auto">
          <a:xfrm>
            <a:off x="1825625" y="4649788"/>
            <a:ext cx="120650" cy="515937"/>
            <a:chOff x="3390" y="2502"/>
            <a:chExt cx="84" cy="342"/>
          </a:xfrm>
        </p:grpSpPr>
        <p:sp>
          <p:nvSpPr>
            <p:cNvPr id="244782" name="Rectangle 46"/>
            <p:cNvSpPr>
              <a:spLocks noChangeArrowheads="1"/>
            </p:cNvSpPr>
            <p:nvPr/>
          </p:nvSpPr>
          <p:spPr bwMode="auto">
            <a:xfrm rot="2575046">
              <a:off x="3396" y="2766"/>
              <a:ext cx="78" cy="7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44783" name="Rectangle 47"/>
            <p:cNvSpPr>
              <a:spLocks noChangeArrowheads="1"/>
            </p:cNvSpPr>
            <p:nvPr/>
          </p:nvSpPr>
          <p:spPr bwMode="auto">
            <a:xfrm>
              <a:off x="3390" y="2502"/>
              <a:ext cx="78" cy="24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0008" name="Group 48"/>
          <p:cNvGrpSpPr>
            <a:grpSpLocks/>
          </p:cNvGrpSpPr>
          <p:nvPr/>
        </p:nvGrpSpPr>
        <p:grpSpPr bwMode="auto">
          <a:xfrm>
            <a:off x="1795463" y="3606800"/>
            <a:ext cx="120650" cy="515938"/>
            <a:chOff x="3390" y="2502"/>
            <a:chExt cx="84" cy="342"/>
          </a:xfrm>
        </p:grpSpPr>
        <p:sp>
          <p:nvSpPr>
            <p:cNvPr id="244785" name="Rectangle 49"/>
            <p:cNvSpPr>
              <a:spLocks noChangeArrowheads="1"/>
            </p:cNvSpPr>
            <p:nvPr/>
          </p:nvSpPr>
          <p:spPr bwMode="auto">
            <a:xfrm rot="2575046">
              <a:off x="3396" y="2766"/>
              <a:ext cx="78" cy="7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244786" name="Rectangle 50"/>
            <p:cNvSpPr>
              <a:spLocks noChangeArrowheads="1"/>
            </p:cNvSpPr>
            <p:nvPr/>
          </p:nvSpPr>
          <p:spPr bwMode="auto">
            <a:xfrm>
              <a:off x="3390" y="2502"/>
              <a:ext cx="78" cy="24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sp>
        <p:nvSpPr>
          <p:cNvPr id="244787" name="Line 51"/>
          <p:cNvSpPr>
            <a:spLocks noChangeShapeType="1"/>
          </p:cNvSpPr>
          <p:nvPr/>
        </p:nvSpPr>
        <p:spPr bwMode="auto">
          <a:xfrm>
            <a:off x="1319213" y="3630613"/>
            <a:ext cx="407987" cy="407987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244788" name="Text Box 52"/>
          <p:cNvSpPr txBox="1">
            <a:spLocks noChangeArrowheads="1"/>
          </p:cNvSpPr>
          <p:nvPr/>
        </p:nvSpPr>
        <p:spPr bwMode="auto">
          <a:xfrm>
            <a:off x="558800" y="3041650"/>
            <a:ext cx="9413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solidFill>
                  <a:srgbClr val="CC0000"/>
                </a:solidFill>
                <a:latin typeface="Arial"/>
                <a:cs typeface="Arial"/>
              </a:rPr>
              <a:t>arriving</a:t>
            </a:r>
          </a:p>
          <a:p>
            <a:pPr>
              <a:defRPr/>
            </a:pPr>
            <a:r>
              <a:rPr lang="en-US" i="0" dirty="0">
                <a:solidFill>
                  <a:srgbClr val="CC0000"/>
                </a:solidFill>
                <a:latin typeface="Arial"/>
                <a:cs typeface="Arial"/>
              </a:rPr>
              <a:t>traffic</a:t>
            </a:r>
            <a:endParaRPr lang="en-US" sz="2400" i="0" dirty="0">
              <a:solidFill>
                <a:srgbClr val="CC0000"/>
              </a:solidFill>
              <a:latin typeface="Arial"/>
              <a:cs typeface="Arial"/>
            </a:endParaRPr>
          </a:p>
        </p:txBody>
      </p:sp>
      <p:pic>
        <p:nvPicPr>
          <p:cNvPr id="170012" name="Picture 17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833438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 Box 52"/>
          <p:cNvSpPr txBox="1">
            <a:spLocks noChangeArrowheads="1"/>
          </p:cNvSpPr>
          <p:nvPr/>
        </p:nvSpPr>
        <p:spPr bwMode="auto">
          <a:xfrm>
            <a:off x="904875" y="5540375"/>
            <a:ext cx="9413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solidFill>
                  <a:srgbClr val="0000FF"/>
                </a:solidFill>
                <a:latin typeface="Arial"/>
                <a:cs typeface="Arial"/>
              </a:rPr>
              <a:t>arriving</a:t>
            </a:r>
          </a:p>
          <a:p>
            <a:pPr>
              <a:defRPr/>
            </a:pPr>
            <a:r>
              <a:rPr lang="en-US" i="0" dirty="0">
                <a:solidFill>
                  <a:srgbClr val="0000FF"/>
                </a:solidFill>
                <a:latin typeface="Arial"/>
                <a:cs typeface="Arial"/>
              </a:rPr>
              <a:t>traffic</a:t>
            </a:r>
            <a:endParaRPr lang="en-US" sz="2400" i="0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57" name="Line 51"/>
          <p:cNvSpPr>
            <a:spLocks noChangeShapeType="1"/>
          </p:cNvSpPr>
          <p:nvPr/>
        </p:nvSpPr>
        <p:spPr bwMode="auto">
          <a:xfrm flipV="1">
            <a:off x="1449388" y="5199063"/>
            <a:ext cx="292100" cy="373062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70016" name="Group 332"/>
          <p:cNvGrpSpPr>
            <a:grpSpLocks/>
          </p:cNvGrpSpPr>
          <p:nvPr/>
        </p:nvGrpSpPr>
        <p:grpSpPr bwMode="auto">
          <a:xfrm>
            <a:off x="2425700" y="4322763"/>
            <a:ext cx="676275" cy="287337"/>
            <a:chOff x="2356" y="1300"/>
            <a:chExt cx="555" cy="194"/>
          </a:xfrm>
        </p:grpSpPr>
        <p:sp>
          <p:nvSpPr>
            <p:cNvPr id="170017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sp>
          <p:nvSpPr>
            <p:cNvPr id="170018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dirty="0">
                <a:latin typeface="Times New Roman" charset="0"/>
              </a:endParaRPr>
            </a:p>
          </p:txBody>
        </p:sp>
        <p:sp>
          <p:nvSpPr>
            <p:cNvPr id="170019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grpSp>
          <p:nvGrpSpPr>
            <p:cNvPr id="170020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70023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0024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3" name="Line 330"/>
            <p:cNvSpPr>
              <a:spLocks noChangeShapeType="1"/>
            </p:cNvSpPr>
            <p:nvPr/>
          </p:nvSpPr>
          <p:spPr bwMode="auto">
            <a:xfrm>
              <a:off x="2357" y="1361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64" name="Line 331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sp>
        <p:nvSpPr>
          <p:cNvPr id="51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67</a:t>
            </a:fld>
            <a:endParaRPr lang="en-US" sz="1200" dirty="0">
              <a:latin typeface="Tahoma" charset="0"/>
            </a:endParaRPr>
          </a:p>
        </p:txBody>
      </p:sp>
      <p:sp>
        <p:nvSpPr>
          <p:cNvPr id="52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4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Differentiated services</a:t>
            </a:r>
            <a:endParaRPr lang="en-US" dirty="0"/>
          </a:p>
        </p:txBody>
      </p:sp>
      <p:sp>
        <p:nvSpPr>
          <p:cNvPr id="610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9588" y="1244600"/>
            <a:ext cx="7772400" cy="3101975"/>
          </a:xfrm>
        </p:spPr>
        <p:txBody>
          <a:bodyPr/>
          <a:lstStyle/>
          <a:p>
            <a:pPr>
              <a:defRPr/>
            </a:pPr>
            <a:r>
              <a:rPr lang="en-US" dirty="0"/>
              <a:t>want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qualitative</a:t>
            </a:r>
            <a:r>
              <a:rPr lang="ja-JP" altLang="en-US" dirty="0">
                <a:latin typeface="Arial"/>
              </a:rPr>
              <a:t>”</a:t>
            </a:r>
            <a:r>
              <a:rPr lang="en-US" dirty="0"/>
              <a:t> service classes</a:t>
            </a:r>
          </a:p>
          <a:p>
            <a:pPr lvl="1">
              <a:defRPr/>
            </a:pP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behaves like a wire</a:t>
            </a:r>
            <a:r>
              <a:rPr lang="ja-JP" altLang="en-US" dirty="0">
                <a:latin typeface="Arial"/>
              </a:rPr>
              <a:t>”</a:t>
            </a:r>
            <a:endParaRPr lang="en-US" dirty="0"/>
          </a:p>
          <a:p>
            <a:pPr lvl="1">
              <a:defRPr/>
            </a:pPr>
            <a:r>
              <a:rPr lang="en-US" dirty="0"/>
              <a:t>relative service distinction: Platinum, Gold, Silver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scalability:</a:t>
            </a:r>
            <a:r>
              <a:rPr lang="en-US" dirty="0">
                <a:solidFill>
                  <a:srgbClr val="CC0000"/>
                </a:solidFill>
              </a:rPr>
              <a:t> </a:t>
            </a:r>
            <a:r>
              <a:rPr lang="en-US" dirty="0"/>
              <a:t>simple functions in network core, relatively complex functions at edge routers (or hosts)</a:t>
            </a:r>
          </a:p>
          <a:p>
            <a:pPr lvl="1">
              <a:defRPr/>
            </a:pPr>
            <a:r>
              <a:rPr lang="en-US" dirty="0"/>
              <a:t>signaling, maintaining per-flow router state  difficult with large number of flows </a:t>
            </a:r>
          </a:p>
          <a:p>
            <a:pPr>
              <a:defRPr/>
            </a:pPr>
            <a:r>
              <a:rPr lang="en-US" dirty="0"/>
              <a:t>don</a:t>
            </a:r>
            <a:r>
              <a:rPr lang="ja-JP" altLang="en-US" dirty="0">
                <a:latin typeface="Arial"/>
              </a:rPr>
              <a:t>’</a:t>
            </a:r>
            <a:r>
              <a:rPr lang="en-US" dirty="0"/>
              <a:t>t define define service classes, provide functional components to build service classes</a:t>
            </a:r>
          </a:p>
        </p:txBody>
      </p:sp>
      <p:pic>
        <p:nvPicPr>
          <p:cNvPr id="172037" name="Picture 20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876300"/>
            <a:ext cx="54848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68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518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1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882650"/>
            <a:ext cx="5027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2354" name="Text Box 2"/>
          <p:cNvSpPr txBox="1">
            <a:spLocks noChangeArrowheads="1"/>
          </p:cNvSpPr>
          <p:nvPr/>
        </p:nvSpPr>
        <p:spPr bwMode="auto">
          <a:xfrm>
            <a:off x="269585" y="1977689"/>
            <a:ext cx="4070350" cy="182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0988" indent="-2809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i="0" dirty="0">
                <a:latin typeface="Arial"/>
                <a:cs typeface="Arial"/>
              </a:rPr>
              <a:t>e</a:t>
            </a:r>
            <a:r>
              <a:rPr lang="en-US" i="0" dirty="0" smtClean="0">
                <a:latin typeface="Arial"/>
                <a:cs typeface="Arial"/>
              </a:rPr>
              <a:t>dge router:</a:t>
            </a:r>
          </a:p>
          <a:p>
            <a:pPr marL="282575" indent="-282575">
              <a:lnSpc>
                <a:spcPct val="90000"/>
              </a:lnSpc>
              <a:spcBef>
                <a:spcPts val="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dirty="0" smtClean="0">
                <a:solidFill>
                  <a:srgbClr val="000099"/>
                </a:solidFill>
                <a:latin typeface="Arial"/>
                <a:cs typeface="Arial"/>
              </a:rPr>
              <a:t>per-flow </a:t>
            </a:r>
            <a:r>
              <a:rPr lang="en-US" i="0" dirty="0" smtClean="0">
                <a:solidFill>
                  <a:schemeClr val="tx2"/>
                </a:solidFill>
                <a:latin typeface="Arial"/>
                <a:cs typeface="Arial"/>
              </a:rPr>
              <a:t>traffic management</a:t>
            </a:r>
          </a:p>
          <a:p>
            <a:pPr marL="282575" indent="-282575">
              <a:lnSpc>
                <a:spcPct val="90000"/>
              </a:lnSpc>
              <a:spcBef>
                <a:spcPts val="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i="0" dirty="0" smtClean="0">
                <a:solidFill>
                  <a:schemeClr val="tx2"/>
                </a:solidFill>
                <a:latin typeface="Arial"/>
                <a:cs typeface="Arial"/>
              </a:rPr>
              <a:t>marks packets as </a:t>
            </a:r>
            <a:r>
              <a:rPr lang="en-US" i="0" dirty="0" smtClean="0">
                <a:solidFill>
                  <a:srgbClr val="00CC00"/>
                </a:solidFill>
                <a:latin typeface="Arial"/>
                <a:cs typeface="Arial"/>
              </a:rPr>
              <a:t>in-profile</a:t>
            </a:r>
            <a:r>
              <a:rPr lang="en-US" i="0" dirty="0" smtClean="0">
                <a:solidFill>
                  <a:schemeClr val="tx2"/>
                </a:solidFill>
                <a:latin typeface="Arial"/>
                <a:cs typeface="Arial"/>
              </a:rPr>
              <a:t> and </a:t>
            </a:r>
            <a:r>
              <a:rPr lang="en-US" i="0" dirty="0" smtClean="0">
                <a:solidFill>
                  <a:srgbClr val="CC0000"/>
                </a:solidFill>
                <a:latin typeface="Arial"/>
                <a:cs typeface="Arial"/>
              </a:rPr>
              <a:t>out-profile </a:t>
            </a:r>
          </a:p>
        </p:txBody>
      </p:sp>
      <p:sp>
        <p:nvSpPr>
          <p:cNvPr id="612355" name="Text Box 3"/>
          <p:cNvSpPr txBox="1">
            <a:spLocks noChangeArrowheads="1"/>
          </p:cNvSpPr>
          <p:nvPr/>
        </p:nvSpPr>
        <p:spPr bwMode="auto">
          <a:xfrm>
            <a:off x="379413" y="4165229"/>
            <a:ext cx="4724762" cy="246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0988" indent="-280988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i="0" dirty="0" smtClean="0">
                <a:solidFill>
                  <a:srgbClr val="000000"/>
                </a:solidFill>
                <a:latin typeface="Arial"/>
                <a:cs typeface="Arial"/>
              </a:rPr>
              <a:t>core router:</a:t>
            </a:r>
          </a:p>
          <a:p>
            <a:pPr marL="282575" indent="-282575">
              <a:lnSpc>
                <a:spcPct val="90000"/>
              </a:lnSpc>
              <a:spcBef>
                <a:spcPts val="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dirty="0" smtClean="0">
                <a:solidFill>
                  <a:srgbClr val="000099"/>
                </a:solidFill>
                <a:latin typeface="Arial"/>
                <a:cs typeface="Arial"/>
              </a:rPr>
              <a:t>per class </a:t>
            </a:r>
            <a:r>
              <a:rPr lang="en-US" i="0" dirty="0" smtClean="0">
                <a:solidFill>
                  <a:schemeClr val="tx2"/>
                </a:solidFill>
                <a:latin typeface="Arial"/>
                <a:cs typeface="Arial"/>
              </a:rPr>
              <a:t>traffic management</a:t>
            </a:r>
          </a:p>
          <a:p>
            <a:pPr marL="282575" indent="-282575">
              <a:lnSpc>
                <a:spcPct val="90000"/>
              </a:lnSpc>
              <a:spcBef>
                <a:spcPts val="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i="0" dirty="0" smtClean="0">
                <a:solidFill>
                  <a:schemeClr val="tx2"/>
                </a:solidFill>
                <a:latin typeface="Arial"/>
                <a:cs typeface="Arial"/>
              </a:rPr>
              <a:t>buffering and scheduling based on </a:t>
            </a:r>
            <a:r>
              <a:rPr lang="en-US" dirty="0" smtClean="0">
                <a:solidFill>
                  <a:srgbClr val="000099"/>
                </a:solidFill>
                <a:latin typeface="Arial"/>
                <a:cs typeface="Arial"/>
              </a:rPr>
              <a:t>marking</a:t>
            </a:r>
            <a:r>
              <a:rPr lang="en-US" i="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i="0" dirty="0" smtClean="0">
                <a:latin typeface="Arial"/>
                <a:cs typeface="Arial"/>
              </a:rPr>
              <a:t>at edge</a:t>
            </a:r>
          </a:p>
          <a:p>
            <a:pPr marL="282575" indent="-282575">
              <a:lnSpc>
                <a:spcPct val="90000"/>
              </a:lnSpc>
              <a:spcBef>
                <a:spcPts val="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i="0" dirty="0" smtClean="0">
                <a:latin typeface="Arial"/>
                <a:cs typeface="Arial"/>
              </a:rPr>
              <a:t>preference given to </a:t>
            </a:r>
            <a:r>
              <a:rPr lang="en-US" i="0" dirty="0" smtClean="0">
                <a:solidFill>
                  <a:srgbClr val="00CC00"/>
                </a:solidFill>
                <a:latin typeface="Arial"/>
                <a:cs typeface="Arial"/>
              </a:rPr>
              <a:t>in-profile </a:t>
            </a:r>
            <a:r>
              <a:rPr lang="en-US" i="0" dirty="0" smtClean="0">
                <a:latin typeface="Arial"/>
                <a:cs typeface="Arial"/>
              </a:rPr>
              <a:t>packets over </a:t>
            </a:r>
            <a:r>
              <a:rPr lang="en-US" i="0" dirty="0" smtClean="0">
                <a:solidFill>
                  <a:srgbClr val="CC0000"/>
                </a:solidFill>
                <a:latin typeface="Arial"/>
                <a:cs typeface="Arial"/>
              </a:rPr>
              <a:t>out-of-profile </a:t>
            </a:r>
            <a:r>
              <a:rPr lang="en-US" i="0" dirty="0" smtClean="0">
                <a:latin typeface="Arial"/>
                <a:cs typeface="Arial"/>
              </a:rPr>
              <a:t>packets</a:t>
            </a:r>
          </a:p>
        </p:txBody>
      </p:sp>
      <p:sp>
        <p:nvSpPr>
          <p:cNvPr id="612357" name="Line 5"/>
          <p:cNvSpPr>
            <a:spLocks noChangeShapeType="1"/>
          </p:cNvSpPr>
          <p:nvPr/>
        </p:nvSpPr>
        <p:spPr bwMode="auto">
          <a:xfrm flipV="1">
            <a:off x="8181975" y="5630863"/>
            <a:ext cx="473075" cy="55562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174085" name="Freeform 7"/>
          <p:cNvSpPr>
            <a:spLocks/>
          </p:cNvSpPr>
          <p:nvPr/>
        </p:nvSpPr>
        <p:spPr bwMode="auto">
          <a:xfrm>
            <a:off x="6884988" y="4441825"/>
            <a:ext cx="1504950" cy="1341438"/>
          </a:xfrm>
          <a:custGeom>
            <a:avLst/>
            <a:gdLst>
              <a:gd name="T0" fmla="*/ 19032 w 2135"/>
              <a:gd name="T1" fmla="*/ 526244 h 1662"/>
              <a:gd name="T2" fmla="*/ 74014 w 2135"/>
              <a:gd name="T3" fmla="*/ 61341 h 1662"/>
              <a:gd name="T4" fmla="*/ 463116 w 2135"/>
              <a:gd name="T5" fmla="*/ 158196 h 1662"/>
              <a:gd name="T6" fmla="*/ 852218 w 2135"/>
              <a:gd name="T7" fmla="*/ 80712 h 1662"/>
              <a:gd name="T8" fmla="*/ 1410494 w 2135"/>
              <a:gd name="T9" fmla="*/ 327692 h 1662"/>
              <a:gd name="T10" fmla="*/ 1418953 w 2135"/>
              <a:gd name="T11" fmla="*/ 923348 h 1662"/>
              <a:gd name="T12" fmla="*/ 1114438 w 2135"/>
              <a:gd name="T13" fmla="*/ 1291396 h 1662"/>
              <a:gd name="T14" fmla="*/ 573079 w 2135"/>
              <a:gd name="T15" fmla="*/ 1223598 h 1662"/>
              <a:gd name="T16" fmla="*/ 353152 w 2135"/>
              <a:gd name="T17" fmla="*/ 1025046 h 1662"/>
              <a:gd name="T18" fmla="*/ 128996 w 2135"/>
              <a:gd name="T19" fmla="*/ 860393 h 1662"/>
              <a:gd name="T20" fmla="*/ 19032 w 2135"/>
              <a:gd name="T21" fmla="*/ 526244 h 166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135" h="1662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mpd="sng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4086" name="Freeform 8"/>
          <p:cNvSpPr>
            <a:spLocks/>
          </p:cNvSpPr>
          <p:nvPr/>
        </p:nvSpPr>
        <p:spPr bwMode="auto">
          <a:xfrm>
            <a:off x="6934200" y="2819400"/>
            <a:ext cx="1165225" cy="1565275"/>
          </a:xfrm>
          <a:custGeom>
            <a:avLst/>
            <a:gdLst>
              <a:gd name="T0" fmla="*/ 215549 w 1292"/>
              <a:gd name="T1" fmla="*/ 8731 h 1255"/>
              <a:gd name="T2" fmla="*/ 31566 w 1292"/>
              <a:gd name="T3" fmla="*/ 195815 h 1255"/>
              <a:gd name="T4" fmla="*/ 26154 w 1292"/>
              <a:gd name="T5" fmla="*/ 652302 h 1255"/>
              <a:gd name="T6" fmla="*/ 47799 w 1292"/>
              <a:gd name="T7" fmla="*/ 1033955 h 1255"/>
              <a:gd name="T8" fmla="*/ 220960 w 1292"/>
              <a:gd name="T9" fmla="*/ 1086338 h 1255"/>
              <a:gd name="T10" fmla="*/ 583514 w 1292"/>
              <a:gd name="T11" fmla="*/ 1408124 h 1255"/>
              <a:gd name="T12" fmla="*/ 897368 w 1292"/>
              <a:gd name="T13" fmla="*/ 1542825 h 1255"/>
              <a:gd name="T14" fmla="*/ 1081350 w 1292"/>
              <a:gd name="T15" fmla="*/ 1273423 h 1255"/>
              <a:gd name="T16" fmla="*/ 1146286 w 1292"/>
              <a:gd name="T17" fmla="*/ 555018 h 1255"/>
              <a:gd name="T18" fmla="*/ 1086762 w 1292"/>
              <a:gd name="T19" fmla="*/ 263166 h 1255"/>
              <a:gd name="T20" fmla="*/ 675506 w 1292"/>
              <a:gd name="T21" fmla="*/ 143432 h 1255"/>
              <a:gd name="T22" fmla="*/ 215549 w 1292"/>
              <a:gd name="T23" fmla="*/ 8731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mpd="sng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4087" name="Freeform 9"/>
          <p:cNvSpPr>
            <a:spLocks/>
          </p:cNvSpPr>
          <p:nvPr/>
        </p:nvSpPr>
        <p:spPr bwMode="auto">
          <a:xfrm>
            <a:off x="5111750" y="2879725"/>
            <a:ext cx="1554163" cy="1790700"/>
          </a:xfrm>
          <a:custGeom>
            <a:avLst/>
            <a:gdLst>
              <a:gd name="T0" fmla="*/ 637902 w 1340"/>
              <a:gd name="T1" fmla="*/ 63148 h 1191"/>
              <a:gd name="T2" fmla="*/ 95105 w 1340"/>
              <a:gd name="T3" fmla="*/ 90212 h 1191"/>
              <a:gd name="T4" fmla="*/ 67270 w 1340"/>
              <a:gd name="T5" fmla="*/ 604418 h 1191"/>
              <a:gd name="T6" fmla="*/ 32475 w 1340"/>
              <a:gd name="T7" fmla="*/ 1082539 h 1191"/>
              <a:gd name="T8" fmla="*/ 129900 w 1340"/>
              <a:gd name="T9" fmla="*/ 1308068 h 1191"/>
              <a:gd name="T10" fmla="*/ 623984 w 1340"/>
              <a:gd name="T11" fmla="*/ 1317089 h 1191"/>
              <a:gd name="T12" fmla="*/ 742286 w 1340"/>
              <a:gd name="T13" fmla="*/ 1695978 h 1191"/>
              <a:gd name="T14" fmla="*/ 1431221 w 1340"/>
              <a:gd name="T15" fmla="*/ 1650872 h 1191"/>
              <a:gd name="T16" fmla="*/ 1479933 w 1340"/>
              <a:gd name="T17" fmla="*/ 857010 h 1191"/>
              <a:gd name="T18" fmla="*/ 1396426 w 1340"/>
              <a:gd name="T19" fmla="*/ 514206 h 1191"/>
              <a:gd name="T20" fmla="*/ 881465 w 1340"/>
              <a:gd name="T21" fmla="*/ 433016 h 1191"/>
              <a:gd name="T22" fmla="*/ 637902 w 1340"/>
              <a:gd name="T23" fmla="*/ 63148 h 11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340" h="1191">
                <a:moveTo>
                  <a:pt x="550" y="42"/>
                </a:moveTo>
                <a:cubicBezTo>
                  <a:pt x="437" y="4"/>
                  <a:pt x="164" y="0"/>
                  <a:pt x="82" y="60"/>
                </a:cubicBezTo>
                <a:cubicBezTo>
                  <a:pt x="0" y="120"/>
                  <a:pt x="67" y="292"/>
                  <a:pt x="58" y="402"/>
                </a:cubicBezTo>
                <a:cubicBezTo>
                  <a:pt x="49" y="512"/>
                  <a:pt x="19" y="642"/>
                  <a:pt x="28" y="720"/>
                </a:cubicBezTo>
                <a:cubicBezTo>
                  <a:pt x="37" y="798"/>
                  <a:pt x="27" y="844"/>
                  <a:pt x="112" y="870"/>
                </a:cubicBezTo>
                <a:cubicBezTo>
                  <a:pt x="197" y="896"/>
                  <a:pt x="450" y="833"/>
                  <a:pt x="538" y="876"/>
                </a:cubicBezTo>
                <a:cubicBezTo>
                  <a:pt x="626" y="919"/>
                  <a:pt x="524" y="1091"/>
                  <a:pt x="640" y="1128"/>
                </a:cubicBezTo>
                <a:cubicBezTo>
                  <a:pt x="756" y="1165"/>
                  <a:pt x="1128" y="1191"/>
                  <a:pt x="1234" y="1098"/>
                </a:cubicBezTo>
                <a:cubicBezTo>
                  <a:pt x="1340" y="1005"/>
                  <a:pt x="1281" y="696"/>
                  <a:pt x="1276" y="570"/>
                </a:cubicBezTo>
                <a:cubicBezTo>
                  <a:pt x="1271" y="444"/>
                  <a:pt x="1290" y="389"/>
                  <a:pt x="1204" y="342"/>
                </a:cubicBezTo>
                <a:cubicBezTo>
                  <a:pt x="1118" y="295"/>
                  <a:pt x="868" y="338"/>
                  <a:pt x="760" y="288"/>
                </a:cubicBezTo>
                <a:cubicBezTo>
                  <a:pt x="652" y="238"/>
                  <a:pt x="663" y="80"/>
                  <a:pt x="550" y="42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mpd="sng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12363" name="Line 11"/>
          <p:cNvSpPr>
            <a:spLocks noChangeShapeType="1"/>
          </p:cNvSpPr>
          <p:nvPr/>
        </p:nvSpPr>
        <p:spPr bwMode="auto">
          <a:xfrm>
            <a:off x="7661275" y="4273550"/>
            <a:ext cx="0" cy="268288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378" name="Line 26"/>
          <p:cNvSpPr>
            <a:spLocks noChangeShapeType="1"/>
          </p:cNvSpPr>
          <p:nvPr/>
        </p:nvSpPr>
        <p:spPr bwMode="auto">
          <a:xfrm flipV="1">
            <a:off x="5311775" y="3779838"/>
            <a:ext cx="209550" cy="319087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379" name="Line 27"/>
          <p:cNvSpPr>
            <a:spLocks noChangeShapeType="1"/>
          </p:cNvSpPr>
          <p:nvPr/>
        </p:nvSpPr>
        <p:spPr bwMode="auto">
          <a:xfrm flipV="1">
            <a:off x="6308725" y="3459163"/>
            <a:ext cx="104775" cy="265112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380" name="Line 28"/>
          <p:cNvSpPr>
            <a:spLocks noChangeShapeType="1"/>
          </p:cNvSpPr>
          <p:nvPr/>
        </p:nvSpPr>
        <p:spPr bwMode="auto">
          <a:xfrm>
            <a:off x="6308725" y="3832225"/>
            <a:ext cx="104775" cy="320675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381" name="Line 29"/>
          <p:cNvSpPr>
            <a:spLocks noChangeShapeType="1"/>
          </p:cNvSpPr>
          <p:nvPr/>
        </p:nvSpPr>
        <p:spPr bwMode="auto">
          <a:xfrm>
            <a:off x="5364163" y="3351213"/>
            <a:ext cx="157162" cy="373062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425" name="Line 73"/>
          <p:cNvSpPr>
            <a:spLocks noChangeShapeType="1"/>
          </p:cNvSpPr>
          <p:nvPr/>
        </p:nvSpPr>
        <p:spPr bwMode="auto">
          <a:xfrm>
            <a:off x="6594475" y="3378200"/>
            <a:ext cx="419100" cy="0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496" name="Line 144"/>
          <p:cNvSpPr>
            <a:spLocks noChangeShapeType="1"/>
          </p:cNvSpPr>
          <p:nvPr/>
        </p:nvSpPr>
        <p:spPr bwMode="auto">
          <a:xfrm>
            <a:off x="5784850" y="3779838"/>
            <a:ext cx="261938" cy="0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26" name="Line 174"/>
          <p:cNvSpPr>
            <a:spLocks noChangeShapeType="1"/>
          </p:cNvSpPr>
          <p:nvPr/>
        </p:nvSpPr>
        <p:spPr bwMode="auto">
          <a:xfrm flipH="1">
            <a:off x="4862513" y="3344863"/>
            <a:ext cx="249237" cy="0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27" name="Line 175"/>
          <p:cNvSpPr>
            <a:spLocks noChangeShapeType="1"/>
          </p:cNvSpPr>
          <p:nvPr/>
        </p:nvSpPr>
        <p:spPr bwMode="auto">
          <a:xfrm>
            <a:off x="4862513" y="2879725"/>
            <a:ext cx="0" cy="81280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28" name="Line 176"/>
          <p:cNvSpPr>
            <a:spLocks noChangeShapeType="1"/>
          </p:cNvSpPr>
          <p:nvPr/>
        </p:nvSpPr>
        <p:spPr bwMode="auto">
          <a:xfrm flipH="1">
            <a:off x="4613275" y="2879725"/>
            <a:ext cx="249238" cy="0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29" name="Line 177"/>
          <p:cNvSpPr>
            <a:spLocks noChangeShapeType="1"/>
          </p:cNvSpPr>
          <p:nvPr/>
        </p:nvSpPr>
        <p:spPr bwMode="auto">
          <a:xfrm>
            <a:off x="4862513" y="3692525"/>
            <a:ext cx="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30" name="Line 178"/>
          <p:cNvSpPr>
            <a:spLocks noChangeShapeType="1"/>
          </p:cNvSpPr>
          <p:nvPr/>
        </p:nvSpPr>
        <p:spPr bwMode="auto">
          <a:xfrm flipH="1">
            <a:off x="4613275" y="3692525"/>
            <a:ext cx="249238" cy="0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90" name="Line 238"/>
          <p:cNvSpPr>
            <a:spLocks noChangeShapeType="1"/>
          </p:cNvSpPr>
          <p:nvPr/>
        </p:nvSpPr>
        <p:spPr bwMode="auto">
          <a:xfrm flipV="1">
            <a:off x="7156450" y="2997200"/>
            <a:ext cx="298450" cy="347663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91" name="Line 239"/>
          <p:cNvSpPr>
            <a:spLocks noChangeShapeType="1"/>
          </p:cNvSpPr>
          <p:nvPr/>
        </p:nvSpPr>
        <p:spPr bwMode="auto">
          <a:xfrm>
            <a:off x="7554913" y="2997200"/>
            <a:ext cx="0" cy="406400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92" name="Line 240"/>
          <p:cNvSpPr>
            <a:spLocks noChangeShapeType="1"/>
          </p:cNvSpPr>
          <p:nvPr/>
        </p:nvSpPr>
        <p:spPr bwMode="auto">
          <a:xfrm>
            <a:off x="7156450" y="3403600"/>
            <a:ext cx="198438" cy="0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93" name="Line 241"/>
          <p:cNvSpPr>
            <a:spLocks noChangeShapeType="1"/>
          </p:cNvSpPr>
          <p:nvPr/>
        </p:nvSpPr>
        <p:spPr bwMode="auto">
          <a:xfrm>
            <a:off x="7704138" y="3403600"/>
            <a:ext cx="300037" cy="57150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94" name="Line 242"/>
          <p:cNvSpPr>
            <a:spLocks noChangeShapeType="1"/>
          </p:cNvSpPr>
          <p:nvPr/>
        </p:nvSpPr>
        <p:spPr bwMode="auto">
          <a:xfrm>
            <a:off x="7554913" y="3519488"/>
            <a:ext cx="100012" cy="638175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95" name="Line 243"/>
          <p:cNvSpPr>
            <a:spLocks noChangeShapeType="1"/>
          </p:cNvSpPr>
          <p:nvPr/>
        </p:nvSpPr>
        <p:spPr bwMode="auto">
          <a:xfrm>
            <a:off x="7704138" y="4622800"/>
            <a:ext cx="0" cy="522288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96" name="Line 244"/>
          <p:cNvSpPr>
            <a:spLocks noChangeShapeType="1"/>
          </p:cNvSpPr>
          <p:nvPr/>
        </p:nvSpPr>
        <p:spPr bwMode="auto">
          <a:xfrm flipH="1">
            <a:off x="7254875" y="5202238"/>
            <a:ext cx="300038" cy="58737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97" name="Line 245"/>
          <p:cNvSpPr>
            <a:spLocks noChangeShapeType="1"/>
          </p:cNvSpPr>
          <p:nvPr/>
        </p:nvSpPr>
        <p:spPr bwMode="auto">
          <a:xfrm>
            <a:off x="7704138" y="5202238"/>
            <a:ext cx="249237" cy="406400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98" name="Line 246"/>
          <p:cNvSpPr>
            <a:spLocks noChangeShapeType="1"/>
          </p:cNvSpPr>
          <p:nvPr/>
        </p:nvSpPr>
        <p:spPr bwMode="auto">
          <a:xfrm>
            <a:off x="7156450" y="3403600"/>
            <a:ext cx="447675" cy="812800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599" name="Line 247"/>
          <p:cNvSpPr>
            <a:spLocks noChangeShapeType="1"/>
          </p:cNvSpPr>
          <p:nvPr/>
        </p:nvSpPr>
        <p:spPr bwMode="auto">
          <a:xfrm flipH="1">
            <a:off x="6113463" y="4265613"/>
            <a:ext cx="300037" cy="522287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600" name="Line 248"/>
          <p:cNvSpPr>
            <a:spLocks noChangeShapeType="1"/>
          </p:cNvSpPr>
          <p:nvPr/>
        </p:nvSpPr>
        <p:spPr bwMode="auto">
          <a:xfrm>
            <a:off x="6529388" y="4256088"/>
            <a:ext cx="149225" cy="522287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601" name="Line 249"/>
          <p:cNvSpPr>
            <a:spLocks noChangeShapeType="1"/>
          </p:cNvSpPr>
          <p:nvPr/>
        </p:nvSpPr>
        <p:spPr bwMode="auto">
          <a:xfrm flipV="1">
            <a:off x="8302625" y="2997200"/>
            <a:ext cx="149225" cy="463550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602" name="Line 250"/>
          <p:cNvSpPr>
            <a:spLocks noChangeShapeType="1"/>
          </p:cNvSpPr>
          <p:nvPr/>
        </p:nvSpPr>
        <p:spPr bwMode="auto">
          <a:xfrm>
            <a:off x="8302625" y="3460750"/>
            <a:ext cx="149225" cy="465138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603" name="Line 251"/>
          <p:cNvSpPr>
            <a:spLocks noChangeShapeType="1"/>
          </p:cNvSpPr>
          <p:nvPr/>
        </p:nvSpPr>
        <p:spPr bwMode="auto">
          <a:xfrm flipH="1" flipV="1">
            <a:off x="7119938" y="2670175"/>
            <a:ext cx="349250" cy="231775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604" name="Line 252"/>
          <p:cNvSpPr>
            <a:spLocks noChangeShapeType="1"/>
          </p:cNvSpPr>
          <p:nvPr/>
        </p:nvSpPr>
        <p:spPr bwMode="auto">
          <a:xfrm flipV="1">
            <a:off x="7554913" y="2647950"/>
            <a:ext cx="349250" cy="231775"/>
          </a:xfrm>
          <a:prstGeom prst="line">
            <a:avLst/>
          </a:prstGeom>
          <a:noFill/>
          <a:ln w="12700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612606" name="Rectangle 254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/>
          <a:lstStyle/>
          <a:p>
            <a:pPr>
              <a:defRPr/>
            </a:pPr>
            <a:r>
              <a:rPr lang="en-US" dirty="0"/>
              <a:t>Diffserv </a:t>
            </a:r>
            <a:r>
              <a:rPr lang="en-US" dirty="0" smtClean="0"/>
              <a:t>architecture</a:t>
            </a:r>
            <a:endParaRPr lang="en-US" sz="2400" dirty="0">
              <a:solidFill>
                <a:srgbClr val="3333FF"/>
              </a:solidFill>
            </a:endParaRPr>
          </a:p>
        </p:txBody>
      </p:sp>
      <p:grpSp>
        <p:nvGrpSpPr>
          <p:cNvPr id="174119" name="Group 4"/>
          <p:cNvGrpSpPr>
            <a:grpSpLocks/>
          </p:cNvGrpSpPr>
          <p:nvPr/>
        </p:nvGrpSpPr>
        <p:grpSpPr bwMode="auto">
          <a:xfrm>
            <a:off x="2259013" y="4033838"/>
            <a:ext cx="501650" cy="233362"/>
            <a:chOff x="2401888" y="4005263"/>
            <a:chExt cx="501650" cy="233362"/>
          </a:xfrm>
        </p:grpSpPr>
        <p:sp>
          <p:nvSpPr>
            <p:cNvPr id="174421" name="Oval 270"/>
            <p:cNvSpPr>
              <a:spLocks noChangeArrowheads="1"/>
            </p:cNvSpPr>
            <p:nvPr/>
          </p:nvSpPr>
          <p:spPr bwMode="auto">
            <a:xfrm>
              <a:off x="2406068" y="4110609"/>
              <a:ext cx="497470" cy="128016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612623" name="Line 271"/>
            <p:cNvSpPr>
              <a:spLocks noChangeShapeType="1"/>
            </p:cNvSpPr>
            <p:nvPr/>
          </p:nvSpPr>
          <p:spPr bwMode="auto">
            <a:xfrm>
              <a:off x="2406650" y="4098925"/>
              <a:ext cx="0" cy="793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12624" name="Line 272"/>
            <p:cNvSpPr>
              <a:spLocks noChangeShapeType="1"/>
            </p:cNvSpPr>
            <p:nvPr/>
          </p:nvSpPr>
          <p:spPr bwMode="auto">
            <a:xfrm>
              <a:off x="2894013" y="4070350"/>
              <a:ext cx="9525" cy="1079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424" name="Rectangle 273"/>
            <p:cNvSpPr>
              <a:spLocks noChangeArrowheads="1"/>
            </p:cNvSpPr>
            <p:nvPr/>
          </p:nvSpPr>
          <p:spPr bwMode="auto">
            <a:xfrm>
              <a:off x="2406068" y="4098608"/>
              <a:ext cx="491896" cy="7734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425" name="Oval 274"/>
            <p:cNvSpPr>
              <a:spLocks noChangeArrowheads="1"/>
            </p:cNvSpPr>
            <p:nvPr/>
          </p:nvSpPr>
          <p:spPr bwMode="auto">
            <a:xfrm>
              <a:off x="2401888" y="4005263"/>
              <a:ext cx="497470" cy="15068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426" name="Group 275"/>
            <p:cNvGrpSpPr>
              <a:grpSpLocks/>
            </p:cNvGrpSpPr>
            <p:nvPr/>
          </p:nvGrpSpPr>
          <p:grpSpPr bwMode="auto">
            <a:xfrm>
              <a:off x="2521727" y="4038600"/>
              <a:ext cx="246645" cy="88011"/>
              <a:chOff x="2848" y="848"/>
              <a:chExt cx="140" cy="98"/>
            </a:xfrm>
          </p:grpSpPr>
          <p:sp>
            <p:nvSpPr>
              <p:cNvPr id="612628" name="Line 2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612629" name="Line 277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612630" name="Line 27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612632" name="Line 280"/>
            <p:cNvSpPr>
              <a:spLocks noChangeShapeType="1"/>
            </p:cNvSpPr>
            <p:nvPr/>
          </p:nvSpPr>
          <p:spPr bwMode="auto">
            <a:xfrm>
              <a:off x="2520950" y="4124325"/>
              <a:ext cx="88900" cy="15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12633" name="Line 281"/>
            <p:cNvSpPr>
              <a:spLocks noChangeShapeType="1"/>
            </p:cNvSpPr>
            <p:nvPr/>
          </p:nvSpPr>
          <p:spPr bwMode="auto">
            <a:xfrm flipV="1">
              <a:off x="2690813" y="4037013"/>
              <a:ext cx="777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12634" name="Line 282"/>
            <p:cNvSpPr>
              <a:spLocks noChangeShapeType="1"/>
            </p:cNvSpPr>
            <p:nvPr/>
          </p:nvSpPr>
          <p:spPr bwMode="auto">
            <a:xfrm flipV="1">
              <a:off x="2603500" y="4037013"/>
              <a:ext cx="90488" cy="873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22" name="Group 2"/>
          <p:cNvGrpSpPr>
            <a:grpSpLocks/>
          </p:cNvGrpSpPr>
          <p:nvPr/>
        </p:nvGrpSpPr>
        <p:grpSpPr bwMode="auto">
          <a:xfrm>
            <a:off x="2079335" y="2095164"/>
            <a:ext cx="501650" cy="233362"/>
            <a:chOff x="2898014" y="3419534"/>
            <a:chExt cx="501650" cy="233362"/>
          </a:xfrm>
        </p:grpSpPr>
        <p:sp>
          <p:nvSpPr>
            <p:cNvPr id="174409" name="Oval 270"/>
            <p:cNvSpPr>
              <a:spLocks noChangeArrowheads="1"/>
            </p:cNvSpPr>
            <p:nvPr/>
          </p:nvSpPr>
          <p:spPr bwMode="auto">
            <a:xfrm>
              <a:off x="2902194" y="3524880"/>
              <a:ext cx="497470" cy="128016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339" name="Line 271"/>
            <p:cNvSpPr>
              <a:spLocks noChangeShapeType="1"/>
            </p:cNvSpPr>
            <p:nvPr/>
          </p:nvSpPr>
          <p:spPr bwMode="auto">
            <a:xfrm>
              <a:off x="2902776" y="3513196"/>
              <a:ext cx="0" cy="793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340" name="Line 272"/>
            <p:cNvSpPr>
              <a:spLocks noChangeShapeType="1"/>
            </p:cNvSpPr>
            <p:nvPr/>
          </p:nvSpPr>
          <p:spPr bwMode="auto">
            <a:xfrm>
              <a:off x="3390139" y="3484621"/>
              <a:ext cx="9525" cy="1079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412" name="Rectangle 273"/>
            <p:cNvSpPr>
              <a:spLocks noChangeArrowheads="1"/>
            </p:cNvSpPr>
            <p:nvPr/>
          </p:nvSpPr>
          <p:spPr bwMode="auto">
            <a:xfrm>
              <a:off x="2902194" y="3512879"/>
              <a:ext cx="491896" cy="77343"/>
            </a:xfrm>
            <a:prstGeom prst="rect">
              <a:avLst/>
            </a:pr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413" name="Oval 274"/>
            <p:cNvSpPr>
              <a:spLocks noChangeArrowheads="1"/>
            </p:cNvSpPr>
            <p:nvPr/>
          </p:nvSpPr>
          <p:spPr bwMode="auto">
            <a:xfrm>
              <a:off x="2898014" y="3419534"/>
              <a:ext cx="497470" cy="150685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414" name="Group 275"/>
            <p:cNvGrpSpPr>
              <a:grpSpLocks/>
            </p:cNvGrpSpPr>
            <p:nvPr/>
          </p:nvGrpSpPr>
          <p:grpSpPr bwMode="auto">
            <a:xfrm>
              <a:off x="3017853" y="3452871"/>
              <a:ext cx="246645" cy="88011"/>
              <a:chOff x="2848" y="848"/>
              <a:chExt cx="140" cy="98"/>
            </a:xfrm>
          </p:grpSpPr>
          <p:sp>
            <p:nvSpPr>
              <p:cNvPr id="344" name="Line 2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345" name="Line 277"/>
              <p:cNvSpPr>
                <a:spLocks noChangeShapeType="1"/>
              </p:cNvSpPr>
              <p:nvPr/>
            </p:nvSpPr>
            <p:spPr bwMode="auto">
              <a:xfrm>
                <a:off x="2944" y="943"/>
                <a:ext cx="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346" name="Line 27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347" name="Line 280"/>
            <p:cNvSpPr>
              <a:spLocks noChangeShapeType="1"/>
            </p:cNvSpPr>
            <p:nvPr/>
          </p:nvSpPr>
          <p:spPr bwMode="auto">
            <a:xfrm>
              <a:off x="3017076" y="3538596"/>
              <a:ext cx="88900" cy="15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348" name="Line 281"/>
            <p:cNvSpPr>
              <a:spLocks noChangeShapeType="1"/>
            </p:cNvSpPr>
            <p:nvPr/>
          </p:nvSpPr>
          <p:spPr bwMode="auto">
            <a:xfrm flipV="1">
              <a:off x="3186939" y="3451284"/>
              <a:ext cx="777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349" name="Line 282"/>
            <p:cNvSpPr>
              <a:spLocks noChangeShapeType="1"/>
            </p:cNvSpPr>
            <p:nvPr/>
          </p:nvSpPr>
          <p:spPr bwMode="auto">
            <a:xfrm flipV="1">
              <a:off x="3099626" y="3451284"/>
              <a:ext cx="90488" cy="873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23" name="Group 542"/>
          <p:cNvGrpSpPr>
            <a:grpSpLocks/>
          </p:cNvGrpSpPr>
          <p:nvPr/>
        </p:nvGrpSpPr>
        <p:grpSpPr bwMode="auto">
          <a:xfrm>
            <a:off x="4184650" y="3502025"/>
            <a:ext cx="492125" cy="447675"/>
            <a:chOff x="-44" y="1473"/>
            <a:chExt cx="981" cy="1105"/>
          </a:xfrm>
        </p:grpSpPr>
        <p:pic>
          <p:nvPicPr>
            <p:cNvPr id="174407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408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74125" name="Group 542"/>
          <p:cNvGrpSpPr>
            <a:grpSpLocks/>
          </p:cNvGrpSpPr>
          <p:nvPr/>
        </p:nvGrpSpPr>
        <p:grpSpPr bwMode="auto">
          <a:xfrm>
            <a:off x="4189413" y="2705100"/>
            <a:ext cx="492125" cy="447675"/>
            <a:chOff x="-44" y="1473"/>
            <a:chExt cx="981" cy="1105"/>
          </a:xfrm>
        </p:grpSpPr>
        <p:pic>
          <p:nvPicPr>
            <p:cNvPr id="174403" name="Picture 529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404" name="Freeform 530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967 w 356"/>
                <a:gd name="T3" fmla="*/ 50 h 368"/>
                <a:gd name="T4" fmla="*/ 1147 w 356"/>
                <a:gd name="T5" fmla="*/ 1052 h 368"/>
                <a:gd name="T6" fmla="*/ 253 w 356"/>
                <a:gd name="T7" fmla="*/ 13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74126" name="Group 249"/>
          <p:cNvGrpSpPr>
            <a:grpSpLocks/>
          </p:cNvGrpSpPr>
          <p:nvPr/>
        </p:nvGrpSpPr>
        <p:grpSpPr bwMode="auto">
          <a:xfrm>
            <a:off x="8562975" y="5380038"/>
            <a:ext cx="363538" cy="474662"/>
            <a:chOff x="4140" y="429"/>
            <a:chExt cx="1425" cy="2396"/>
          </a:xfrm>
        </p:grpSpPr>
        <p:sp>
          <p:nvSpPr>
            <p:cNvPr id="174371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3" name="Rectangle 251"/>
            <p:cNvSpPr>
              <a:spLocks noChangeArrowheads="1"/>
            </p:cNvSpPr>
            <p:nvPr/>
          </p:nvSpPr>
          <p:spPr bwMode="auto">
            <a:xfrm>
              <a:off x="4202" y="429"/>
              <a:ext cx="1052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74373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374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6" name="Rectangle 254"/>
            <p:cNvSpPr>
              <a:spLocks noChangeArrowheads="1"/>
            </p:cNvSpPr>
            <p:nvPr/>
          </p:nvSpPr>
          <p:spPr bwMode="auto">
            <a:xfrm>
              <a:off x="4215" y="693"/>
              <a:ext cx="591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74376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92" name="AutoShape 256"/>
              <p:cNvSpPr>
                <a:spLocks noChangeArrowheads="1"/>
              </p:cNvSpPr>
              <p:nvPr/>
            </p:nvSpPr>
            <p:spPr bwMode="auto">
              <a:xfrm>
                <a:off x="615" y="2569"/>
                <a:ext cx="722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93" name="AutoShape 257"/>
              <p:cNvSpPr>
                <a:spLocks noChangeArrowheads="1"/>
              </p:cNvSpPr>
              <p:nvPr/>
            </p:nvSpPr>
            <p:spPr bwMode="auto">
              <a:xfrm>
                <a:off x="631" y="2585"/>
                <a:ext cx="691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368" name="Rectangle 258"/>
            <p:cNvSpPr>
              <a:spLocks noChangeArrowheads="1"/>
            </p:cNvSpPr>
            <p:nvPr/>
          </p:nvSpPr>
          <p:spPr bwMode="auto">
            <a:xfrm>
              <a:off x="4227" y="1022"/>
              <a:ext cx="591" cy="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74378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90" name="AutoShape 260"/>
              <p:cNvSpPr>
                <a:spLocks noChangeArrowheads="1"/>
              </p:cNvSpPr>
              <p:nvPr/>
            </p:nvSpPr>
            <p:spPr bwMode="auto">
              <a:xfrm>
                <a:off x="618" y="2572"/>
                <a:ext cx="722" cy="13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91" name="AutoShape 261"/>
              <p:cNvSpPr>
                <a:spLocks noChangeArrowheads="1"/>
              </p:cNvSpPr>
              <p:nvPr/>
            </p:nvSpPr>
            <p:spPr bwMode="auto">
              <a:xfrm>
                <a:off x="633" y="2589"/>
                <a:ext cx="691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370" name="Rectangle 262"/>
            <p:cNvSpPr>
              <a:spLocks noChangeArrowheads="1"/>
            </p:cNvSpPr>
            <p:nvPr/>
          </p:nvSpPr>
          <p:spPr bwMode="auto">
            <a:xfrm>
              <a:off x="4215" y="1359"/>
              <a:ext cx="597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71" name="Rectangle 263"/>
            <p:cNvSpPr>
              <a:spLocks noChangeArrowheads="1"/>
            </p:cNvSpPr>
            <p:nvPr/>
          </p:nvSpPr>
          <p:spPr bwMode="auto">
            <a:xfrm>
              <a:off x="4227" y="1655"/>
              <a:ext cx="597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74381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88" name="AutoShape 265"/>
              <p:cNvSpPr>
                <a:spLocks noChangeArrowheads="1"/>
              </p:cNvSpPr>
              <p:nvPr/>
            </p:nvSpPr>
            <p:spPr bwMode="auto">
              <a:xfrm>
                <a:off x="617" y="2572"/>
                <a:ext cx="713" cy="133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89" name="AutoShape 266"/>
              <p:cNvSpPr>
                <a:spLocks noChangeArrowheads="1"/>
              </p:cNvSpPr>
              <p:nvPr/>
            </p:nvSpPr>
            <p:spPr bwMode="auto">
              <a:xfrm>
                <a:off x="632" y="2586"/>
                <a:ext cx="682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74382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74383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86" name="AutoShape 269"/>
              <p:cNvSpPr>
                <a:spLocks noChangeArrowheads="1"/>
              </p:cNvSpPr>
              <p:nvPr/>
            </p:nvSpPr>
            <p:spPr bwMode="auto">
              <a:xfrm>
                <a:off x="612" y="2568"/>
                <a:ext cx="729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387" name="AutoShape 270"/>
              <p:cNvSpPr>
                <a:spLocks noChangeArrowheads="1"/>
              </p:cNvSpPr>
              <p:nvPr/>
            </p:nvSpPr>
            <p:spPr bwMode="auto">
              <a:xfrm>
                <a:off x="627" y="2584"/>
                <a:ext cx="698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375" name="Rectangle 271"/>
            <p:cNvSpPr>
              <a:spLocks noChangeArrowheads="1"/>
            </p:cNvSpPr>
            <p:nvPr/>
          </p:nvSpPr>
          <p:spPr bwMode="auto">
            <a:xfrm>
              <a:off x="5248" y="429"/>
              <a:ext cx="68" cy="2292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74385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4386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8" name="Oval 274"/>
            <p:cNvSpPr>
              <a:spLocks noChangeArrowheads="1"/>
            </p:cNvSpPr>
            <p:nvPr/>
          </p:nvSpPr>
          <p:spPr bwMode="auto">
            <a:xfrm>
              <a:off x="5515" y="2609"/>
              <a:ext cx="50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74388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0" name="AutoShape 276"/>
            <p:cNvSpPr>
              <a:spLocks noChangeArrowheads="1"/>
            </p:cNvSpPr>
            <p:nvPr/>
          </p:nvSpPr>
          <p:spPr bwMode="auto">
            <a:xfrm>
              <a:off x="4140" y="2681"/>
              <a:ext cx="1201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81" name="AutoShape 277"/>
            <p:cNvSpPr>
              <a:spLocks noChangeArrowheads="1"/>
            </p:cNvSpPr>
            <p:nvPr/>
          </p:nvSpPr>
          <p:spPr bwMode="auto">
            <a:xfrm>
              <a:off x="4202" y="2713"/>
              <a:ext cx="1077" cy="8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82" name="Oval 278"/>
            <p:cNvSpPr>
              <a:spLocks noChangeArrowheads="1"/>
            </p:cNvSpPr>
            <p:nvPr/>
          </p:nvSpPr>
          <p:spPr bwMode="auto">
            <a:xfrm>
              <a:off x="4308" y="2384"/>
              <a:ext cx="162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83" name="Oval 279"/>
            <p:cNvSpPr>
              <a:spLocks noChangeArrowheads="1"/>
            </p:cNvSpPr>
            <p:nvPr/>
          </p:nvSpPr>
          <p:spPr bwMode="auto">
            <a:xfrm>
              <a:off x="4488" y="2384"/>
              <a:ext cx="156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384" name="Oval 280"/>
            <p:cNvSpPr>
              <a:spLocks noChangeArrowheads="1"/>
            </p:cNvSpPr>
            <p:nvPr/>
          </p:nvSpPr>
          <p:spPr bwMode="auto">
            <a:xfrm>
              <a:off x="4663" y="2376"/>
              <a:ext cx="156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85" name="Rectangle 281"/>
            <p:cNvSpPr>
              <a:spLocks noChangeArrowheads="1"/>
            </p:cNvSpPr>
            <p:nvPr/>
          </p:nvSpPr>
          <p:spPr bwMode="auto">
            <a:xfrm>
              <a:off x="5061" y="1839"/>
              <a:ext cx="87" cy="753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grpSp>
        <p:nvGrpSpPr>
          <p:cNvPr id="174127" name="Group 5"/>
          <p:cNvGrpSpPr>
            <a:grpSpLocks/>
          </p:cNvGrpSpPr>
          <p:nvPr/>
        </p:nvGrpSpPr>
        <p:grpSpPr bwMode="auto">
          <a:xfrm>
            <a:off x="5027613" y="3273425"/>
            <a:ext cx="384175" cy="142875"/>
            <a:chOff x="5123208" y="2936596"/>
            <a:chExt cx="384581" cy="142597"/>
          </a:xfrm>
        </p:grpSpPr>
        <p:sp>
          <p:nvSpPr>
            <p:cNvPr id="174359" name="Oval 270"/>
            <p:cNvSpPr>
              <a:spLocks noChangeArrowheads="1"/>
            </p:cNvSpPr>
            <p:nvPr/>
          </p:nvSpPr>
          <p:spPr bwMode="auto">
            <a:xfrm>
              <a:off x="5126413" y="3000968"/>
              <a:ext cx="381376" cy="78225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396" name="Line 271"/>
            <p:cNvSpPr>
              <a:spLocks noChangeShapeType="1"/>
            </p:cNvSpPr>
            <p:nvPr/>
          </p:nvSpPr>
          <p:spPr bwMode="auto">
            <a:xfrm>
              <a:off x="5126386" y="2993635"/>
              <a:ext cx="0" cy="49117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397" name="Line 272"/>
            <p:cNvSpPr>
              <a:spLocks noChangeShapeType="1"/>
            </p:cNvSpPr>
            <p:nvPr/>
          </p:nvSpPr>
          <p:spPr bwMode="auto">
            <a:xfrm>
              <a:off x="5501432" y="2976207"/>
              <a:ext cx="6357" cy="66545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362" name="Rectangle 273"/>
            <p:cNvSpPr>
              <a:spLocks noChangeArrowheads="1"/>
            </p:cNvSpPr>
            <p:nvPr/>
          </p:nvSpPr>
          <p:spPr bwMode="auto">
            <a:xfrm>
              <a:off x="5126413" y="2993635"/>
              <a:ext cx="377103" cy="47261"/>
            </a:xfrm>
            <a:prstGeom prst="rect">
              <a:avLst/>
            </a:pr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363" name="Oval 274"/>
            <p:cNvSpPr>
              <a:spLocks noChangeArrowheads="1"/>
            </p:cNvSpPr>
            <p:nvPr/>
          </p:nvSpPr>
          <p:spPr bwMode="auto">
            <a:xfrm>
              <a:off x="5123208" y="2936596"/>
              <a:ext cx="381376" cy="92077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364" name="Group 275"/>
            <p:cNvGrpSpPr>
              <a:grpSpLocks/>
            </p:cNvGrpSpPr>
            <p:nvPr/>
          </p:nvGrpSpPr>
          <p:grpSpPr bwMode="auto">
            <a:xfrm>
              <a:off x="5215080" y="2956965"/>
              <a:ext cx="189086" cy="53231"/>
              <a:chOff x="2848" y="848"/>
              <a:chExt cx="140" cy="97"/>
            </a:xfrm>
          </p:grpSpPr>
          <p:sp>
            <p:nvSpPr>
              <p:cNvPr id="404" name="Line 2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05" name="Line 277"/>
              <p:cNvSpPr>
                <a:spLocks noChangeShapeType="1"/>
              </p:cNvSpPr>
              <p:nvPr/>
            </p:nvSpPr>
            <p:spPr bwMode="auto">
              <a:xfrm>
                <a:off x="2945" y="944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06" name="Line 278"/>
              <p:cNvSpPr>
                <a:spLocks noChangeShapeType="1"/>
              </p:cNvSpPr>
              <p:nvPr/>
            </p:nvSpPr>
            <p:spPr bwMode="auto">
              <a:xfrm>
                <a:off x="2894" y="851"/>
                <a:ext cx="52" cy="92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401" name="Line 280"/>
            <p:cNvSpPr>
              <a:spLocks noChangeShapeType="1"/>
            </p:cNvSpPr>
            <p:nvPr/>
          </p:nvSpPr>
          <p:spPr bwMode="auto">
            <a:xfrm>
              <a:off x="5215380" y="3009479"/>
              <a:ext cx="66745" cy="1585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02" name="Line 281"/>
            <p:cNvSpPr>
              <a:spLocks noChangeShapeType="1"/>
            </p:cNvSpPr>
            <p:nvPr/>
          </p:nvSpPr>
          <p:spPr bwMode="auto">
            <a:xfrm flipV="1">
              <a:off x="5344103" y="2955609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03" name="Line 282"/>
            <p:cNvSpPr>
              <a:spLocks noChangeShapeType="1"/>
            </p:cNvSpPr>
            <p:nvPr/>
          </p:nvSpPr>
          <p:spPr bwMode="auto">
            <a:xfrm flipV="1">
              <a:off x="5277358" y="2955609"/>
              <a:ext cx="69924" cy="5387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28" name="Group 408"/>
          <p:cNvGrpSpPr>
            <a:grpSpLocks/>
          </p:cNvGrpSpPr>
          <p:nvPr/>
        </p:nvGrpSpPr>
        <p:grpSpPr bwMode="auto">
          <a:xfrm>
            <a:off x="4970463" y="4067175"/>
            <a:ext cx="384175" cy="142875"/>
            <a:chOff x="5123208" y="2936596"/>
            <a:chExt cx="384581" cy="142597"/>
          </a:xfrm>
        </p:grpSpPr>
        <p:sp>
          <p:nvSpPr>
            <p:cNvPr id="174347" name="Oval 270"/>
            <p:cNvSpPr>
              <a:spLocks noChangeArrowheads="1"/>
            </p:cNvSpPr>
            <p:nvPr/>
          </p:nvSpPr>
          <p:spPr bwMode="auto">
            <a:xfrm>
              <a:off x="5126413" y="3000968"/>
              <a:ext cx="381376" cy="78225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411" name="Line 271"/>
            <p:cNvSpPr>
              <a:spLocks noChangeShapeType="1"/>
            </p:cNvSpPr>
            <p:nvPr/>
          </p:nvSpPr>
          <p:spPr bwMode="auto">
            <a:xfrm>
              <a:off x="5126386" y="2993635"/>
              <a:ext cx="0" cy="49117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12" name="Line 272"/>
            <p:cNvSpPr>
              <a:spLocks noChangeShapeType="1"/>
            </p:cNvSpPr>
            <p:nvPr/>
          </p:nvSpPr>
          <p:spPr bwMode="auto">
            <a:xfrm>
              <a:off x="5501432" y="2976207"/>
              <a:ext cx="6357" cy="66545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350" name="Rectangle 273"/>
            <p:cNvSpPr>
              <a:spLocks noChangeArrowheads="1"/>
            </p:cNvSpPr>
            <p:nvPr/>
          </p:nvSpPr>
          <p:spPr bwMode="auto">
            <a:xfrm>
              <a:off x="5126413" y="2993635"/>
              <a:ext cx="377103" cy="47261"/>
            </a:xfrm>
            <a:prstGeom prst="rect">
              <a:avLst/>
            </a:pr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351" name="Oval 274"/>
            <p:cNvSpPr>
              <a:spLocks noChangeArrowheads="1"/>
            </p:cNvSpPr>
            <p:nvPr/>
          </p:nvSpPr>
          <p:spPr bwMode="auto">
            <a:xfrm>
              <a:off x="5123208" y="2936596"/>
              <a:ext cx="381376" cy="92077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352" name="Group 275"/>
            <p:cNvGrpSpPr>
              <a:grpSpLocks/>
            </p:cNvGrpSpPr>
            <p:nvPr/>
          </p:nvGrpSpPr>
          <p:grpSpPr bwMode="auto">
            <a:xfrm>
              <a:off x="5215080" y="2956965"/>
              <a:ext cx="189086" cy="53231"/>
              <a:chOff x="2848" y="848"/>
              <a:chExt cx="140" cy="97"/>
            </a:xfrm>
          </p:grpSpPr>
          <p:sp>
            <p:nvSpPr>
              <p:cNvPr id="419" name="Line 2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20" name="Line 277"/>
              <p:cNvSpPr>
                <a:spLocks noChangeShapeType="1"/>
              </p:cNvSpPr>
              <p:nvPr/>
            </p:nvSpPr>
            <p:spPr bwMode="auto">
              <a:xfrm>
                <a:off x="2945" y="944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21" name="Line 278"/>
              <p:cNvSpPr>
                <a:spLocks noChangeShapeType="1"/>
              </p:cNvSpPr>
              <p:nvPr/>
            </p:nvSpPr>
            <p:spPr bwMode="auto">
              <a:xfrm>
                <a:off x="2894" y="851"/>
                <a:ext cx="52" cy="92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416" name="Line 280"/>
            <p:cNvSpPr>
              <a:spLocks noChangeShapeType="1"/>
            </p:cNvSpPr>
            <p:nvPr/>
          </p:nvSpPr>
          <p:spPr bwMode="auto">
            <a:xfrm>
              <a:off x="5215380" y="3009479"/>
              <a:ext cx="66745" cy="1585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17" name="Line 281"/>
            <p:cNvSpPr>
              <a:spLocks noChangeShapeType="1"/>
            </p:cNvSpPr>
            <p:nvPr/>
          </p:nvSpPr>
          <p:spPr bwMode="auto">
            <a:xfrm flipV="1">
              <a:off x="5344103" y="2955609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18" name="Line 282"/>
            <p:cNvSpPr>
              <a:spLocks noChangeShapeType="1"/>
            </p:cNvSpPr>
            <p:nvPr/>
          </p:nvSpPr>
          <p:spPr bwMode="auto">
            <a:xfrm flipV="1">
              <a:off x="5277358" y="2955609"/>
              <a:ext cx="69924" cy="5387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29" name="Group 6"/>
          <p:cNvGrpSpPr>
            <a:grpSpLocks/>
          </p:cNvGrpSpPr>
          <p:nvPr/>
        </p:nvGrpSpPr>
        <p:grpSpPr bwMode="auto">
          <a:xfrm>
            <a:off x="6257925" y="3317875"/>
            <a:ext cx="384175" cy="141288"/>
            <a:chOff x="5908168" y="2526604"/>
            <a:chExt cx="384581" cy="142597"/>
          </a:xfrm>
        </p:grpSpPr>
        <p:sp>
          <p:nvSpPr>
            <p:cNvPr id="174335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425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26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338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339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340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433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34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35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430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31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32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30" name="Group 436"/>
          <p:cNvGrpSpPr>
            <a:grpSpLocks/>
          </p:cNvGrpSpPr>
          <p:nvPr/>
        </p:nvGrpSpPr>
        <p:grpSpPr bwMode="auto">
          <a:xfrm>
            <a:off x="6972300" y="3305175"/>
            <a:ext cx="384175" cy="141288"/>
            <a:chOff x="5908168" y="2526604"/>
            <a:chExt cx="384581" cy="142597"/>
          </a:xfrm>
        </p:grpSpPr>
        <p:sp>
          <p:nvSpPr>
            <p:cNvPr id="174323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439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40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326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327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328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447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48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49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444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45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46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31" name="Group 449"/>
          <p:cNvGrpSpPr>
            <a:grpSpLocks/>
          </p:cNvGrpSpPr>
          <p:nvPr/>
        </p:nvGrpSpPr>
        <p:grpSpPr bwMode="auto">
          <a:xfrm>
            <a:off x="7419975" y="3368675"/>
            <a:ext cx="384175" cy="141288"/>
            <a:chOff x="5908168" y="2526604"/>
            <a:chExt cx="384581" cy="142597"/>
          </a:xfrm>
        </p:grpSpPr>
        <p:sp>
          <p:nvSpPr>
            <p:cNvPr id="174311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452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53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314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315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316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460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61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62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457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58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59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32" name="Group 462"/>
          <p:cNvGrpSpPr>
            <a:grpSpLocks/>
          </p:cNvGrpSpPr>
          <p:nvPr/>
        </p:nvGrpSpPr>
        <p:grpSpPr bwMode="auto">
          <a:xfrm>
            <a:off x="7308850" y="2879725"/>
            <a:ext cx="384175" cy="141288"/>
            <a:chOff x="5908168" y="2526604"/>
            <a:chExt cx="384581" cy="142597"/>
          </a:xfrm>
        </p:grpSpPr>
        <p:sp>
          <p:nvSpPr>
            <p:cNvPr id="174299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465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66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302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303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304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473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74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75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470" name="Line 280"/>
            <p:cNvSpPr>
              <a:spLocks noChangeShapeType="1"/>
            </p:cNvSpPr>
            <p:nvPr/>
          </p:nvSpPr>
          <p:spPr bwMode="auto">
            <a:xfrm>
              <a:off x="5997162" y="2595499"/>
              <a:ext cx="66745" cy="160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71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72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33" name="Group 475"/>
          <p:cNvGrpSpPr>
            <a:grpSpLocks/>
          </p:cNvGrpSpPr>
          <p:nvPr/>
        </p:nvGrpSpPr>
        <p:grpSpPr bwMode="auto">
          <a:xfrm>
            <a:off x="5429250" y="3705225"/>
            <a:ext cx="384175" cy="141288"/>
            <a:chOff x="5908168" y="2526604"/>
            <a:chExt cx="384581" cy="142597"/>
          </a:xfrm>
        </p:grpSpPr>
        <p:sp>
          <p:nvSpPr>
            <p:cNvPr id="174287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478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79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290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291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292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486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87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488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483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84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85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34" name="Group 488"/>
          <p:cNvGrpSpPr>
            <a:grpSpLocks/>
          </p:cNvGrpSpPr>
          <p:nvPr/>
        </p:nvGrpSpPr>
        <p:grpSpPr bwMode="auto">
          <a:xfrm>
            <a:off x="6026150" y="3717925"/>
            <a:ext cx="384175" cy="141288"/>
            <a:chOff x="5908168" y="2526604"/>
            <a:chExt cx="384581" cy="142597"/>
          </a:xfrm>
        </p:grpSpPr>
        <p:sp>
          <p:nvSpPr>
            <p:cNvPr id="174275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491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92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278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279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280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499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00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01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496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97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498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35" name="Group 501"/>
          <p:cNvGrpSpPr>
            <a:grpSpLocks/>
          </p:cNvGrpSpPr>
          <p:nvPr/>
        </p:nvGrpSpPr>
        <p:grpSpPr bwMode="auto">
          <a:xfrm>
            <a:off x="6289675" y="4149725"/>
            <a:ext cx="384175" cy="141288"/>
            <a:chOff x="5908168" y="2526604"/>
            <a:chExt cx="384581" cy="142597"/>
          </a:xfrm>
        </p:grpSpPr>
        <p:sp>
          <p:nvSpPr>
            <p:cNvPr id="174263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504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05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266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267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268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512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13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14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509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10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11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36" name="Group 514"/>
          <p:cNvGrpSpPr>
            <a:grpSpLocks/>
          </p:cNvGrpSpPr>
          <p:nvPr/>
        </p:nvGrpSpPr>
        <p:grpSpPr bwMode="auto">
          <a:xfrm>
            <a:off x="7461250" y="4149725"/>
            <a:ext cx="384175" cy="141288"/>
            <a:chOff x="5908168" y="2526604"/>
            <a:chExt cx="384581" cy="142597"/>
          </a:xfrm>
        </p:grpSpPr>
        <p:sp>
          <p:nvSpPr>
            <p:cNvPr id="174251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517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18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254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255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256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525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26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27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522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23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24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37" name="Group 527"/>
          <p:cNvGrpSpPr>
            <a:grpSpLocks/>
          </p:cNvGrpSpPr>
          <p:nvPr/>
        </p:nvGrpSpPr>
        <p:grpSpPr bwMode="auto">
          <a:xfrm>
            <a:off x="7505700" y="4502150"/>
            <a:ext cx="384175" cy="141288"/>
            <a:chOff x="5908168" y="2526604"/>
            <a:chExt cx="384581" cy="142597"/>
          </a:xfrm>
        </p:grpSpPr>
        <p:sp>
          <p:nvSpPr>
            <p:cNvPr id="174239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530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31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242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243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244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538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39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40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535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36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37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38" name="Group 540"/>
          <p:cNvGrpSpPr>
            <a:grpSpLocks/>
          </p:cNvGrpSpPr>
          <p:nvPr/>
        </p:nvGrpSpPr>
        <p:grpSpPr bwMode="auto">
          <a:xfrm>
            <a:off x="7454900" y="5102225"/>
            <a:ext cx="384175" cy="141288"/>
            <a:chOff x="5908168" y="2526604"/>
            <a:chExt cx="384581" cy="142597"/>
          </a:xfrm>
        </p:grpSpPr>
        <p:sp>
          <p:nvSpPr>
            <p:cNvPr id="174227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543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44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230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231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232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551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52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53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548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49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50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39" name="Group 553"/>
          <p:cNvGrpSpPr>
            <a:grpSpLocks/>
          </p:cNvGrpSpPr>
          <p:nvPr/>
        </p:nvGrpSpPr>
        <p:grpSpPr bwMode="auto">
          <a:xfrm>
            <a:off x="6921500" y="5197475"/>
            <a:ext cx="384175" cy="141288"/>
            <a:chOff x="5908168" y="2526604"/>
            <a:chExt cx="384581" cy="142597"/>
          </a:xfrm>
        </p:grpSpPr>
        <p:sp>
          <p:nvSpPr>
            <p:cNvPr id="174215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556" name="Line 271"/>
            <p:cNvSpPr>
              <a:spLocks noChangeShapeType="1"/>
            </p:cNvSpPr>
            <p:nvPr/>
          </p:nvSpPr>
          <p:spPr bwMode="auto">
            <a:xfrm>
              <a:off x="5911346" y="2584283"/>
              <a:ext cx="0" cy="4806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57" name="Line 272"/>
            <p:cNvSpPr>
              <a:spLocks noChangeShapeType="1"/>
            </p:cNvSpPr>
            <p:nvPr/>
          </p:nvSpPr>
          <p:spPr bwMode="auto">
            <a:xfrm>
              <a:off x="6286392" y="2566660"/>
              <a:ext cx="6357" cy="6569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218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219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220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564" name="Line 276"/>
              <p:cNvSpPr>
                <a:spLocks noChangeShapeType="1"/>
              </p:cNvSpPr>
              <p:nvPr/>
            </p:nvSpPr>
            <p:spPr bwMode="auto">
              <a:xfrm flipV="1">
                <a:off x="2848" y="849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65" name="Line 277"/>
              <p:cNvSpPr>
                <a:spLocks noChangeShapeType="1"/>
              </p:cNvSpPr>
              <p:nvPr/>
            </p:nvSpPr>
            <p:spPr bwMode="auto">
              <a:xfrm>
                <a:off x="2945" y="945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66" name="Line 278"/>
              <p:cNvSpPr>
                <a:spLocks noChangeShapeType="1"/>
              </p:cNvSpPr>
              <p:nvPr/>
            </p:nvSpPr>
            <p:spPr bwMode="auto">
              <a:xfrm>
                <a:off x="2894" y="852"/>
                <a:ext cx="52" cy="9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561" name="Line 280"/>
            <p:cNvSpPr>
              <a:spLocks noChangeShapeType="1"/>
            </p:cNvSpPr>
            <p:nvPr/>
          </p:nvSpPr>
          <p:spPr bwMode="auto">
            <a:xfrm>
              <a:off x="6000340" y="2598704"/>
              <a:ext cx="66745" cy="160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62" name="Line 281"/>
            <p:cNvSpPr>
              <a:spLocks noChangeShapeType="1"/>
            </p:cNvSpPr>
            <p:nvPr/>
          </p:nvSpPr>
          <p:spPr bwMode="auto">
            <a:xfrm flipV="1">
              <a:off x="6129064" y="2545830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63" name="Line 282"/>
            <p:cNvSpPr>
              <a:spLocks noChangeShapeType="1"/>
            </p:cNvSpPr>
            <p:nvPr/>
          </p:nvSpPr>
          <p:spPr bwMode="auto">
            <a:xfrm flipV="1">
              <a:off x="6062319" y="2545830"/>
              <a:ext cx="69924" cy="52873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40" name="Group 566"/>
          <p:cNvGrpSpPr>
            <a:grpSpLocks/>
          </p:cNvGrpSpPr>
          <p:nvPr/>
        </p:nvGrpSpPr>
        <p:grpSpPr bwMode="auto">
          <a:xfrm>
            <a:off x="7891463" y="5597525"/>
            <a:ext cx="384175" cy="142875"/>
            <a:chOff x="5123208" y="2936596"/>
            <a:chExt cx="384581" cy="142597"/>
          </a:xfrm>
        </p:grpSpPr>
        <p:sp>
          <p:nvSpPr>
            <p:cNvPr id="174203" name="Oval 270"/>
            <p:cNvSpPr>
              <a:spLocks noChangeArrowheads="1"/>
            </p:cNvSpPr>
            <p:nvPr/>
          </p:nvSpPr>
          <p:spPr bwMode="auto">
            <a:xfrm>
              <a:off x="5126413" y="3000968"/>
              <a:ext cx="381376" cy="78225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569" name="Line 271"/>
            <p:cNvSpPr>
              <a:spLocks noChangeShapeType="1"/>
            </p:cNvSpPr>
            <p:nvPr/>
          </p:nvSpPr>
          <p:spPr bwMode="auto">
            <a:xfrm>
              <a:off x="5126386" y="2993635"/>
              <a:ext cx="0" cy="49117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70" name="Line 272"/>
            <p:cNvSpPr>
              <a:spLocks noChangeShapeType="1"/>
            </p:cNvSpPr>
            <p:nvPr/>
          </p:nvSpPr>
          <p:spPr bwMode="auto">
            <a:xfrm>
              <a:off x="5501432" y="2976207"/>
              <a:ext cx="6357" cy="66545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206" name="Rectangle 273"/>
            <p:cNvSpPr>
              <a:spLocks noChangeArrowheads="1"/>
            </p:cNvSpPr>
            <p:nvPr/>
          </p:nvSpPr>
          <p:spPr bwMode="auto">
            <a:xfrm>
              <a:off x="5126413" y="2993635"/>
              <a:ext cx="377103" cy="47261"/>
            </a:xfrm>
            <a:prstGeom prst="rect">
              <a:avLst/>
            </a:pr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207" name="Oval 274"/>
            <p:cNvSpPr>
              <a:spLocks noChangeArrowheads="1"/>
            </p:cNvSpPr>
            <p:nvPr/>
          </p:nvSpPr>
          <p:spPr bwMode="auto">
            <a:xfrm>
              <a:off x="5123208" y="2936596"/>
              <a:ext cx="381376" cy="92077"/>
            </a:xfrm>
            <a:prstGeom prst="ellipse">
              <a:avLst/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208" name="Group 275"/>
            <p:cNvGrpSpPr>
              <a:grpSpLocks/>
            </p:cNvGrpSpPr>
            <p:nvPr/>
          </p:nvGrpSpPr>
          <p:grpSpPr bwMode="auto">
            <a:xfrm>
              <a:off x="5215080" y="2956965"/>
              <a:ext cx="189086" cy="53231"/>
              <a:chOff x="2848" y="848"/>
              <a:chExt cx="140" cy="97"/>
            </a:xfrm>
          </p:grpSpPr>
          <p:sp>
            <p:nvSpPr>
              <p:cNvPr id="577" name="Line 2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1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78" name="Line 277"/>
              <p:cNvSpPr>
                <a:spLocks noChangeShapeType="1"/>
              </p:cNvSpPr>
              <p:nvPr/>
            </p:nvSpPr>
            <p:spPr bwMode="auto">
              <a:xfrm>
                <a:off x="2945" y="944"/>
                <a:ext cx="44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79" name="Line 278"/>
              <p:cNvSpPr>
                <a:spLocks noChangeShapeType="1"/>
              </p:cNvSpPr>
              <p:nvPr/>
            </p:nvSpPr>
            <p:spPr bwMode="auto">
              <a:xfrm>
                <a:off x="2894" y="851"/>
                <a:ext cx="52" cy="92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574" name="Line 280"/>
            <p:cNvSpPr>
              <a:spLocks noChangeShapeType="1"/>
            </p:cNvSpPr>
            <p:nvPr/>
          </p:nvSpPr>
          <p:spPr bwMode="auto">
            <a:xfrm>
              <a:off x="5215380" y="3009479"/>
              <a:ext cx="66745" cy="1585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75" name="Line 281"/>
            <p:cNvSpPr>
              <a:spLocks noChangeShapeType="1"/>
            </p:cNvSpPr>
            <p:nvPr/>
          </p:nvSpPr>
          <p:spPr bwMode="auto">
            <a:xfrm flipV="1">
              <a:off x="5344103" y="2955609"/>
              <a:ext cx="60389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76" name="Line 282"/>
            <p:cNvSpPr>
              <a:spLocks noChangeShapeType="1"/>
            </p:cNvSpPr>
            <p:nvPr/>
          </p:nvSpPr>
          <p:spPr bwMode="auto">
            <a:xfrm flipV="1">
              <a:off x="5277358" y="2955609"/>
              <a:ext cx="69924" cy="5387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74141" name="Group 579"/>
          <p:cNvGrpSpPr>
            <a:grpSpLocks/>
          </p:cNvGrpSpPr>
          <p:nvPr/>
        </p:nvGrpSpPr>
        <p:grpSpPr bwMode="auto">
          <a:xfrm>
            <a:off x="7931150" y="3382963"/>
            <a:ext cx="385763" cy="142875"/>
            <a:chOff x="5908168" y="2526604"/>
            <a:chExt cx="384581" cy="142597"/>
          </a:xfrm>
        </p:grpSpPr>
        <p:sp>
          <p:nvSpPr>
            <p:cNvPr id="174191" name="Oval 270"/>
            <p:cNvSpPr>
              <a:spLocks noChangeArrowheads="1"/>
            </p:cNvSpPr>
            <p:nvPr/>
          </p:nvSpPr>
          <p:spPr bwMode="auto">
            <a:xfrm>
              <a:off x="5911373" y="2590976"/>
              <a:ext cx="381376" cy="782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sp>
          <p:nvSpPr>
            <p:cNvPr id="582" name="Line 271"/>
            <p:cNvSpPr>
              <a:spLocks noChangeShapeType="1"/>
            </p:cNvSpPr>
            <p:nvPr/>
          </p:nvSpPr>
          <p:spPr bwMode="auto">
            <a:xfrm>
              <a:off x="5911333" y="2583643"/>
              <a:ext cx="0" cy="4911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83" name="Line 272"/>
            <p:cNvSpPr>
              <a:spLocks noChangeShapeType="1"/>
            </p:cNvSpPr>
            <p:nvPr/>
          </p:nvSpPr>
          <p:spPr bwMode="auto">
            <a:xfrm>
              <a:off x="6286418" y="2566214"/>
              <a:ext cx="6331" cy="66545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174194" name="Rectangle 273"/>
            <p:cNvSpPr>
              <a:spLocks noChangeArrowheads="1"/>
            </p:cNvSpPr>
            <p:nvPr/>
          </p:nvSpPr>
          <p:spPr bwMode="auto">
            <a:xfrm>
              <a:off x="5911373" y="2583643"/>
              <a:ext cx="377103" cy="4726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fr-FR" sz="2400" i="0" dirty="0">
                <a:latin typeface="Arial" charset="0"/>
                <a:cs typeface="Arial" charset="0"/>
              </a:endParaRPr>
            </a:p>
          </p:txBody>
        </p:sp>
        <p:sp>
          <p:nvSpPr>
            <p:cNvPr id="174195" name="Oval 274"/>
            <p:cNvSpPr>
              <a:spLocks noChangeArrowheads="1"/>
            </p:cNvSpPr>
            <p:nvPr/>
          </p:nvSpPr>
          <p:spPr bwMode="auto">
            <a:xfrm>
              <a:off x="5908168" y="2526604"/>
              <a:ext cx="381376" cy="92077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i="0" dirty="0">
                <a:latin typeface="Arial" charset="0"/>
                <a:cs typeface="Arial" charset="0"/>
              </a:endParaRPr>
            </a:p>
          </p:txBody>
        </p:sp>
        <p:grpSp>
          <p:nvGrpSpPr>
            <p:cNvPr id="174196" name="Group 275"/>
            <p:cNvGrpSpPr>
              <a:grpSpLocks/>
            </p:cNvGrpSpPr>
            <p:nvPr/>
          </p:nvGrpSpPr>
          <p:grpSpPr bwMode="auto">
            <a:xfrm>
              <a:off x="6000040" y="2546973"/>
              <a:ext cx="189086" cy="53231"/>
              <a:chOff x="2848" y="848"/>
              <a:chExt cx="140" cy="97"/>
            </a:xfrm>
          </p:grpSpPr>
          <p:sp>
            <p:nvSpPr>
              <p:cNvPr id="590" name="Line 2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3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91" name="Line 277"/>
              <p:cNvSpPr>
                <a:spLocks noChangeShapeType="1"/>
              </p:cNvSpPr>
              <p:nvPr/>
            </p:nvSpPr>
            <p:spPr bwMode="auto">
              <a:xfrm>
                <a:off x="2944" y="944"/>
                <a:ext cx="45" cy="0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592" name="Line 278"/>
              <p:cNvSpPr>
                <a:spLocks noChangeShapeType="1"/>
              </p:cNvSpPr>
              <p:nvPr/>
            </p:nvSpPr>
            <p:spPr bwMode="auto">
              <a:xfrm>
                <a:off x="2894" y="851"/>
                <a:ext cx="53" cy="92"/>
              </a:xfrm>
              <a:prstGeom prst="line">
                <a:avLst/>
              </a:pr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587" name="Line 280"/>
            <p:cNvSpPr>
              <a:spLocks noChangeShapeType="1"/>
            </p:cNvSpPr>
            <p:nvPr/>
          </p:nvSpPr>
          <p:spPr bwMode="auto">
            <a:xfrm>
              <a:off x="5996796" y="2596318"/>
              <a:ext cx="68054" cy="1584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88" name="Line 281"/>
            <p:cNvSpPr>
              <a:spLocks noChangeShapeType="1"/>
            </p:cNvSpPr>
            <p:nvPr/>
          </p:nvSpPr>
          <p:spPr bwMode="auto">
            <a:xfrm flipV="1">
              <a:off x="6129737" y="2545617"/>
              <a:ext cx="60140" cy="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589" name="Line 282"/>
            <p:cNvSpPr>
              <a:spLocks noChangeShapeType="1"/>
            </p:cNvSpPr>
            <p:nvPr/>
          </p:nvSpPr>
          <p:spPr bwMode="auto">
            <a:xfrm flipV="1">
              <a:off x="6061684" y="2545617"/>
              <a:ext cx="71218" cy="53870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5033963" y="608013"/>
            <a:ext cx="2590800" cy="2255837"/>
            <a:chOff x="8470937" y="0"/>
            <a:chExt cx="2590800" cy="2257042"/>
          </a:xfrm>
        </p:grpSpPr>
        <p:sp>
          <p:nvSpPr>
            <p:cNvPr id="612657" name="AutoShape 305"/>
            <p:cNvSpPr>
              <a:spLocks noChangeArrowheads="1"/>
            </p:cNvSpPr>
            <p:nvPr/>
          </p:nvSpPr>
          <p:spPr bwMode="auto">
            <a:xfrm>
              <a:off x="8470937" y="47650"/>
              <a:ext cx="2590800" cy="2209392"/>
            </a:xfrm>
            <a:prstGeom prst="wedgeRoundRectCallout">
              <a:avLst>
                <a:gd name="adj1" fmla="val -44912"/>
                <a:gd name="adj2" fmla="val 69972"/>
                <a:gd name="adj3" fmla="val 16667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2400" i="0" dirty="0">
                <a:solidFill>
                  <a:schemeClr val="accent2"/>
                </a:solidFill>
                <a:latin typeface="Arial"/>
                <a:cs typeface="Arial"/>
              </a:endParaRPr>
            </a:p>
          </p:txBody>
        </p:sp>
        <p:sp>
          <p:nvSpPr>
            <p:cNvPr id="612660" name="Line 308"/>
            <p:cNvSpPr>
              <a:spLocks noChangeShapeType="1"/>
            </p:cNvSpPr>
            <p:nvPr/>
          </p:nvSpPr>
          <p:spPr bwMode="auto">
            <a:xfrm>
              <a:off x="8753512" y="1648705"/>
              <a:ext cx="817562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12662" name="Rectangle 310"/>
            <p:cNvSpPr>
              <a:spLocks noChangeArrowheads="1"/>
            </p:cNvSpPr>
            <p:nvPr/>
          </p:nvSpPr>
          <p:spPr bwMode="auto">
            <a:xfrm>
              <a:off x="8770974" y="1710650"/>
              <a:ext cx="230188" cy="117538"/>
            </a:xfrm>
            <a:prstGeom prst="rect">
              <a:avLst/>
            </a:prstGeom>
            <a:solidFill>
              <a:schemeClr val="bg2"/>
            </a:solidFill>
            <a:ln w="28575" cmpd="sng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12663" name="Rectangle 311"/>
            <p:cNvSpPr>
              <a:spLocks noChangeArrowheads="1"/>
            </p:cNvSpPr>
            <p:nvPr/>
          </p:nvSpPr>
          <p:spPr bwMode="auto">
            <a:xfrm>
              <a:off x="9156737" y="1710650"/>
              <a:ext cx="231775" cy="117538"/>
            </a:xfrm>
            <a:prstGeom prst="rect">
              <a:avLst/>
            </a:prstGeom>
            <a:solidFill>
              <a:schemeClr val="bg2"/>
            </a:solidFill>
            <a:ln w="28575" cmpd="sng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74168" name="Group 312"/>
            <p:cNvGrpSpPr>
              <a:grpSpLocks/>
            </p:cNvGrpSpPr>
            <p:nvPr/>
          </p:nvGrpSpPr>
          <p:grpSpPr bwMode="auto">
            <a:xfrm>
              <a:off x="9844937" y="1731963"/>
              <a:ext cx="990600" cy="325438"/>
              <a:chOff x="3936" y="1571"/>
              <a:chExt cx="624" cy="205"/>
            </a:xfrm>
          </p:grpSpPr>
          <p:grpSp>
            <p:nvGrpSpPr>
              <p:cNvPr id="174186" name="Group 313"/>
              <p:cNvGrpSpPr>
                <a:grpSpLocks/>
              </p:cNvGrpSpPr>
              <p:nvPr/>
            </p:nvGrpSpPr>
            <p:grpSpPr bwMode="auto">
              <a:xfrm>
                <a:off x="3936" y="1676"/>
                <a:ext cx="576" cy="100"/>
                <a:chOff x="4002" y="1676"/>
                <a:chExt cx="446" cy="52"/>
              </a:xfrm>
            </p:grpSpPr>
            <p:sp>
              <p:nvSpPr>
                <p:cNvPr id="612666" name="Rectangle 314"/>
                <p:cNvSpPr>
                  <a:spLocks noChangeArrowheads="1"/>
                </p:cNvSpPr>
                <p:nvPr/>
              </p:nvSpPr>
              <p:spPr bwMode="auto">
                <a:xfrm>
                  <a:off x="4345" y="1676"/>
                  <a:ext cx="103" cy="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612667" name="Rectangle 315"/>
                <p:cNvSpPr>
                  <a:spLocks noChangeArrowheads="1"/>
                </p:cNvSpPr>
                <p:nvPr/>
              </p:nvSpPr>
              <p:spPr bwMode="auto">
                <a:xfrm>
                  <a:off x="4174" y="1676"/>
                  <a:ext cx="102" cy="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612668" name="Rectangle 316"/>
                <p:cNvSpPr>
                  <a:spLocks noChangeArrowheads="1"/>
                </p:cNvSpPr>
                <p:nvPr/>
              </p:nvSpPr>
              <p:spPr bwMode="auto">
                <a:xfrm>
                  <a:off x="4002" y="1676"/>
                  <a:ext cx="103" cy="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  <p:sp>
            <p:nvSpPr>
              <p:cNvPr id="612669" name="Line 317"/>
              <p:cNvSpPr>
                <a:spLocks noChangeShapeType="1"/>
              </p:cNvSpPr>
              <p:nvPr/>
            </p:nvSpPr>
            <p:spPr bwMode="auto">
              <a:xfrm>
                <a:off x="4002" y="1571"/>
                <a:ext cx="558" cy="6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174169" name="Group 318"/>
            <p:cNvGrpSpPr>
              <a:grpSpLocks/>
            </p:cNvGrpSpPr>
            <p:nvPr/>
          </p:nvGrpSpPr>
          <p:grpSpPr bwMode="auto">
            <a:xfrm>
              <a:off x="9949712" y="1295400"/>
              <a:ext cx="885825" cy="354013"/>
              <a:chOff x="4002" y="1296"/>
              <a:chExt cx="558" cy="223"/>
            </a:xfrm>
          </p:grpSpPr>
          <p:grpSp>
            <p:nvGrpSpPr>
              <p:cNvPr id="174182" name="Group 319"/>
              <p:cNvGrpSpPr>
                <a:grpSpLocks/>
              </p:cNvGrpSpPr>
              <p:nvPr/>
            </p:nvGrpSpPr>
            <p:grpSpPr bwMode="auto">
              <a:xfrm>
                <a:off x="4139" y="1296"/>
                <a:ext cx="421" cy="96"/>
                <a:chOff x="4139" y="1388"/>
                <a:chExt cx="275" cy="52"/>
              </a:xfrm>
            </p:grpSpPr>
            <p:sp>
              <p:nvSpPr>
                <p:cNvPr id="612672" name="Rectangle 320"/>
                <p:cNvSpPr>
                  <a:spLocks noChangeArrowheads="1"/>
                </p:cNvSpPr>
                <p:nvPr/>
              </p:nvSpPr>
              <p:spPr bwMode="auto">
                <a:xfrm>
                  <a:off x="4139" y="1388"/>
                  <a:ext cx="103" cy="52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612673" name="Rectangle 321"/>
                <p:cNvSpPr>
                  <a:spLocks noChangeArrowheads="1"/>
                </p:cNvSpPr>
                <p:nvPr/>
              </p:nvSpPr>
              <p:spPr bwMode="auto">
                <a:xfrm>
                  <a:off x="4311" y="1388"/>
                  <a:ext cx="103" cy="52"/>
                </a:xfrm>
                <a:prstGeom prst="rect">
                  <a:avLst/>
                </a:prstGeom>
                <a:solidFill>
                  <a:srgbClr val="33CC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i="0" dirty="0">
                    <a:latin typeface="Arial"/>
                    <a:cs typeface="Arial"/>
                  </a:endParaRPr>
                </a:p>
              </p:txBody>
            </p:sp>
          </p:grpSp>
          <p:sp>
            <p:nvSpPr>
              <p:cNvPr id="612674" name="Line 322"/>
              <p:cNvSpPr>
                <a:spLocks noChangeShapeType="1"/>
              </p:cNvSpPr>
              <p:nvPr/>
            </p:nvSpPr>
            <p:spPr bwMode="auto">
              <a:xfrm flipV="1">
                <a:off x="4002" y="1440"/>
                <a:ext cx="558" cy="79"/>
              </a:xfrm>
              <a:prstGeom prst="line">
                <a:avLst/>
              </a:prstGeom>
              <a:noFill/>
              <a:ln w="38100">
                <a:solidFill>
                  <a:srgbClr val="33CC33"/>
                </a:solidFill>
                <a:round/>
                <a:headEnd type="none" w="sm" len="sm"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sp>
          <p:nvSpPr>
            <p:cNvPr id="612676" name="Line 324"/>
            <p:cNvSpPr>
              <a:spLocks noChangeShapeType="1"/>
            </p:cNvSpPr>
            <p:nvPr/>
          </p:nvSpPr>
          <p:spPr bwMode="auto">
            <a:xfrm>
              <a:off x="9571074" y="1080077"/>
              <a:ext cx="0" cy="3748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12677" name="Line 325"/>
            <p:cNvSpPr>
              <a:spLocks noChangeShapeType="1"/>
            </p:cNvSpPr>
            <p:nvPr/>
          </p:nvSpPr>
          <p:spPr bwMode="auto">
            <a:xfrm>
              <a:off x="9571074" y="1454927"/>
              <a:ext cx="32543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12678" name="Line 326"/>
            <p:cNvSpPr>
              <a:spLocks noChangeShapeType="1"/>
            </p:cNvSpPr>
            <p:nvPr/>
          </p:nvSpPr>
          <p:spPr bwMode="auto">
            <a:xfrm flipV="1">
              <a:off x="9896512" y="879945"/>
              <a:ext cx="0" cy="5749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12679" name="Oval 327"/>
            <p:cNvSpPr>
              <a:spLocks noChangeArrowheads="1"/>
            </p:cNvSpPr>
            <p:nvPr/>
          </p:nvSpPr>
          <p:spPr bwMode="auto">
            <a:xfrm>
              <a:off x="9679024" y="1038780"/>
              <a:ext cx="109538" cy="8259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2400" i="0" dirty="0">
                <a:solidFill>
                  <a:srgbClr val="008000"/>
                </a:solidFill>
                <a:latin typeface="Arial"/>
                <a:cs typeface="Arial"/>
              </a:endParaRPr>
            </a:p>
          </p:txBody>
        </p:sp>
        <p:sp>
          <p:nvSpPr>
            <p:cNvPr id="612680" name="Oval 328"/>
            <p:cNvSpPr>
              <a:spLocks noChangeArrowheads="1"/>
            </p:cNvSpPr>
            <p:nvPr/>
          </p:nvSpPr>
          <p:spPr bwMode="auto">
            <a:xfrm>
              <a:off x="9679024" y="1164259"/>
              <a:ext cx="109538" cy="82594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2400" i="0" dirty="0">
                <a:solidFill>
                  <a:srgbClr val="008000"/>
                </a:solidFill>
                <a:latin typeface="Arial"/>
                <a:cs typeface="Arial"/>
              </a:endParaRPr>
            </a:p>
          </p:txBody>
        </p:sp>
        <p:sp>
          <p:nvSpPr>
            <p:cNvPr id="612681" name="Oval 329"/>
            <p:cNvSpPr>
              <a:spLocks noChangeArrowheads="1"/>
            </p:cNvSpPr>
            <p:nvPr/>
          </p:nvSpPr>
          <p:spPr bwMode="auto">
            <a:xfrm>
              <a:off x="9679024" y="1329447"/>
              <a:ext cx="109538" cy="8418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2400" i="0" dirty="0">
                <a:solidFill>
                  <a:srgbClr val="008000"/>
                </a:solidFill>
                <a:latin typeface="Arial"/>
                <a:cs typeface="Arial"/>
              </a:endParaRPr>
            </a:p>
          </p:txBody>
        </p:sp>
        <p:sp>
          <p:nvSpPr>
            <p:cNvPr id="612682" name="Line 330"/>
            <p:cNvSpPr>
              <a:spLocks noChangeShapeType="1"/>
            </p:cNvSpPr>
            <p:nvPr/>
          </p:nvSpPr>
          <p:spPr bwMode="auto">
            <a:xfrm flipV="1">
              <a:off x="9571074" y="872003"/>
              <a:ext cx="0" cy="20807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12683" name="AutoShape 331"/>
            <p:cNvSpPr>
              <a:spLocks noChangeArrowheads="1"/>
            </p:cNvSpPr>
            <p:nvPr/>
          </p:nvSpPr>
          <p:spPr bwMode="auto">
            <a:xfrm>
              <a:off x="9623462" y="621044"/>
              <a:ext cx="150812" cy="292256"/>
            </a:xfrm>
            <a:prstGeom prst="downArrow">
              <a:avLst>
                <a:gd name="adj1" fmla="val 50000"/>
                <a:gd name="adj2" fmla="val 38139"/>
              </a:avLst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12684" name="Text Box 332"/>
            <p:cNvSpPr txBox="1">
              <a:spLocks noChangeArrowheads="1"/>
            </p:cNvSpPr>
            <p:nvPr/>
          </p:nvSpPr>
          <p:spPr bwMode="auto">
            <a:xfrm>
              <a:off x="9340887" y="481269"/>
              <a:ext cx="363537" cy="4606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000000"/>
                  </a:solidFill>
                  <a:latin typeface="Arial"/>
                  <a:cs typeface="Arial"/>
                </a:rPr>
                <a:t>r</a:t>
              </a:r>
            </a:p>
          </p:txBody>
        </p:sp>
        <p:sp>
          <p:nvSpPr>
            <p:cNvPr id="612685" name="Text Box 333"/>
            <p:cNvSpPr txBox="1">
              <a:spLocks noChangeArrowheads="1"/>
            </p:cNvSpPr>
            <p:nvPr/>
          </p:nvSpPr>
          <p:spPr bwMode="auto">
            <a:xfrm>
              <a:off x="9159912" y="914888"/>
              <a:ext cx="431800" cy="4622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000000"/>
                  </a:solidFill>
                  <a:latin typeface="Arial"/>
                  <a:cs typeface="Arial"/>
                </a:rPr>
                <a:t>b</a:t>
              </a:r>
            </a:p>
          </p:txBody>
        </p:sp>
        <p:sp>
          <p:nvSpPr>
            <p:cNvPr id="612686" name="Text Box 334"/>
            <p:cNvSpPr txBox="1">
              <a:spLocks noChangeArrowheads="1"/>
            </p:cNvSpPr>
            <p:nvPr/>
          </p:nvSpPr>
          <p:spPr bwMode="auto">
            <a:xfrm>
              <a:off x="9144037" y="0"/>
              <a:ext cx="1279525" cy="4622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0" dirty="0">
                  <a:latin typeface="Arial"/>
                  <a:cs typeface="Arial"/>
                </a:rPr>
                <a:t>marking</a:t>
              </a:r>
            </a:p>
          </p:txBody>
        </p:sp>
        <p:sp>
          <p:nvSpPr>
            <p:cNvPr id="174181" name="Diamond 7"/>
            <p:cNvSpPr>
              <a:spLocks noChangeArrowheads="1"/>
            </p:cNvSpPr>
            <p:nvPr/>
          </p:nvSpPr>
          <p:spPr bwMode="auto">
            <a:xfrm>
              <a:off x="9583322" y="1506219"/>
              <a:ext cx="334596" cy="306947"/>
            </a:xfrm>
            <a:prstGeom prst="diamond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6367463" y="1474788"/>
            <a:ext cx="2590800" cy="2246312"/>
            <a:chOff x="4656063" y="-278535"/>
            <a:chExt cx="2590800" cy="2245640"/>
          </a:xfrm>
        </p:grpSpPr>
        <p:sp>
          <p:nvSpPr>
            <p:cNvPr id="596" name="AutoShape 305"/>
            <p:cNvSpPr>
              <a:spLocks noChangeArrowheads="1"/>
            </p:cNvSpPr>
            <p:nvPr/>
          </p:nvSpPr>
          <p:spPr bwMode="auto">
            <a:xfrm>
              <a:off x="4656063" y="-242034"/>
              <a:ext cx="2590800" cy="2209139"/>
            </a:xfrm>
            <a:prstGeom prst="wedgeRoundRectCallout">
              <a:avLst>
                <a:gd name="adj1" fmla="val -44912"/>
                <a:gd name="adj2" fmla="val 69972"/>
                <a:gd name="adj3" fmla="val 16667"/>
              </a:avLst>
            </a:pr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2400" i="0" dirty="0">
                <a:solidFill>
                  <a:schemeClr val="accent2"/>
                </a:solidFill>
                <a:latin typeface="Arial"/>
                <a:cs typeface="Arial"/>
              </a:endParaRPr>
            </a:p>
          </p:txBody>
        </p:sp>
        <p:sp>
          <p:nvSpPr>
            <p:cNvPr id="174145" name="Oval 285"/>
            <p:cNvSpPr>
              <a:spLocks noChangeArrowheads="1"/>
            </p:cNvSpPr>
            <p:nvPr/>
          </p:nvSpPr>
          <p:spPr bwMode="auto">
            <a:xfrm>
              <a:off x="6336226" y="877054"/>
              <a:ext cx="442636" cy="39288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74146" name="Group 286"/>
            <p:cNvGrpSpPr>
              <a:grpSpLocks/>
            </p:cNvGrpSpPr>
            <p:nvPr/>
          </p:nvGrpSpPr>
          <p:grpSpPr bwMode="auto">
            <a:xfrm>
              <a:off x="4664310" y="403979"/>
              <a:ext cx="1504950" cy="457200"/>
              <a:chOff x="4080" y="1536"/>
              <a:chExt cx="948" cy="288"/>
            </a:xfrm>
          </p:grpSpPr>
          <p:sp>
            <p:nvSpPr>
              <p:cNvPr id="612639" name="Line 287"/>
              <p:cNvSpPr>
                <a:spLocks noChangeShapeType="1"/>
              </p:cNvSpPr>
              <p:nvPr/>
            </p:nvSpPr>
            <p:spPr bwMode="auto">
              <a:xfrm>
                <a:off x="4489" y="1568"/>
                <a:ext cx="53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  <p:sp>
            <p:nvSpPr>
              <p:cNvPr id="612640" name="Line 288"/>
              <p:cNvSpPr>
                <a:spLocks noChangeShapeType="1"/>
              </p:cNvSpPr>
              <p:nvPr/>
            </p:nvSpPr>
            <p:spPr bwMode="auto">
              <a:xfrm>
                <a:off x="5028" y="1568"/>
                <a:ext cx="0" cy="2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  <p:sp>
            <p:nvSpPr>
              <p:cNvPr id="612641" name="Line 289"/>
              <p:cNvSpPr>
                <a:spLocks noChangeShapeType="1"/>
              </p:cNvSpPr>
              <p:nvPr/>
            </p:nvSpPr>
            <p:spPr bwMode="auto">
              <a:xfrm flipH="1">
                <a:off x="4489" y="1776"/>
                <a:ext cx="53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  <p:sp>
            <p:nvSpPr>
              <p:cNvPr id="612642" name="Line 290"/>
              <p:cNvSpPr>
                <a:spLocks noChangeShapeType="1"/>
              </p:cNvSpPr>
              <p:nvPr/>
            </p:nvSpPr>
            <p:spPr bwMode="auto">
              <a:xfrm flipH="1">
                <a:off x="4608" y="1584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33CC33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  <p:sp>
            <p:nvSpPr>
              <p:cNvPr id="612643" name="Line 291"/>
              <p:cNvSpPr>
                <a:spLocks noChangeShapeType="1"/>
              </p:cNvSpPr>
              <p:nvPr/>
            </p:nvSpPr>
            <p:spPr bwMode="auto">
              <a:xfrm flipH="1">
                <a:off x="4896" y="1584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  <p:sp>
            <p:nvSpPr>
              <p:cNvPr id="612644" name="Line 292"/>
              <p:cNvSpPr>
                <a:spLocks noChangeShapeType="1"/>
              </p:cNvSpPr>
              <p:nvPr/>
            </p:nvSpPr>
            <p:spPr bwMode="auto">
              <a:xfrm>
                <a:off x="4128" y="1536"/>
                <a:ext cx="336" cy="110"/>
              </a:xfrm>
              <a:prstGeom prst="line">
                <a:avLst/>
              </a:prstGeom>
              <a:noFill/>
              <a:ln w="38100">
                <a:solidFill>
                  <a:srgbClr val="33CC33"/>
                </a:solidFill>
                <a:round/>
                <a:headEnd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  <p:sp>
            <p:nvSpPr>
              <p:cNvPr id="612645" name="Line 293"/>
              <p:cNvSpPr>
                <a:spLocks noChangeShapeType="1"/>
              </p:cNvSpPr>
              <p:nvPr/>
            </p:nvSpPr>
            <p:spPr bwMode="auto">
              <a:xfrm flipV="1">
                <a:off x="4080" y="1724"/>
                <a:ext cx="359" cy="1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</p:grpSp>
        <p:sp>
          <p:nvSpPr>
            <p:cNvPr id="612646" name="Text Box 294"/>
            <p:cNvSpPr txBox="1">
              <a:spLocks noChangeArrowheads="1"/>
            </p:cNvSpPr>
            <p:nvPr/>
          </p:nvSpPr>
          <p:spPr bwMode="auto">
            <a:xfrm>
              <a:off x="5121200" y="-278535"/>
              <a:ext cx="1657350" cy="461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0" dirty="0">
                  <a:solidFill>
                    <a:srgbClr val="000000"/>
                  </a:solidFill>
                  <a:latin typeface="Arial"/>
                  <a:cs typeface="Arial"/>
                </a:rPr>
                <a:t>scheduling</a:t>
              </a:r>
              <a:endParaRPr lang="en-US" sz="1600" i="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pSp>
          <p:nvGrpSpPr>
            <p:cNvPr id="174148" name="Group 295"/>
            <p:cNvGrpSpPr>
              <a:grpSpLocks/>
            </p:cNvGrpSpPr>
            <p:nvPr/>
          </p:nvGrpSpPr>
          <p:grpSpPr bwMode="auto">
            <a:xfrm>
              <a:off x="5331060" y="1292979"/>
              <a:ext cx="855663" cy="330200"/>
              <a:chOff x="4464" y="2000"/>
              <a:chExt cx="539" cy="208"/>
            </a:xfrm>
          </p:grpSpPr>
          <p:sp>
            <p:nvSpPr>
              <p:cNvPr id="612648" name="Line 296"/>
              <p:cNvSpPr>
                <a:spLocks noChangeShapeType="1"/>
              </p:cNvSpPr>
              <p:nvPr/>
            </p:nvSpPr>
            <p:spPr bwMode="auto">
              <a:xfrm>
                <a:off x="4464" y="2000"/>
                <a:ext cx="53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  <p:sp>
            <p:nvSpPr>
              <p:cNvPr id="612649" name="Line 297"/>
              <p:cNvSpPr>
                <a:spLocks noChangeShapeType="1"/>
              </p:cNvSpPr>
              <p:nvPr/>
            </p:nvSpPr>
            <p:spPr bwMode="auto">
              <a:xfrm>
                <a:off x="5003" y="2000"/>
                <a:ext cx="0" cy="2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  <p:sp>
            <p:nvSpPr>
              <p:cNvPr id="612650" name="Line 298"/>
              <p:cNvSpPr>
                <a:spLocks noChangeShapeType="1"/>
              </p:cNvSpPr>
              <p:nvPr/>
            </p:nvSpPr>
            <p:spPr bwMode="auto">
              <a:xfrm flipH="1">
                <a:off x="4464" y="2208"/>
                <a:ext cx="53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</p:grpSp>
        <p:sp>
          <p:nvSpPr>
            <p:cNvPr id="612651" name="Text Box 299"/>
            <p:cNvSpPr txBox="1">
              <a:spLocks noChangeArrowheads="1"/>
            </p:cNvSpPr>
            <p:nvPr/>
          </p:nvSpPr>
          <p:spPr bwMode="auto">
            <a:xfrm>
              <a:off x="5635550" y="403886"/>
              <a:ext cx="427038" cy="6459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dirty="0">
                  <a:latin typeface="Arial"/>
                  <a:cs typeface="Arial"/>
                </a:rPr>
                <a:t>.</a:t>
              </a:r>
              <a:endParaRPr lang="en-US" sz="2400" dirty="0">
                <a:solidFill>
                  <a:schemeClr val="accent2"/>
                </a:solidFill>
                <a:latin typeface="Arial"/>
                <a:cs typeface="Arial"/>
              </a:endParaRPr>
            </a:p>
          </p:txBody>
        </p:sp>
        <p:sp>
          <p:nvSpPr>
            <p:cNvPr id="612652" name="Text Box 300"/>
            <p:cNvSpPr txBox="1">
              <a:spLocks noChangeArrowheads="1"/>
            </p:cNvSpPr>
            <p:nvPr/>
          </p:nvSpPr>
          <p:spPr bwMode="auto">
            <a:xfrm>
              <a:off x="5635550" y="556240"/>
              <a:ext cx="427038" cy="6459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dirty="0">
                  <a:latin typeface="Arial"/>
                  <a:cs typeface="Arial"/>
                </a:rPr>
                <a:t>.</a:t>
              </a:r>
              <a:endParaRPr lang="en-US" sz="2400" dirty="0">
                <a:solidFill>
                  <a:schemeClr val="accent2"/>
                </a:solidFill>
                <a:latin typeface="Arial"/>
                <a:cs typeface="Arial"/>
              </a:endParaRPr>
            </a:p>
          </p:txBody>
        </p:sp>
        <p:sp>
          <p:nvSpPr>
            <p:cNvPr id="612653" name="Text Box 301"/>
            <p:cNvSpPr txBox="1">
              <a:spLocks noChangeArrowheads="1"/>
            </p:cNvSpPr>
            <p:nvPr/>
          </p:nvSpPr>
          <p:spPr bwMode="auto">
            <a:xfrm>
              <a:off x="5635550" y="708595"/>
              <a:ext cx="427038" cy="6459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 dirty="0">
                  <a:latin typeface="Arial"/>
                  <a:cs typeface="Arial"/>
                </a:rPr>
                <a:t>.</a:t>
              </a:r>
              <a:endParaRPr lang="en-US" sz="2400" dirty="0">
                <a:solidFill>
                  <a:schemeClr val="accent2"/>
                </a:solidFill>
                <a:latin typeface="Arial"/>
                <a:cs typeface="Arial"/>
              </a:endParaRPr>
            </a:p>
          </p:txBody>
        </p:sp>
        <p:sp>
          <p:nvSpPr>
            <p:cNvPr id="612654" name="Line 302"/>
            <p:cNvSpPr>
              <a:spLocks noChangeShapeType="1"/>
            </p:cNvSpPr>
            <p:nvPr/>
          </p:nvSpPr>
          <p:spPr bwMode="auto">
            <a:xfrm>
              <a:off x="6780138" y="1076784"/>
              <a:ext cx="381000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612655" name="Line 303"/>
            <p:cNvSpPr>
              <a:spLocks noChangeShapeType="1"/>
            </p:cNvSpPr>
            <p:nvPr/>
          </p:nvSpPr>
          <p:spPr bwMode="auto">
            <a:xfrm>
              <a:off x="6191175" y="638766"/>
              <a:ext cx="304800" cy="22853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</p:grpSp>
      <p:sp>
        <p:nvSpPr>
          <p:cNvPr id="35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69</a:t>
            </a:fld>
            <a:endParaRPr lang="en-US" sz="1200" dirty="0">
              <a:latin typeface="Tahoma" charset="0"/>
            </a:endParaRPr>
          </a:p>
        </p:txBody>
      </p:sp>
      <p:sp>
        <p:nvSpPr>
          <p:cNvPr id="35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50816" y="6858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19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>
                <a:latin typeface="Gill Sans MT" charset="0"/>
                <a:cs typeface="+mj-cs"/>
              </a:rPr>
              <a:t>Multimedia networking: 3 application types</a:t>
            </a:r>
            <a:endParaRPr lang="en-US" sz="3200" dirty="0">
              <a:latin typeface="Gill Sans MT" charset="0"/>
              <a:cs typeface="+mj-cs"/>
            </a:endParaRPr>
          </a:p>
        </p:txBody>
      </p:sp>
      <p:pic>
        <p:nvPicPr>
          <p:cNvPr id="28676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055688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33400" y="1447800"/>
            <a:ext cx="7762875" cy="4648200"/>
          </a:xfrm>
        </p:spPr>
        <p:txBody>
          <a:bodyPr/>
          <a:lstStyle/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s</a:t>
            </a:r>
            <a:r>
              <a:rPr lang="en-US" i="1" dirty="0" smtClean="0">
                <a:solidFill>
                  <a:srgbClr val="CC0000"/>
                </a:solidFill>
              </a:rPr>
              <a:t>treaming, stored</a:t>
            </a:r>
            <a:r>
              <a:rPr lang="en-US" dirty="0" smtClean="0">
                <a:solidFill>
                  <a:srgbClr val="CC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audio, video</a:t>
            </a:r>
          </a:p>
          <a:p>
            <a:pPr lvl="1">
              <a:defRPr/>
            </a:pPr>
            <a:r>
              <a:rPr lang="en-US" i="1" dirty="0">
                <a:solidFill>
                  <a:srgbClr val="000099"/>
                </a:solidFill>
              </a:rPr>
              <a:t>s</a:t>
            </a:r>
            <a:r>
              <a:rPr lang="en-US" i="1" dirty="0" smtClean="0">
                <a:solidFill>
                  <a:srgbClr val="000099"/>
                </a:solidFill>
              </a:rPr>
              <a:t>treaming: </a:t>
            </a:r>
            <a:r>
              <a:rPr lang="en-US" dirty="0" smtClean="0"/>
              <a:t>can begin playout before downloading entire file</a:t>
            </a:r>
          </a:p>
          <a:p>
            <a:pPr lvl="1">
              <a:defRPr/>
            </a:pPr>
            <a:r>
              <a:rPr lang="en-US" i="1" dirty="0" smtClean="0">
                <a:solidFill>
                  <a:srgbClr val="000099"/>
                </a:solidFill>
              </a:rPr>
              <a:t>stored (at server): </a:t>
            </a:r>
            <a:r>
              <a:rPr lang="en-US" dirty="0" smtClean="0"/>
              <a:t>can transmit faster than audio/video will be rendered (implies storing/buffering at client)</a:t>
            </a:r>
          </a:p>
          <a:p>
            <a:pPr lvl="1">
              <a:defRPr/>
            </a:pPr>
            <a:r>
              <a:rPr lang="en-US" dirty="0"/>
              <a:t>e</a:t>
            </a:r>
            <a:r>
              <a:rPr lang="en-US" dirty="0" smtClean="0"/>
              <a:t>.g., YouTube, Netflix, Hulu</a:t>
            </a:r>
          </a:p>
          <a:p>
            <a:pPr>
              <a:defRPr/>
            </a:pPr>
            <a:r>
              <a:rPr lang="en-US" i="1" dirty="0" smtClean="0">
                <a:solidFill>
                  <a:srgbClr val="CC0000"/>
                </a:solidFill>
              </a:rPr>
              <a:t>conversational </a:t>
            </a:r>
            <a:r>
              <a:rPr lang="en-US" dirty="0" smtClean="0"/>
              <a:t>voice/video over IP </a:t>
            </a:r>
          </a:p>
          <a:p>
            <a:pPr lvl="1">
              <a:defRPr/>
            </a:pPr>
            <a:r>
              <a:rPr lang="en-US" dirty="0"/>
              <a:t>i</a:t>
            </a:r>
            <a:r>
              <a:rPr lang="en-US" dirty="0" smtClean="0"/>
              <a:t>nteractive nature of human-to-human conversation limits delay tolerance</a:t>
            </a:r>
          </a:p>
          <a:p>
            <a:pPr lvl="1">
              <a:defRPr/>
            </a:pPr>
            <a:r>
              <a:rPr lang="en-US" dirty="0"/>
              <a:t>e</a:t>
            </a:r>
            <a:r>
              <a:rPr lang="en-US" dirty="0" smtClean="0"/>
              <a:t>.g., Skype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s</a:t>
            </a:r>
            <a:r>
              <a:rPr lang="en-US" i="1" dirty="0" smtClean="0">
                <a:solidFill>
                  <a:srgbClr val="CC0000"/>
                </a:solidFill>
              </a:rPr>
              <a:t>treaming live </a:t>
            </a:r>
            <a:r>
              <a:rPr lang="en-US" dirty="0" smtClean="0"/>
              <a:t>audio, video</a:t>
            </a:r>
          </a:p>
          <a:p>
            <a:pPr lvl="1">
              <a:defRPr/>
            </a:pPr>
            <a:r>
              <a:rPr lang="en-US" dirty="0" smtClean="0"/>
              <a:t>e.g., live sporting event (futbol)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979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02" name="Rectangle 2"/>
          <p:cNvSpPr>
            <a:spLocks noChangeArrowheads="1"/>
          </p:cNvSpPr>
          <p:nvPr/>
        </p:nvSpPr>
        <p:spPr bwMode="auto">
          <a:xfrm>
            <a:off x="447675" y="125413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4400" i="0" dirty="0">
                <a:solidFill>
                  <a:srgbClr val="000099"/>
                </a:solidFill>
                <a:latin typeface="+mn-lt"/>
              </a:rPr>
              <a:t>Edge-router </a:t>
            </a:r>
            <a:r>
              <a:rPr lang="en-US" sz="4400" i="0" dirty="0">
                <a:solidFill>
                  <a:srgbClr val="000099"/>
                </a:solidFill>
                <a:latin typeface="+mn-lt"/>
              </a:rPr>
              <a:t>packet marking </a:t>
            </a:r>
            <a:endParaRPr lang="en-US" sz="4400" i="0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614403" name="Rectangle 3"/>
          <p:cNvSpPr>
            <a:spLocks noChangeArrowheads="1"/>
          </p:cNvSpPr>
          <p:nvPr/>
        </p:nvSpPr>
        <p:spPr bwMode="auto">
          <a:xfrm>
            <a:off x="719138" y="4856163"/>
            <a:ext cx="8229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77813" indent="-277813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i="0" dirty="0">
                <a:solidFill>
                  <a:schemeClr val="tx2"/>
                </a:solidFill>
                <a:latin typeface="+mn-lt"/>
              </a:rPr>
              <a:t>class-based marking: packets of different classes marked differently</a:t>
            </a:r>
          </a:p>
          <a:p>
            <a:pPr marL="277813" indent="-277813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i="0" dirty="0">
                <a:solidFill>
                  <a:schemeClr val="tx2"/>
                </a:solidFill>
                <a:latin typeface="+mn-lt"/>
              </a:rPr>
              <a:t>intra-class marking: conforming portion of flow marked differently than non-conforming one</a:t>
            </a:r>
            <a:endParaRPr lang="en-US" sz="2400" i="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614404" name="Rectangle 4"/>
          <p:cNvSpPr>
            <a:spLocks noChangeArrowheads="1"/>
          </p:cNvSpPr>
          <p:nvPr/>
        </p:nvSpPr>
        <p:spPr bwMode="auto">
          <a:xfrm>
            <a:off x="557213" y="1095375"/>
            <a:ext cx="8001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77813" indent="-277813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800" dirty="0">
                <a:solidFill>
                  <a:srgbClr val="000099"/>
                </a:solidFill>
                <a:latin typeface="+mn-lt"/>
              </a:rPr>
              <a:t>profile:</a:t>
            </a:r>
            <a:r>
              <a:rPr lang="en-US" sz="2800" dirty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2800" i="0" dirty="0">
                <a:solidFill>
                  <a:schemeClr val="tx2"/>
                </a:solidFill>
                <a:latin typeface="+mn-lt"/>
              </a:rPr>
              <a:t>pre-negotiated</a:t>
            </a:r>
            <a:r>
              <a:rPr lang="en-US" sz="2800" i="0" dirty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2800" i="0" dirty="0">
                <a:solidFill>
                  <a:schemeClr val="tx2"/>
                </a:solidFill>
                <a:latin typeface="+mn-lt"/>
              </a:rPr>
              <a:t>rate </a:t>
            </a:r>
            <a:r>
              <a:rPr lang="en-US" sz="2800" i="0" dirty="0">
                <a:solidFill>
                  <a:schemeClr val="tx2"/>
                </a:solidFill>
                <a:latin typeface="+mn-lt"/>
              </a:rPr>
              <a:t>r, </a:t>
            </a:r>
            <a:r>
              <a:rPr lang="en-US" sz="2800" i="0" dirty="0">
                <a:solidFill>
                  <a:schemeClr val="tx2"/>
                </a:solidFill>
                <a:latin typeface="+mn-lt"/>
              </a:rPr>
              <a:t>bucket size </a:t>
            </a:r>
            <a:r>
              <a:rPr lang="en-US" sz="2800" i="0" dirty="0">
                <a:solidFill>
                  <a:schemeClr val="tx2"/>
                </a:solidFill>
                <a:latin typeface="+mn-lt"/>
              </a:rPr>
              <a:t>b</a:t>
            </a:r>
            <a:endParaRPr lang="en-US" sz="2800" i="0" dirty="0">
              <a:solidFill>
                <a:schemeClr val="accent2"/>
              </a:solidFill>
              <a:latin typeface="+mn-lt"/>
            </a:endParaRPr>
          </a:p>
          <a:p>
            <a:pPr marL="277813" indent="-277813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800" i="0" dirty="0">
                <a:solidFill>
                  <a:schemeClr val="tx2"/>
                </a:solidFill>
                <a:latin typeface="+mn-lt"/>
              </a:rPr>
              <a:t>packet marking at edge based on </a:t>
            </a:r>
            <a:r>
              <a:rPr lang="en-US" sz="2800" dirty="0">
                <a:solidFill>
                  <a:srgbClr val="000099"/>
                </a:solidFill>
                <a:latin typeface="+mn-lt"/>
              </a:rPr>
              <a:t>per-flow</a:t>
            </a:r>
            <a:r>
              <a:rPr lang="en-US" sz="28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800" i="0" dirty="0">
                <a:solidFill>
                  <a:schemeClr val="tx2"/>
                </a:solidFill>
                <a:latin typeface="+mn-lt"/>
              </a:rPr>
              <a:t>profile</a:t>
            </a:r>
            <a:endParaRPr lang="en-US" sz="2800" i="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614405" name="Text Box 5"/>
          <p:cNvSpPr txBox="1">
            <a:spLocks noChangeArrowheads="1"/>
          </p:cNvSpPr>
          <p:nvPr/>
        </p:nvSpPr>
        <p:spPr bwMode="auto">
          <a:xfrm>
            <a:off x="603250" y="4383088"/>
            <a:ext cx="4495800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dirty="0">
                <a:solidFill>
                  <a:srgbClr val="000099"/>
                </a:solidFill>
                <a:latin typeface="+mn-lt"/>
              </a:rPr>
              <a:t>possible use </a:t>
            </a:r>
            <a:r>
              <a:rPr lang="en-US" sz="2800" dirty="0">
                <a:solidFill>
                  <a:srgbClr val="000099"/>
                </a:solidFill>
                <a:latin typeface="+mn-lt"/>
              </a:rPr>
              <a:t>of marking</a:t>
            </a:r>
            <a:r>
              <a:rPr lang="en-US" sz="2400" dirty="0">
                <a:solidFill>
                  <a:srgbClr val="000099"/>
                </a:solidFill>
                <a:latin typeface="+mn-lt"/>
              </a:rPr>
              <a:t>:</a:t>
            </a:r>
          </a:p>
        </p:txBody>
      </p:sp>
      <p:sp>
        <p:nvSpPr>
          <p:cNvPr id="614406" name="Text Box 6"/>
          <p:cNvSpPr txBox="1">
            <a:spLocks noChangeArrowheads="1"/>
          </p:cNvSpPr>
          <p:nvPr/>
        </p:nvSpPr>
        <p:spPr bwMode="auto">
          <a:xfrm>
            <a:off x="2782888" y="3876675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i="0" dirty="0">
                <a:solidFill>
                  <a:schemeClr val="tx2"/>
                </a:solidFill>
                <a:latin typeface="Arial"/>
                <a:cs typeface="Arial"/>
              </a:rPr>
              <a:t>user </a:t>
            </a:r>
            <a:r>
              <a:rPr lang="en-US" sz="2000" i="0" dirty="0">
                <a:solidFill>
                  <a:schemeClr val="tx2"/>
                </a:solidFill>
                <a:latin typeface="Arial"/>
                <a:cs typeface="Arial"/>
              </a:rPr>
              <a:t>packets</a:t>
            </a:r>
            <a:endParaRPr lang="en-US" sz="2000" i="0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614408" name="Rectangle 8"/>
          <p:cNvSpPr>
            <a:spLocks noChangeArrowheads="1"/>
          </p:cNvSpPr>
          <p:nvPr/>
        </p:nvSpPr>
        <p:spPr bwMode="auto">
          <a:xfrm>
            <a:off x="6508750" y="3716338"/>
            <a:ext cx="228600" cy="152400"/>
          </a:xfrm>
          <a:prstGeom prst="rect">
            <a:avLst/>
          </a:prstGeom>
          <a:solidFill>
            <a:srgbClr val="00CC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09" name="Rectangle 9"/>
          <p:cNvSpPr>
            <a:spLocks noChangeArrowheads="1"/>
          </p:cNvSpPr>
          <p:nvPr/>
        </p:nvSpPr>
        <p:spPr bwMode="auto">
          <a:xfrm>
            <a:off x="6889750" y="3716338"/>
            <a:ext cx="228600" cy="152400"/>
          </a:xfrm>
          <a:prstGeom prst="rect">
            <a:avLst/>
          </a:prstGeom>
          <a:solidFill>
            <a:srgbClr val="00CC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10" name="Rectangle 10"/>
          <p:cNvSpPr>
            <a:spLocks noChangeArrowheads="1"/>
          </p:cNvSpPr>
          <p:nvPr/>
        </p:nvSpPr>
        <p:spPr bwMode="auto">
          <a:xfrm>
            <a:off x="6965950" y="4554538"/>
            <a:ext cx="228600" cy="1524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11" name="Rectangle 11"/>
          <p:cNvSpPr>
            <a:spLocks noChangeArrowheads="1"/>
          </p:cNvSpPr>
          <p:nvPr/>
        </p:nvSpPr>
        <p:spPr bwMode="auto">
          <a:xfrm>
            <a:off x="6584950" y="4554538"/>
            <a:ext cx="228600" cy="1524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12" name="Rectangle 12"/>
          <p:cNvSpPr>
            <a:spLocks noChangeArrowheads="1"/>
          </p:cNvSpPr>
          <p:nvPr/>
        </p:nvSpPr>
        <p:spPr bwMode="auto">
          <a:xfrm>
            <a:off x="6203950" y="4554538"/>
            <a:ext cx="228600" cy="1524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13" name="Line 13"/>
          <p:cNvSpPr>
            <a:spLocks noChangeShapeType="1"/>
          </p:cNvSpPr>
          <p:nvPr/>
        </p:nvSpPr>
        <p:spPr bwMode="auto">
          <a:xfrm>
            <a:off x="5670550" y="3106738"/>
            <a:ext cx="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14" name="Line 14"/>
          <p:cNvSpPr>
            <a:spLocks noChangeShapeType="1"/>
          </p:cNvSpPr>
          <p:nvPr/>
        </p:nvSpPr>
        <p:spPr bwMode="auto">
          <a:xfrm>
            <a:off x="5670550" y="3792538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15" name="Line 15"/>
          <p:cNvSpPr>
            <a:spLocks noChangeShapeType="1"/>
          </p:cNvSpPr>
          <p:nvPr/>
        </p:nvSpPr>
        <p:spPr bwMode="auto">
          <a:xfrm flipV="1">
            <a:off x="6127750" y="3106738"/>
            <a:ext cx="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16" name="Oval 16"/>
          <p:cNvSpPr>
            <a:spLocks noChangeArrowheads="1"/>
          </p:cNvSpPr>
          <p:nvPr/>
        </p:nvSpPr>
        <p:spPr bwMode="auto">
          <a:xfrm>
            <a:off x="5746750" y="3944938"/>
            <a:ext cx="304800" cy="3048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17" name="Line 17"/>
          <p:cNvSpPr>
            <a:spLocks noChangeShapeType="1"/>
          </p:cNvSpPr>
          <p:nvPr/>
        </p:nvSpPr>
        <p:spPr bwMode="auto">
          <a:xfrm>
            <a:off x="4527550" y="4097338"/>
            <a:ext cx="1143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18" name="Rectangle 18"/>
          <p:cNvSpPr>
            <a:spLocks noChangeArrowheads="1"/>
          </p:cNvSpPr>
          <p:nvPr/>
        </p:nvSpPr>
        <p:spPr bwMode="auto">
          <a:xfrm>
            <a:off x="4603750" y="3792538"/>
            <a:ext cx="2286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19" name="Rectangle 19"/>
          <p:cNvSpPr>
            <a:spLocks noChangeArrowheads="1"/>
          </p:cNvSpPr>
          <p:nvPr/>
        </p:nvSpPr>
        <p:spPr bwMode="auto">
          <a:xfrm>
            <a:off x="4984750" y="3792538"/>
            <a:ext cx="2286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20" name="Oval 20"/>
          <p:cNvSpPr>
            <a:spLocks noChangeArrowheads="1"/>
          </p:cNvSpPr>
          <p:nvPr/>
        </p:nvSpPr>
        <p:spPr bwMode="auto">
          <a:xfrm>
            <a:off x="5822950" y="3030538"/>
            <a:ext cx="152400" cy="152400"/>
          </a:xfrm>
          <a:prstGeom prst="ellipse">
            <a:avLst/>
          </a:prstGeom>
          <a:solidFill>
            <a:srgbClr val="00CC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fr-FR" sz="2400" i="0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614421" name="Oval 21"/>
          <p:cNvSpPr>
            <a:spLocks noChangeArrowheads="1"/>
          </p:cNvSpPr>
          <p:nvPr/>
        </p:nvSpPr>
        <p:spPr bwMode="auto">
          <a:xfrm>
            <a:off x="5822950" y="3259138"/>
            <a:ext cx="152400" cy="152400"/>
          </a:xfrm>
          <a:prstGeom prst="ellipse">
            <a:avLst/>
          </a:prstGeom>
          <a:solidFill>
            <a:srgbClr val="00CC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fr-FR" sz="2400" i="0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614422" name="Oval 22"/>
          <p:cNvSpPr>
            <a:spLocks noChangeArrowheads="1"/>
          </p:cNvSpPr>
          <p:nvPr/>
        </p:nvSpPr>
        <p:spPr bwMode="auto">
          <a:xfrm>
            <a:off x="5822950" y="3563938"/>
            <a:ext cx="152400" cy="152400"/>
          </a:xfrm>
          <a:prstGeom prst="ellipse">
            <a:avLst/>
          </a:prstGeom>
          <a:solidFill>
            <a:srgbClr val="00CC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fr-FR" sz="2400" i="0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614423" name="Line 23"/>
          <p:cNvSpPr>
            <a:spLocks noChangeShapeType="1"/>
          </p:cNvSpPr>
          <p:nvPr/>
        </p:nvSpPr>
        <p:spPr bwMode="auto">
          <a:xfrm flipV="1">
            <a:off x="5670550" y="2725738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24" name="Line 24"/>
          <p:cNvSpPr>
            <a:spLocks noChangeShapeType="1"/>
          </p:cNvSpPr>
          <p:nvPr/>
        </p:nvSpPr>
        <p:spPr bwMode="auto">
          <a:xfrm flipV="1">
            <a:off x="6127750" y="2725738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25" name="Text Box 25"/>
          <p:cNvSpPr txBox="1">
            <a:spLocks noChangeArrowheads="1"/>
          </p:cNvSpPr>
          <p:nvPr/>
        </p:nvSpPr>
        <p:spPr bwMode="auto">
          <a:xfrm>
            <a:off x="5038725" y="2276475"/>
            <a:ext cx="114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i="0" dirty="0">
                <a:solidFill>
                  <a:schemeClr val="tx2"/>
                </a:solidFill>
                <a:latin typeface="Arial"/>
                <a:cs typeface="Arial"/>
              </a:rPr>
              <a:t>r</a:t>
            </a:r>
            <a:r>
              <a:rPr lang="en-US" sz="2000" i="0" dirty="0">
                <a:solidFill>
                  <a:schemeClr val="tx2"/>
                </a:solidFill>
                <a:latin typeface="Arial"/>
                <a:cs typeface="Arial"/>
              </a:rPr>
              <a:t>ate </a:t>
            </a:r>
            <a:r>
              <a:rPr lang="en-US" sz="2000" dirty="0">
                <a:solidFill>
                  <a:schemeClr val="tx2"/>
                </a:solidFill>
                <a:latin typeface="Arial"/>
                <a:cs typeface="Arial"/>
              </a:rPr>
              <a:t>r</a:t>
            </a:r>
            <a:endParaRPr lang="en-US" sz="2400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614426" name="Line 26"/>
          <p:cNvSpPr>
            <a:spLocks noChangeShapeType="1"/>
          </p:cNvSpPr>
          <p:nvPr/>
        </p:nvSpPr>
        <p:spPr bwMode="auto">
          <a:xfrm>
            <a:off x="6203950" y="4249738"/>
            <a:ext cx="990600" cy="228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27" name="Line 27"/>
          <p:cNvSpPr>
            <a:spLocks noChangeShapeType="1"/>
          </p:cNvSpPr>
          <p:nvPr/>
        </p:nvSpPr>
        <p:spPr bwMode="auto">
          <a:xfrm flipV="1">
            <a:off x="6203950" y="3944938"/>
            <a:ext cx="990600" cy="15240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28" name="AutoShape 28"/>
          <p:cNvSpPr>
            <a:spLocks noChangeArrowheads="1"/>
          </p:cNvSpPr>
          <p:nvPr/>
        </p:nvSpPr>
        <p:spPr bwMode="auto">
          <a:xfrm>
            <a:off x="5773738" y="2220913"/>
            <a:ext cx="217487" cy="6096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29" name="Line 29"/>
          <p:cNvSpPr>
            <a:spLocks noChangeShapeType="1"/>
          </p:cNvSpPr>
          <p:nvPr/>
        </p:nvSpPr>
        <p:spPr bwMode="auto">
          <a:xfrm>
            <a:off x="5518150" y="2890838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14430" name="Text Box 30"/>
          <p:cNvSpPr txBox="1">
            <a:spLocks noChangeArrowheads="1"/>
          </p:cNvSpPr>
          <p:nvPr/>
        </p:nvSpPr>
        <p:spPr bwMode="auto">
          <a:xfrm>
            <a:off x="4984750" y="3106738"/>
            <a:ext cx="34448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i="0" dirty="0">
                <a:solidFill>
                  <a:schemeClr val="tx2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614431" name="Line 31"/>
          <p:cNvSpPr>
            <a:spLocks noChangeShapeType="1"/>
          </p:cNvSpPr>
          <p:nvPr/>
        </p:nvSpPr>
        <p:spPr bwMode="auto">
          <a:xfrm>
            <a:off x="5518150" y="2954338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pic>
        <p:nvPicPr>
          <p:cNvPr id="176160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785813"/>
            <a:ext cx="63992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70</a:t>
            </a:fld>
            <a:endParaRPr lang="en-US" sz="1200" dirty="0">
              <a:latin typeface="Tahoma" charset="0"/>
            </a:endParaRPr>
          </a:p>
        </p:txBody>
      </p:sp>
      <p:sp>
        <p:nvSpPr>
          <p:cNvPr id="3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164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7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852488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450" name="Rectangle 2"/>
          <p:cNvSpPr>
            <a:spLocks noGrp="1" noChangeArrowheads="1"/>
          </p:cNvSpPr>
          <p:nvPr>
            <p:ph type="title"/>
          </p:nvPr>
        </p:nvSpPr>
        <p:spPr>
          <a:xfrm>
            <a:off x="506413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Diffserv packet marking: details</a:t>
            </a:r>
            <a:endParaRPr lang="en-US" dirty="0"/>
          </a:p>
        </p:txBody>
      </p:sp>
      <p:sp>
        <p:nvSpPr>
          <p:cNvPr id="616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39850"/>
            <a:ext cx="7772400" cy="2717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packet </a:t>
            </a:r>
            <a:r>
              <a:rPr lang="en-US" dirty="0"/>
              <a:t>is marked in the Type of Service (TOS) in IPv4, and Traffic Class in IPv6</a:t>
            </a:r>
          </a:p>
          <a:p>
            <a:pPr>
              <a:defRPr/>
            </a:pPr>
            <a:r>
              <a:rPr lang="en-US" dirty="0"/>
              <a:t>6 bits used for Differentiated Service Code Point (DSCP</a:t>
            </a:r>
            <a:r>
              <a:rPr lang="en-US" dirty="0" smtClean="0"/>
              <a:t>)</a:t>
            </a:r>
          </a:p>
          <a:p>
            <a:pPr lvl="1">
              <a:defRPr/>
            </a:pPr>
            <a:r>
              <a:rPr lang="en-US" dirty="0" smtClean="0"/>
              <a:t>determine </a:t>
            </a:r>
            <a:r>
              <a:rPr lang="en-US" dirty="0"/>
              <a:t>PHB that the packet will receive</a:t>
            </a:r>
          </a:p>
          <a:p>
            <a:pPr lvl="1">
              <a:defRPr/>
            </a:pPr>
            <a:r>
              <a:rPr lang="en-US" dirty="0"/>
              <a:t>2 bits </a:t>
            </a:r>
            <a:r>
              <a:rPr lang="en-US" dirty="0" smtClean="0"/>
              <a:t>currently unused</a:t>
            </a:r>
            <a:endParaRPr lang="en-US" dirty="0"/>
          </a:p>
        </p:txBody>
      </p:sp>
      <p:sp>
        <p:nvSpPr>
          <p:cNvPr id="178182" name="Rectangle 1"/>
          <p:cNvSpPr>
            <a:spLocks noChangeArrowheads="1"/>
          </p:cNvSpPr>
          <p:nvPr/>
        </p:nvSpPr>
        <p:spPr bwMode="auto">
          <a:xfrm>
            <a:off x="2119313" y="4137025"/>
            <a:ext cx="4033837" cy="635000"/>
          </a:xfrm>
          <a:prstGeom prst="rect">
            <a:avLst/>
          </a:prstGeom>
          <a:solidFill>
            <a:srgbClr val="33CC66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 dirty="0"/>
          </a:p>
        </p:txBody>
      </p:sp>
      <p:grpSp>
        <p:nvGrpSpPr>
          <p:cNvPr id="178183" name="Group 5"/>
          <p:cNvGrpSpPr>
            <a:grpSpLocks/>
          </p:cNvGrpSpPr>
          <p:nvPr/>
        </p:nvGrpSpPr>
        <p:grpSpPr bwMode="auto">
          <a:xfrm>
            <a:off x="2611438" y="4137025"/>
            <a:ext cx="1587" cy="639763"/>
            <a:chOff x="2411161" y="3894420"/>
            <a:chExt cx="2246" cy="639752"/>
          </a:xfrm>
        </p:grpSpPr>
        <p:cxnSp>
          <p:nvCxnSpPr>
            <p:cNvPr id="178202" name="Straight Connector 4"/>
            <p:cNvCxnSpPr>
              <a:cxnSpLocks noChangeShapeType="1"/>
            </p:cNvCxnSpPr>
            <p:nvPr/>
          </p:nvCxnSpPr>
          <p:spPr bwMode="auto">
            <a:xfrm>
              <a:off x="2413407" y="3894420"/>
              <a:ext cx="0" cy="1124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8203" name="Straight Connector 25"/>
            <p:cNvCxnSpPr>
              <a:cxnSpLocks noChangeShapeType="1"/>
            </p:cNvCxnSpPr>
            <p:nvPr/>
          </p:nvCxnSpPr>
          <p:spPr bwMode="auto">
            <a:xfrm>
              <a:off x="2411161" y="4421697"/>
              <a:ext cx="0" cy="1124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78184" name="Group 27"/>
          <p:cNvGrpSpPr>
            <a:grpSpLocks/>
          </p:cNvGrpSpPr>
          <p:nvPr/>
        </p:nvGrpSpPr>
        <p:grpSpPr bwMode="auto">
          <a:xfrm>
            <a:off x="3114675" y="4135438"/>
            <a:ext cx="3175" cy="639762"/>
            <a:chOff x="2411161" y="3894420"/>
            <a:chExt cx="2246" cy="639752"/>
          </a:xfrm>
        </p:grpSpPr>
        <p:cxnSp>
          <p:nvCxnSpPr>
            <p:cNvPr id="178200" name="Straight Connector 28"/>
            <p:cNvCxnSpPr>
              <a:cxnSpLocks noChangeShapeType="1"/>
            </p:cNvCxnSpPr>
            <p:nvPr/>
          </p:nvCxnSpPr>
          <p:spPr bwMode="auto">
            <a:xfrm>
              <a:off x="2413407" y="3894420"/>
              <a:ext cx="0" cy="1124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8201" name="Straight Connector 29"/>
            <p:cNvCxnSpPr>
              <a:cxnSpLocks noChangeShapeType="1"/>
            </p:cNvCxnSpPr>
            <p:nvPr/>
          </p:nvCxnSpPr>
          <p:spPr bwMode="auto">
            <a:xfrm>
              <a:off x="2411161" y="4421697"/>
              <a:ext cx="0" cy="1124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78185" name="Group 30"/>
          <p:cNvGrpSpPr>
            <a:grpSpLocks/>
          </p:cNvGrpSpPr>
          <p:nvPr/>
        </p:nvGrpSpPr>
        <p:grpSpPr bwMode="auto">
          <a:xfrm>
            <a:off x="3630613" y="4130675"/>
            <a:ext cx="1587" cy="639763"/>
            <a:chOff x="2411161" y="3894420"/>
            <a:chExt cx="2246" cy="639752"/>
          </a:xfrm>
        </p:grpSpPr>
        <p:cxnSp>
          <p:nvCxnSpPr>
            <p:cNvPr id="178198" name="Straight Connector 31"/>
            <p:cNvCxnSpPr>
              <a:cxnSpLocks noChangeShapeType="1"/>
            </p:cNvCxnSpPr>
            <p:nvPr/>
          </p:nvCxnSpPr>
          <p:spPr bwMode="auto">
            <a:xfrm>
              <a:off x="2413407" y="3894420"/>
              <a:ext cx="0" cy="1124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8199" name="Straight Connector 32"/>
            <p:cNvCxnSpPr>
              <a:cxnSpLocks noChangeShapeType="1"/>
            </p:cNvCxnSpPr>
            <p:nvPr/>
          </p:nvCxnSpPr>
          <p:spPr bwMode="auto">
            <a:xfrm>
              <a:off x="2411161" y="4421697"/>
              <a:ext cx="0" cy="1124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78186" name="Group 33"/>
          <p:cNvGrpSpPr>
            <a:grpSpLocks/>
          </p:cNvGrpSpPr>
          <p:nvPr/>
        </p:nvGrpSpPr>
        <p:grpSpPr bwMode="auto">
          <a:xfrm>
            <a:off x="4133850" y="4135438"/>
            <a:ext cx="3175" cy="639762"/>
            <a:chOff x="2411161" y="3894420"/>
            <a:chExt cx="2246" cy="639752"/>
          </a:xfrm>
        </p:grpSpPr>
        <p:cxnSp>
          <p:nvCxnSpPr>
            <p:cNvPr id="178196" name="Straight Connector 34"/>
            <p:cNvCxnSpPr>
              <a:cxnSpLocks noChangeShapeType="1"/>
            </p:cNvCxnSpPr>
            <p:nvPr/>
          </p:nvCxnSpPr>
          <p:spPr bwMode="auto">
            <a:xfrm>
              <a:off x="2413407" y="3894420"/>
              <a:ext cx="0" cy="1124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8197" name="Straight Connector 35"/>
            <p:cNvCxnSpPr>
              <a:cxnSpLocks noChangeShapeType="1"/>
            </p:cNvCxnSpPr>
            <p:nvPr/>
          </p:nvCxnSpPr>
          <p:spPr bwMode="auto">
            <a:xfrm>
              <a:off x="2411161" y="4421697"/>
              <a:ext cx="0" cy="1124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78187" name="Group 36"/>
          <p:cNvGrpSpPr>
            <a:grpSpLocks/>
          </p:cNvGrpSpPr>
          <p:nvPr/>
        </p:nvGrpSpPr>
        <p:grpSpPr bwMode="auto">
          <a:xfrm>
            <a:off x="4649788" y="4135438"/>
            <a:ext cx="1587" cy="639762"/>
            <a:chOff x="2411161" y="3894420"/>
            <a:chExt cx="2246" cy="639752"/>
          </a:xfrm>
        </p:grpSpPr>
        <p:cxnSp>
          <p:nvCxnSpPr>
            <p:cNvPr id="178194" name="Straight Connector 37"/>
            <p:cNvCxnSpPr>
              <a:cxnSpLocks noChangeShapeType="1"/>
            </p:cNvCxnSpPr>
            <p:nvPr/>
          </p:nvCxnSpPr>
          <p:spPr bwMode="auto">
            <a:xfrm>
              <a:off x="2413407" y="3894420"/>
              <a:ext cx="0" cy="1124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8195" name="Straight Connector 38"/>
            <p:cNvCxnSpPr>
              <a:cxnSpLocks noChangeShapeType="1"/>
            </p:cNvCxnSpPr>
            <p:nvPr/>
          </p:nvCxnSpPr>
          <p:spPr bwMode="auto">
            <a:xfrm>
              <a:off x="2411161" y="4421697"/>
              <a:ext cx="0" cy="1124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178188" name="Straight Connector 40"/>
          <p:cNvCxnSpPr>
            <a:cxnSpLocks noChangeShapeType="1"/>
          </p:cNvCxnSpPr>
          <p:nvPr/>
        </p:nvCxnSpPr>
        <p:spPr bwMode="auto">
          <a:xfrm>
            <a:off x="5156200" y="4121150"/>
            <a:ext cx="0" cy="66675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78189" name="Group 42"/>
          <p:cNvGrpSpPr>
            <a:grpSpLocks/>
          </p:cNvGrpSpPr>
          <p:nvPr/>
        </p:nvGrpSpPr>
        <p:grpSpPr bwMode="auto">
          <a:xfrm>
            <a:off x="5668963" y="4137025"/>
            <a:ext cx="1587" cy="639763"/>
            <a:chOff x="2411161" y="3894420"/>
            <a:chExt cx="2246" cy="639752"/>
          </a:xfrm>
        </p:grpSpPr>
        <p:cxnSp>
          <p:nvCxnSpPr>
            <p:cNvPr id="178192" name="Straight Connector 43"/>
            <p:cNvCxnSpPr>
              <a:cxnSpLocks noChangeShapeType="1"/>
            </p:cNvCxnSpPr>
            <p:nvPr/>
          </p:nvCxnSpPr>
          <p:spPr bwMode="auto">
            <a:xfrm>
              <a:off x="2413407" y="3894420"/>
              <a:ext cx="0" cy="1124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8193" name="Straight Connector 44"/>
            <p:cNvCxnSpPr>
              <a:cxnSpLocks noChangeShapeType="1"/>
            </p:cNvCxnSpPr>
            <p:nvPr/>
          </p:nvCxnSpPr>
          <p:spPr bwMode="auto">
            <a:xfrm>
              <a:off x="2411161" y="4421697"/>
              <a:ext cx="0" cy="1124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78190" name="TextBox 23"/>
          <p:cNvSpPr txBox="1">
            <a:spLocks noChangeArrowheads="1"/>
          </p:cNvSpPr>
          <p:nvPr/>
        </p:nvSpPr>
        <p:spPr bwMode="auto">
          <a:xfrm>
            <a:off x="3154363" y="4224338"/>
            <a:ext cx="10334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i="0" dirty="0">
                <a:latin typeface="Arial" charset="0"/>
                <a:cs typeface="Arial" charset="0"/>
              </a:rPr>
              <a:t>DSCP</a:t>
            </a:r>
          </a:p>
        </p:txBody>
      </p:sp>
      <p:sp>
        <p:nvSpPr>
          <p:cNvPr id="178191" name="TextBox 50"/>
          <p:cNvSpPr txBox="1">
            <a:spLocks noChangeArrowheads="1"/>
          </p:cNvSpPr>
          <p:nvPr/>
        </p:nvSpPr>
        <p:spPr bwMode="auto">
          <a:xfrm>
            <a:off x="5175250" y="4276725"/>
            <a:ext cx="942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0" dirty="0">
                <a:latin typeface="Arial" charset="0"/>
                <a:cs typeface="Arial" charset="0"/>
              </a:rPr>
              <a:t>unused</a:t>
            </a:r>
          </a:p>
        </p:txBody>
      </p:sp>
      <p:sp>
        <p:nvSpPr>
          <p:cNvPr id="29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71</a:t>
            </a:fld>
            <a:endParaRPr lang="en-US" sz="1200" dirty="0">
              <a:latin typeface="Tahoma" charset="0"/>
            </a:endParaRPr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927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085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Classification, conditioning</a:t>
            </a:r>
            <a:endParaRPr lang="en-US" dirty="0"/>
          </a:p>
        </p:txBody>
      </p:sp>
      <p:sp>
        <p:nvSpPr>
          <p:cNvPr id="618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6413" y="1171575"/>
            <a:ext cx="7772400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dirty="0"/>
              <a:t>may be desirable to limit traffic injection rate of some class:</a:t>
            </a:r>
          </a:p>
          <a:p>
            <a:pPr>
              <a:defRPr/>
            </a:pPr>
            <a:r>
              <a:rPr lang="en-US" dirty="0"/>
              <a:t>user declares traffic profile (e.g., rate, burst size)</a:t>
            </a:r>
          </a:p>
          <a:p>
            <a:pPr>
              <a:defRPr/>
            </a:pPr>
            <a:r>
              <a:rPr lang="en-US" dirty="0"/>
              <a:t>traffic metered, shaped if non-conforming 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180227" name="Picture 4" descr="694 diffserv metering classify mark sha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13" y="3098800"/>
            <a:ext cx="5410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0" name="Picture 19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844550"/>
            <a:ext cx="5942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72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621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2275" y="117475"/>
            <a:ext cx="7985125" cy="1143000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Forwarding </a:t>
            </a:r>
            <a:r>
              <a:rPr lang="en-US" sz="4000" dirty="0" smtClean="0"/>
              <a:t>Per-hop Behavior (PHB)</a:t>
            </a:r>
            <a:endParaRPr lang="en-US" sz="4000" dirty="0"/>
          </a:p>
        </p:txBody>
      </p:sp>
      <p:sp>
        <p:nvSpPr>
          <p:cNvPr id="620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7838" y="1268413"/>
            <a:ext cx="7772400" cy="4648200"/>
          </a:xfrm>
        </p:spPr>
        <p:txBody>
          <a:bodyPr/>
          <a:lstStyle/>
          <a:p>
            <a:pPr>
              <a:defRPr/>
            </a:pPr>
            <a:r>
              <a:rPr lang="en-US" dirty="0"/>
              <a:t>PHB result in a different </a:t>
            </a:r>
            <a:r>
              <a:rPr lang="en-US" i="1" dirty="0"/>
              <a:t>observable (measurable) </a:t>
            </a:r>
            <a:r>
              <a:rPr lang="en-US" dirty="0"/>
              <a:t>forwarding performance behavior</a:t>
            </a:r>
          </a:p>
          <a:p>
            <a:pPr>
              <a:defRPr/>
            </a:pPr>
            <a:r>
              <a:rPr lang="en-US" dirty="0"/>
              <a:t>PHB does </a:t>
            </a:r>
            <a:r>
              <a:rPr lang="en-US" i="1" dirty="0"/>
              <a:t>not</a:t>
            </a:r>
            <a:r>
              <a:rPr lang="en-US" dirty="0"/>
              <a:t> specify what mechanisms to use to ensure required PHB performance behavior</a:t>
            </a:r>
          </a:p>
          <a:p>
            <a:pPr>
              <a:defRPr/>
            </a:pPr>
            <a:r>
              <a:rPr lang="en-US" dirty="0"/>
              <a:t>e</a:t>
            </a:r>
            <a:r>
              <a:rPr lang="en-US" dirty="0" smtClean="0"/>
              <a:t>xamples</a:t>
            </a:r>
            <a:r>
              <a:rPr lang="en-US" dirty="0"/>
              <a:t>: </a:t>
            </a:r>
          </a:p>
          <a:p>
            <a:pPr lvl="1">
              <a:defRPr/>
            </a:pPr>
            <a:r>
              <a:rPr lang="en-US" dirty="0" smtClean="0"/>
              <a:t>class </a:t>
            </a:r>
            <a:r>
              <a:rPr lang="en-US" dirty="0"/>
              <a:t>A gets x% of outgoing link bandwidth over time intervals of a specified length</a:t>
            </a:r>
          </a:p>
          <a:p>
            <a:pPr lvl="1">
              <a:defRPr/>
            </a:pPr>
            <a:r>
              <a:rPr lang="en-US" dirty="0" smtClean="0"/>
              <a:t>class </a:t>
            </a:r>
            <a:r>
              <a:rPr lang="en-US" dirty="0"/>
              <a:t>A packets leave first before packets from class B</a:t>
            </a:r>
          </a:p>
        </p:txBody>
      </p:sp>
      <p:pic>
        <p:nvPicPr>
          <p:cNvPr id="182277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5408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73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84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Forwarding </a:t>
            </a:r>
            <a:r>
              <a:rPr lang="en-US" dirty="0" smtClean="0"/>
              <a:t>PHB</a:t>
            </a:r>
            <a:endParaRPr lang="en-US" dirty="0"/>
          </a:p>
        </p:txBody>
      </p:sp>
      <p:sp>
        <p:nvSpPr>
          <p:cNvPr id="622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dirty="0"/>
              <a:t>PHBs </a:t>
            </a:r>
            <a:r>
              <a:rPr lang="en-US" dirty="0" smtClean="0"/>
              <a:t>proposed:</a:t>
            </a:r>
            <a:endParaRPr lang="en-US" dirty="0"/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e</a:t>
            </a:r>
            <a:r>
              <a:rPr lang="en-US" i="1" dirty="0" smtClean="0">
                <a:solidFill>
                  <a:srgbClr val="CC0000"/>
                </a:solidFill>
              </a:rPr>
              <a:t>xpedited forwarding</a:t>
            </a:r>
            <a:r>
              <a:rPr lang="en-US" i="1" dirty="0">
                <a:solidFill>
                  <a:srgbClr val="CC0000"/>
                </a:solidFill>
              </a:rPr>
              <a:t>: </a:t>
            </a:r>
            <a:r>
              <a:rPr lang="en-US" dirty="0" smtClean="0"/>
              <a:t>packet </a:t>
            </a:r>
            <a:r>
              <a:rPr lang="en-US" dirty="0"/>
              <a:t>departure rate of a class equals or exceeds specified rate </a:t>
            </a:r>
          </a:p>
          <a:p>
            <a:pPr lvl="1">
              <a:defRPr/>
            </a:pPr>
            <a:r>
              <a:rPr lang="en-US" dirty="0"/>
              <a:t>logical link with a minimum guaranteed rate</a:t>
            </a:r>
          </a:p>
          <a:p>
            <a:pPr>
              <a:defRPr/>
            </a:pPr>
            <a:r>
              <a:rPr lang="en-US" i="1" dirty="0">
                <a:solidFill>
                  <a:srgbClr val="CC0000"/>
                </a:solidFill>
              </a:rPr>
              <a:t>a</a:t>
            </a:r>
            <a:r>
              <a:rPr lang="en-US" i="1" dirty="0" smtClean="0">
                <a:solidFill>
                  <a:srgbClr val="CC0000"/>
                </a:solidFill>
              </a:rPr>
              <a:t>ssured forwarding</a:t>
            </a:r>
            <a:r>
              <a:rPr lang="en-US" i="1" dirty="0">
                <a:solidFill>
                  <a:srgbClr val="CC0000"/>
                </a:solidFill>
              </a:rPr>
              <a:t>: </a:t>
            </a:r>
            <a:r>
              <a:rPr lang="en-US" dirty="0"/>
              <a:t>4 classes of traffic</a:t>
            </a:r>
          </a:p>
          <a:p>
            <a:pPr lvl="1">
              <a:defRPr/>
            </a:pPr>
            <a:r>
              <a:rPr lang="en-US" dirty="0"/>
              <a:t>each guaranteed minimum amount of bandwidth</a:t>
            </a:r>
          </a:p>
          <a:p>
            <a:pPr lvl="1">
              <a:defRPr/>
            </a:pPr>
            <a:r>
              <a:rPr lang="en-US" dirty="0"/>
              <a:t>each with three drop preference partitions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184325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1085850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74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297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69" name="Picture 16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811213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8738" name="Rectangle 2"/>
          <p:cNvSpPr>
            <a:spLocks noGrp="1" noChangeArrowheads="1"/>
          </p:cNvSpPr>
          <p:nvPr>
            <p:ph type="title"/>
          </p:nvPr>
        </p:nvSpPr>
        <p:spPr>
          <a:xfrm>
            <a:off x="519113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Per-connection QOS guarantees </a:t>
            </a:r>
            <a:endParaRPr lang="en-US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39850"/>
            <a:ext cx="7772400" cy="855663"/>
          </a:xfrm>
        </p:spPr>
        <p:txBody>
          <a:bodyPr/>
          <a:lstStyle/>
          <a:p>
            <a:pPr>
              <a:defRPr/>
            </a:pPr>
            <a:r>
              <a:rPr lang="en-US" i="1" dirty="0" smtClean="0">
                <a:solidFill>
                  <a:srgbClr val="CC0000"/>
                </a:solidFill>
              </a:rPr>
              <a:t>basic </a:t>
            </a:r>
            <a:r>
              <a:rPr lang="en-US" i="1" dirty="0">
                <a:solidFill>
                  <a:srgbClr val="CC0000"/>
                </a:solidFill>
              </a:rPr>
              <a:t>fact of life:</a:t>
            </a:r>
            <a:r>
              <a:rPr lang="en-US" dirty="0">
                <a:solidFill>
                  <a:srgbClr val="CC0000"/>
                </a:solidFill>
              </a:rPr>
              <a:t> </a:t>
            </a:r>
            <a:r>
              <a:rPr lang="en-US" dirty="0"/>
              <a:t>can not support traffic demands beyond link capacity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28741" name="Text Box 5"/>
          <p:cNvSpPr txBox="1">
            <a:spLocks noChangeArrowheads="1"/>
          </p:cNvSpPr>
          <p:nvPr/>
        </p:nvSpPr>
        <p:spPr bwMode="auto">
          <a:xfrm>
            <a:off x="739350" y="5098239"/>
            <a:ext cx="7673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000099"/>
                </a:solidFill>
                <a:latin typeface="+mn-lt"/>
              </a:rPr>
              <a:t>c</a:t>
            </a:r>
            <a:r>
              <a:rPr lang="en-US" sz="2800" dirty="0">
                <a:solidFill>
                  <a:srgbClr val="000099"/>
                </a:solidFill>
                <a:latin typeface="+mn-lt"/>
              </a:rPr>
              <a:t>all admission</a:t>
            </a:r>
            <a:r>
              <a:rPr lang="en-US" sz="2800" dirty="0">
                <a:solidFill>
                  <a:srgbClr val="000099"/>
                </a:solidFill>
                <a:latin typeface="+mn-lt"/>
              </a:rPr>
              <a:t>: </a:t>
            </a:r>
            <a:r>
              <a:rPr lang="en-US" sz="2800" i="0" dirty="0">
                <a:latin typeface="+mn-lt"/>
              </a:rPr>
              <a:t>flow declares its needs, network may </a:t>
            </a:r>
          </a:p>
          <a:p>
            <a:pPr>
              <a:defRPr/>
            </a:pPr>
            <a:r>
              <a:rPr lang="en-US" sz="2800" i="0" dirty="0">
                <a:latin typeface="+mn-lt"/>
              </a:rPr>
              <a:t>block call (e.g., busy signal) if it cannot meet needs</a:t>
            </a:r>
          </a:p>
        </p:txBody>
      </p:sp>
      <p:sp>
        <p:nvSpPr>
          <p:cNvPr id="628742" name="Rectangle 6"/>
          <p:cNvSpPr>
            <a:spLocks noChangeArrowheads="1"/>
          </p:cNvSpPr>
          <p:nvPr/>
        </p:nvSpPr>
        <p:spPr bwMode="auto">
          <a:xfrm>
            <a:off x="669500" y="4952189"/>
            <a:ext cx="7829550" cy="1150938"/>
          </a:xfrm>
          <a:prstGeom prst="rect">
            <a:avLst/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28743" name="Text Box 7"/>
          <p:cNvSpPr txBox="1">
            <a:spLocks noChangeArrowheads="1"/>
          </p:cNvSpPr>
          <p:nvPr/>
        </p:nvSpPr>
        <p:spPr bwMode="auto">
          <a:xfrm>
            <a:off x="942550" y="4675964"/>
            <a:ext cx="1652587" cy="523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CC0000"/>
                </a:solidFill>
                <a:latin typeface="+mn-lt"/>
              </a:rPr>
              <a:t>Principle 4</a:t>
            </a:r>
          </a:p>
        </p:txBody>
      </p:sp>
      <p:sp>
        <p:nvSpPr>
          <p:cNvPr id="628744" name="Line 8"/>
          <p:cNvSpPr>
            <a:spLocks noChangeShapeType="1"/>
          </p:cNvSpPr>
          <p:nvPr/>
        </p:nvSpPr>
        <p:spPr bwMode="auto">
          <a:xfrm>
            <a:off x="3016250" y="3500438"/>
            <a:ext cx="3716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46" name="Freeform 10"/>
          <p:cNvSpPr>
            <a:spLocks/>
          </p:cNvSpPr>
          <p:nvPr/>
        </p:nvSpPr>
        <p:spPr bwMode="auto">
          <a:xfrm>
            <a:off x="3368675" y="3133725"/>
            <a:ext cx="1058863" cy="266700"/>
          </a:xfrm>
          <a:custGeom>
            <a:avLst/>
            <a:gdLst>
              <a:gd name="T0" fmla="*/ 5 w 556"/>
              <a:gd name="T1" fmla="*/ 18 h 252"/>
              <a:gd name="T2" fmla="*/ 47 w 556"/>
              <a:gd name="T3" fmla="*/ 52 h 252"/>
              <a:gd name="T4" fmla="*/ 119 w 556"/>
              <a:gd name="T5" fmla="*/ 75 h 252"/>
              <a:gd name="T6" fmla="*/ 180 w 556"/>
              <a:gd name="T7" fmla="*/ 79 h 252"/>
              <a:gd name="T8" fmla="*/ 257 w 556"/>
              <a:gd name="T9" fmla="*/ 87 h 252"/>
              <a:gd name="T10" fmla="*/ 315 w 556"/>
              <a:gd name="T11" fmla="*/ 87 h 252"/>
              <a:gd name="T12" fmla="*/ 387 w 556"/>
              <a:gd name="T13" fmla="*/ 81 h 252"/>
              <a:gd name="T14" fmla="*/ 452 w 556"/>
              <a:gd name="T15" fmla="*/ 70 h 252"/>
              <a:gd name="T16" fmla="*/ 531 w 556"/>
              <a:gd name="T17" fmla="*/ 37 h 252"/>
              <a:gd name="T18" fmla="*/ 552 w 556"/>
              <a:gd name="T19" fmla="*/ 27 h 252"/>
              <a:gd name="T20" fmla="*/ 550 w 556"/>
              <a:gd name="T21" fmla="*/ 160 h 252"/>
              <a:gd name="T22" fmla="*/ 518 w 556"/>
              <a:gd name="T23" fmla="*/ 196 h 252"/>
              <a:gd name="T24" fmla="*/ 489 w 556"/>
              <a:gd name="T25" fmla="*/ 216 h 252"/>
              <a:gd name="T26" fmla="*/ 450 w 556"/>
              <a:gd name="T27" fmla="*/ 231 h 252"/>
              <a:gd name="T28" fmla="*/ 393 w 556"/>
              <a:gd name="T29" fmla="*/ 244 h 252"/>
              <a:gd name="T30" fmla="*/ 323 w 556"/>
              <a:gd name="T31" fmla="*/ 251 h 252"/>
              <a:gd name="T32" fmla="*/ 261 w 556"/>
              <a:gd name="T33" fmla="*/ 252 h 252"/>
              <a:gd name="T34" fmla="*/ 205 w 556"/>
              <a:gd name="T35" fmla="*/ 248 h 252"/>
              <a:gd name="T36" fmla="*/ 155 w 556"/>
              <a:gd name="T37" fmla="*/ 241 h 252"/>
              <a:gd name="T38" fmla="*/ 88 w 556"/>
              <a:gd name="T39" fmla="*/ 224 h 252"/>
              <a:gd name="T40" fmla="*/ 51 w 556"/>
              <a:gd name="T41" fmla="*/ 209 h 252"/>
              <a:gd name="T42" fmla="*/ 25 w 556"/>
              <a:gd name="T43" fmla="*/ 181 h 252"/>
              <a:gd name="T44" fmla="*/ 5 w 556"/>
              <a:gd name="T45" fmla="*/ 157 h 252"/>
              <a:gd name="T46" fmla="*/ 5 w 556"/>
              <a:gd name="T47" fmla="*/ 18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56" h="252">
                <a:moveTo>
                  <a:pt x="5" y="18"/>
                </a:moveTo>
                <a:cubicBezTo>
                  <a:pt x="12" y="0"/>
                  <a:pt x="28" y="43"/>
                  <a:pt x="47" y="52"/>
                </a:cubicBezTo>
                <a:cubicBezTo>
                  <a:pt x="66" y="61"/>
                  <a:pt x="97" y="71"/>
                  <a:pt x="119" y="75"/>
                </a:cubicBezTo>
                <a:cubicBezTo>
                  <a:pt x="141" y="79"/>
                  <a:pt x="157" y="77"/>
                  <a:pt x="180" y="79"/>
                </a:cubicBezTo>
                <a:cubicBezTo>
                  <a:pt x="203" y="81"/>
                  <a:pt x="235" y="86"/>
                  <a:pt x="257" y="87"/>
                </a:cubicBezTo>
                <a:cubicBezTo>
                  <a:pt x="279" y="88"/>
                  <a:pt x="293" y="88"/>
                  <a:pt x="315" y="87"/>
                </a:cubicBezTo>
                <a:cubicBezTo>
                  <a:pt x="337" y="86"/>
                  <a:pt x="364" y="84"/>
                  <a:pt x="387" y="81"/>
                </a:cubicBezTo>
                <a:cubicBezTo>
                  <a:pt x="410" y="78"/>
                  <a:pt x="428" y="77"/>
                  <a:pt x="452" y="70"/>
                </a:cubicBezTo>
                <a:cubicBezTo>
                  <a:pt x="476" y="63"/>
                  <a:pt x="514" y="44"/>
                  <a:pt x="531" y="37"/>
                </a:cubicBezTo>
                <a:cubicBezTo>
                  <a:pt x="548" y="30"/>
                  <a:pt x="549" y="7"/>
                  <a:pt x="552" y="27"/>
                </a:cubicBezTo>
                <a:cubicBezTo>
                  <a:pt x="555" y="47"/>
                  <a:pt x="556" y="132"/>
                  <a:pt x="550" y="160"/>
                </a:cubicBezTo>
                <a:cubicBezTo>
                  <a:pt x="544" y="188"/>
                  <a:pt x="527" y="187"/>
                  <a:pt x="518" y="196"/>
                </a:cubicBezTo>
                <a:cubicBezTo>
                  <a:pt x="508" y="206"/>
                  <a:pt x="500" y="210"/>
                  <a:pt x="489" y="216"/>
                </a:cubicBezTo>
                <a:cubicBezTo>
                  <a:pt x="478" y="221"/>
                  <a:pt x="465" y="227"/>
                  <a:pt x="450" y="231"/>
                </a:cubicBezTo>
                <a:cubicBezTo>
                  <a:pt x="434" y="235"/>
                  <a:pt x="414" y="241"/>
                  <a:pt x="393" y="244"/>
                </a:cubicBezTo>
                <a:cubicBezTo>
                  <a:pt x="371" y="246"/>
                  <a:pt x="344" y="249"/>
                  <a:pt x="323" y="251"/>
                </a:cubicBezTo>
                <a:cubicBezTo>
                  <a:pt x="301" y="252"/>
                  <a:pt x="280" y="252"/>
                  <a:pt x="261" y="252"/>
                </a:cubicBezTo>
                <a:cubicBezTo>
                  <a:pt x="241" y="252"/>
                  <a:pt x="222" y="249"/>
                  <a:pt x="205" y="248"/>
                </a:cubicBezTo>
                <a:cubicBezTo>
                  <a:pt x="187" y="246"/>
                  <a:pt x="174" y="245"/>
                  <a:pt x="155" y="241"/>
                </a:cubicBezTo>
                <a:cubicBezTo>
                  <a:pt x="135" y="237"/>
                  <a:pt x="104" y="230"/>
                  <a:pt x="88" y="224"/>
                </a:cubicBezTo>
                <a:cubicBezTo>
                  <a:pt x="71" y="219"/>
                  <a:pt x="62" y="216"/>
                  <a:pt x="51" y="209"/>
                </a:cubicBezTo>
                <a:cubicBezTo>
                  <a:pt x="40" y="202"/>
                  <a:pt x="32" y="189"/>
                  <a:pt x="25" y="181"/>
                </a:cubicBezTo>
                <a:cubicBezTo>
                  <a:pt x="17" y="173"/>
                  <a:pt x="8" y="184"/>
                  <a:pt x="5" y="157"/>
                </a:cubicBezTo>
                <a:cubicBezTo>
                  <a:pt x="2" y="131"/>
                  <a:pt x="0" y="34"/>
                  <a:pt x="5" y="18"/>
                </a:cubicBez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47" name="Oval 11"/>
          <p:cNvSpPr>
            <a:spLocks noChangeArrowheads="1"/>
          </p:cNvSpPr>
          <p:nvPr/>
        </p:nvSpPr>
        <p:spPr bwMode="auto">
          <a:xfrm>
            <a:off x="3378200" y="3184525"/>
            <a:ext cx="1042988" cy="150813"/>
          </a:xfrm>
          <a:prstGeom prst="ellips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/>
                    </a:gs>
                    <a:gs pos="100000">
                      <a:srgbClr val="FFFFFF"/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48" name="Line 12"/>
          <p:cNvSpPr>
            <a:spLocks noChangeShapeType="1"/>
          </p:cNvSpPr>
          <p:nvPr/>
        </p:nvSpPr>
        <p:spPr bwMode="auto">
          <a:xfrm>
            <a:off x="3381375" y="3160713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49" name="Line 13"/>
          <p:cNvSpPr>
            <a:spLocks noChangeShapeType="1"/>
          </p:cNvSpPr>
          <p:nvPr/>
        </p:nvSpPr>
        <p:spPr bwMode="auto">
          <a:xfrm>
            <a:off x="4425950" y="3133725"/>
            <a:ext cx="0" cy="936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50" name="Oval 14"/>
          <p:cNvSpPr>
            <a:spLocks noChangeArrowheads="1"/>
          </p:cNvSpPr>
          <p:nvPr/>
        </p:nvSpPr>
        <p:spPr bwMode="auto">
          <a:xfrm>
            <a:off x="3359150" y="3052763"/>
            <a:ext cx="1047750" cy="174625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86381" name="Group 15"/>
          <p:cNvGrpSpPr>
            <a:grpSpLocks/>
          </p:cNvGrpSpPr>
          <p:nvPr/>
        </p:nvGrpSpPr>
        <p:grpSpPr bwMode="auto">
          <a:xfrm>
            <a:off x="3625850" y="3090863"/>
            <a:ext cx="517525" cy="101600"/>
            <a:chOff x="2848" y="848"/>
            <a:chExt cx="140" cy="98"/>
          </a:xfrm>
        </p:grpSpPr>
        <p:sp>
          <p:nvSpPr>
            <p:cNvPr id="628752" name="Line 1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28753" name="Line 1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28754" name="Line 1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grpSp>
        <p:nvGrpSpPr>
          <p:cNvPr id="186382" name="Group 19"/>
          <p:cNvGrpSpPr>
            <a:grpSpLocks/>
          </p:cNvGrpSpPr>
          <p:nvPr/>
        </p:nvGrpSpPr>
        <p:grpSpPr bwMode="auto">
          <a:xfrm flipV="1">
            <a:off x="3625850" y="3090863"/>
            <a:ext cx="517525" cy="101600"/>
            <a:chOff x="2848" y="848"/>
            <a:chExt cx="140" cy="98"/>
          </a:xfrm>
        </p:grpSpPr>
        <p:sp>
          <p:nvSpPr>
            <p:cNvPr id="628756" name="Line 2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28757" name="Line 2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28758" name="Line 2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</p:grpSp>
      <p:sp>
        <p:nvSpPr>
          <p:cNvPr id="628759" name="Oval 23"/>
          <p:cNvSpPr>
            <a:spLocks noChangeArrowheads="1"/>
          </p:cNvSpPr>
          <p:nvPr/>
        </p:nvSpPr>
        <p:spPr bwMode="auto">
          <a:xfrm>
            <a:off x="3376613" y="3525838"/>
            <a:ext cx="1047750" cy="174625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hlink"/>
              </a:gs>
            </a:gsLst>
            <a:lin ang="5400000" scaled="1"/>
          </a:gradFill>
          <a:ln w="31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60" name="Line 24"/>
          <p:cNvSpPr>
            <a:spLocks noChangeShapeType="1"/>
          </p:cNvSpPr>
          <p:nvPr/>
        </p:nvSpPr>
        <p:spPr bwMode="auto">
          <a:xfrm flipH="1">
            <a:off x="2779713" y="2941638"/>
            <a:ext cx="485775" cy="1096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61" name="Line 25"/>
          <p:cNvSpPr>
            <a:spLocks noChangeShapeType="1"/>
          </p:cNvSpPr>
          <p:nvPr/>
        </p:nvSpPr>
        <p:spPr bwMode="auto">
          <a:xfrm flipH="1" flipV="1">
            <a:off x="2543175" y="4029075"/>
            <a:ext cx="24765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62" name="Line 26"/>
          <p:cNvSpPr>
            <a:spLocks noChangeShapeType="1"/>
          </p:cNvSpPr>
          <p:nvPr/>
        </p:nvSpPr>
        <p:spPr bwMode="auto">
          <a:xfrm flipH="1">
            <a:off x="2905125" y="2932113"/>
            <a:ext cx="371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63" name="Line 27"/>
          <p:cNvSpPr>
            <a:spLocks noChangeShapeType="1"/>
          </p:cNvSpPr>
          <p:nvPr/>
        </p:nvSpPr>
        <p:spPr bwMode="auto">
          <a:xfrm flipH="1">
            <a:off x="6516688" y="2882900"/>
            <a:ext cx="485775" cy="1096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64" name="Line 28"/>
          <p:cNvSpPr>
            <a:spLocks noChangeShapeType="1"/>
          </p:cNvSpPr>
          <p:nvPr/>
        </p:nvSpPr>
        <p:spPr bwMode="auto">
          <a:xfrm flipH="1">
            <a:off x="6529388" y="3976688"/>
            <a:ext cx="373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65" name="Line 29"/>
          <p:cNvSpPr>
            <a:spLocks noChangeShapeType="1"/>
          </p:cNvSpPr>
          <p:nvPr/>
        </p:nvSpPr>
        <p:spPr bwMode="auto">
          <a:xfrm flipH="1" flipV="1">
            <a:off x="7002463" y="2882900"/>
            <a:ext cx="260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pSp>
        <p:nvGrpSpPr>
          <p:cNvPr id="186390" name="Group 30"/>
          <p:cNvGrpSpPr>
            <a:grpSpLocks/>
          </p:cNvGrpSpPr>
          <p:nvPr/>
        </p:nvGrpSpPr>
        <p:grpSpPr bwMode="auto">
          <a:xfrm>
            <a:off x="5332413" y="3321050"/>
            <a:ext cx="1001712" cy="290513"/>
            <a:chOff x="3600" y="219"/>
            <a:chExt cx="360" cy="175"/>
          </a:xfrm>
        </p:grpSpPr>
        <p:sp>
          <p:nvSpPr>
            <p:cNvPr id="628767" name="Oval 3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28768" name="Line 3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28769" name="Line 3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sp>
          <p:nvSpPr>
            <p:cNvPr id="628770" name="Rectangle 3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i="0" dirty="0">
                <a:latin typeface="Arial"/>
                <a:cs typeface="Arial"/>
              </a:endParaRPr>
            </a:p>
          </p:txBody>
        </p:sp>
        <p:sp>
          <p:nvSpPr>
            <p:cNvPr id="628771" name="Oval 3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i="0" dirty="0">
                <a:latin typeface="Arial"/>
                <a:cs typeface="Arial"/>
              </a:endParaRPr>
            </a:p>
          </p:txBody>
        </p:sp>
        <p:grpSp>
          <p:nvGrpSpPr>
            <p:cNvPr id="186415" name="Group 3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28773" name="Line 3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628774" name="Line 3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628775" name="Line 39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186416" name="Group 4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28777" name="Line 4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628778" name="Line 4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  <p:sp>
            <p:nvSpPr>
              <p:cNvPr id="628779" name="Line 4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i="0" dirty="0">
                  <a:latin typeface="Arial"/>
                  <a:cs typeface="Arial"/>
                </a:endParaRPr>
              </a:p>
            </p:txBody>
          </p:sp>
        </p:grpSp>
      </p:grpSp>
      <p:sp>
        <p:nvSpPr>
          <p:cNvPr id="628780" name="Text Box 44"/>
          <p:cNvSpPr txBox="1">
            <a:spLocks noChangeArrowheads="1"/>
          </p:cNvSpPr>
          <p:nvPr/>
        </p:nvSpPr>
        <p:spPr bwMode="auto">
          <a:xfrm>
            <a:off x="3676650" y="2670175"/>
            <a:ext cx="5127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R1</a:t>
            </a:r>
          </a:p>
        </p:txBody>
      </p:sp>
      <p:sp>
        <p:nvSpPr>
          <p:cNvPr id="628781" name="Text Box 45"/>
          <p:cNvSpPr txBox="1">
            <a:spLocks noChangeArrowheads="1"/>
          </p:cNvSpPr>
          <p:nvPr/>
        </p:nvSpPr>
        <p:spPr bwMode="auto">
          <a:xfrm>
            <a:off x="5673725" y="2927350"/>
            <a:ext cx="5127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i="0" dirty="0">
                <a:latin typeface="Arial"/>
                <a:cs typeface="Arial"/>
              </a:rPr>
              <a:t>R2</a:t>
            </a:r>
          </a:p>
        </p:txBody>
      </p:sp>
      <p:sp>
        <p:nvSpPr>
          <p:cNvPr id="628782" name="Freeform 46"/>
          <p:cNvSpPr>
            <a:spLocks/>
          </p:cNvSpPr>
          <p:nvPr/>
        </p:nvSpPr>
        <p:spPr bwMode="auto">
          <a:xfrm>
            <a:off x="2960688" y="2767013"/>
            <a:ext cx="4235450" cy="646112"/>
          </a:xfrm>
          <a:custGeom>
            <a:avLst/>
            <a:gdLst>
              <a:gd name="T0" fmla="*/ 0 w 3323"/>
              <a:gd name="T1" fmla="*/ 71 h 585"/>
              <a:gd name="T2" fmla="*/ 346 w 3323"/>
              <a:gd name="T3" fmla="*/ 71 h 585"/>
              <a:gd name="T4" fmla="*/ 133 w 3323"/>
              <a:gd name="T5" fmla="*/ 567 h 585"/>
              <a:gd name="T6" fmla="*/ 2844 w 3323"/>
              <a:gd name="T7" fmla="*/ 585 h 585"/>
              <a:gd name="T8" fmla="*/ 3101 w 3323"/>
              <a:gd name="T9" fmla="*/ 0 h 585"/>
              <a:gd name="T10" fmla="*/ 3323 w 3323"/>
              <a:gd name="T11" fmla="*/ 0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23" h="585">
                <a:moveTo>
                  <a:pt x="0" y="71"/>
                </a:moveTo>
                <a:lnTo>
                  <a:pt x="346" y="71"/>
                </a:lnTo>
                <a:lnTo>
                  <a:pt x="133" y="567"/>
                </a:lnTo>
                <a:lnTo>
                  <a:pt x="2844" y="585"/>
                </a:lnTo>
                <a:lnTo>
                  <a:pt x="3101" y="0"/>
                </a:lnTo>
                <a:lnTo>
                  <a:pt x="3323" y="0"/>
                </a:lnTo>
              </a:path>
            </a:pathLst>
          </a:custGeom>
          <a:noFill/>
          <a:ln w="571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83" name="Freeform 47"/>
          <p:cNvSpPr>
            <a:spLocks/>
          </p:cNvSpPr>
          <p:nvPr/>
        </p:nvSpPr>
        <p:spPr bwMode="auto">
          <a:xfrm>
            <a:off x="2711450" y="3540125"/>
            <a:ext cx="4078288" cy="557213"/>
          </a:xfrm>
          <a:custGeom>
            <a:avLst/>
            <a:gdLst>
              <a:gd name="T0" fmla="*/ 0 w 3199"/>
              <a:gd name="T1" fmla="*/ 505 h 505"/>
              <a:gd name="T2" fmla="*/ 97 w 3199"/>
              <a:gd name="T3" fmla="*/ 496 h 505"/>
              <a:gd name="T4" fmla="*/ 284 w 3199"/>
              <a:gd name="T5" fmla="*/ 0 h 505"/>
              <a:gd name="T6" fmla="*/ 3048 w 3199"/>
              <a:gd name="T7" fmla="*/ 0 h 505"/>
              <a:gd name="T8" fmla="*/ 2862 w 3199"/>
              <a:gd name="T9" fmla="*/ 461 h 505"/>
              <a:gd name="T10" fmla="*/ 3199 w 3199"/>
              <a:gd name="T11" fmla="*/ 461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99" h="505">
                <a:moveTo>
                  <a:pt x="0" y="505"/>
                </a:moveTo>
                <a:lnTo>
                  <a:pt x="97" y="496"/>
                </a:lnTo>
                <a:lnTo>
                  <a:pt x="284" y="0"/>
                </a:lnTo>
                <a:lnTo>
                  <a:pt x="3048" y="0"/>
                </a:lnTo>
                <a:lnTo>
                  <a:pt x="2862" y="461"/>
                </a:lnTo>
                <a:lnTo>
                  <a:pt x="3199" y="461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aphicFrame>
        <p:nvGraphicFramePr>
          <p:cNvPr id="186395" name="Object 49"/>
          <p:cNvGraphicFramePr>
            <a:graphicFrameLocks noChangeAspect="1"/>
          </p:cNvGraphicFramePr>
          <p:nvPr/>
        </p:nvGraphicFramePr>
        <p:xfrm>
          <a:off x="2314575" y="2625725"/>
          <a:ext cx="68103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097" name="Clip" r:id="rId5" imgW="682368" imgH="480541" progId="MS_ClipArt_Gallery.2">
                  <p:embed/>
                </p:oleObj>
              </mc:Choice>
              <mc:Fallback>
                <p:oleObj name="Clip" r:id="rId5" imgW="682368" imgH="48054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4575" y="2625725"/>
                        <a:ext cx="681038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396" name="Object 50"/>
          <p:cNvGraphicFramePr>
            <a:graphicFrameLocks noChangeAspect="1"/>
          </p:cNvGraphicFramePr>
          <p:nvPr/>
        </p:nvGraphicFramePr>
        <p:xfrm>
          <a:off x="7164388" y="2595563"/>
          <a:ext cx="681037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098" name="Clip" r:id="rId7" imgW="682368" imgH="480541" progId="MS_ClipArt_Gallery.2">
                  <p:embed/>
                </p:oleObj>
              </mc:Choice>
              <mc:Fallback>
                <p:oleObj name="Clip" r:id="rId7" imgW="682368" imgH="48054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2595563"/>
                        <a:ext cx="681037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8787" name="Oval 51"/>
          <p:cNvSpPr>
            <a:spLocks noChangeArrowheads="1"/>
          </p:cNvSpPr>
          <p:nvPr/>
        </p:nvSpPr>
        <p:spPr bwMode="auto">
          <a:xfrm>
            <a:off x="3055938" y="2854325"/>
            <a:ext cx="436562" cy="365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88" name="Oval 52"/>
          <p:cNvSpPr>
            <a:spLocks noChangeArrowheads="1"/>
          </p:cNvSpPr>
          <p:nvPr/>
        </p:nvSpPr>
        <p:spPr bwMode="auto">
          <a:xfrm>
            <a:off x="2743200" y="3582988"/>
            <a:ext cx="436563" cy="365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89" name="Text Box 53"/>
          <p:cNvSpPr txBox="1">
            <a:spLocks noChangeArrowheads="1"/>
          </p:cNvSpPr>
          <p:nvPr/>
        </p:nvSpPr>
        <p:spPr bwMode="auto">
          <a:xfrm>
            <a:off x="4075113" y="3644900"/>
            <a:ext cx="159861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1.5 Mbps link</a:t>
            </a:r>
          </a:p>
        </p:txBody>
      </p:sp>
      <p:sp>
        <p:nvSpPr>
          <p:cNvPr id="628790" name="Text Box 54"/>
          <p:cNvSpPr txBox="1">
            <a:spLocks noChangeArrowheads="1"/>
          </p:cNvSpPr>
          <p:nvPr/>
        </p:nvSpPr>
        <p:spPr bwMode="auto">
          <a:xfrm>
            <a:off x="1427163" y="2474913"/>
            <a:ext cx="941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1 Mbps </a:t>
            </a:r>
          </a:p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phone</a:t>
            </a:r>
          </a:p>
        </p:txBody>
      </p:sp>
      <p:sp>
        <p:nvSpPr>
          <p:cNvPr id="628791" name="Rectangle 55"/>
          <p:cNvSpPr>
            <a:spLocks noChangeArrowheads="1"/>
          </p:cNvSpPr>
          <p:nvPr/>
        </p:nvSpPr>
        <p:spPr bwMode="auto">
          <a:xfrm>
            <a:off x="4006850" y="3471863"/>
            <a:ext cx="193675" cy="1365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92" name="Rectangle 56"/>
          <p:cNvSpPr>
            <a:spLocks noChangeArrowheads="1"/>
          </p:cNvSpPr>
          <p:nvPr/>
        </p:nvSpPr>
        <p:spPr bwMode="auto">
          <a:xfrm>
            <a:off x="3813175" y="3471863"/>
            <a:ext cx="193675" cy="1365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93" name="Rectangle 57"/>
          <p:cNvSpPr>
            <a:spLocks noChangeArrowheads="1"/>
          </p:cNvSpPr>
          <p:nvPr/>
        </p:nvSpPr>
        <p:spPr bwMode="auto">
          <a:xfrm>
            <a:off x="4006850" y="3317875"/>
            <a:ext cx="193675" cy="1365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sp>
        <p:nvSpPr>
          <p:cNvPr id="628794" name="Rectangle 58"/>
          <p:cNvSpPr>
            <a:spLocks noChangeArrowheads="1"/>
          </p:cNvSpPr>
          <p:nvPr/>
        </p:nvSpPr>
        <p:spPr bwMode="auto">
          <a:xfrm>
            <a:off x="3813175" y="3317875"/>
            <a:ext cx="193675" cy="1365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i="0" dirty="0">
              <a:latin typeface="Arial"/>
              <a:cs typeface="Arial"/>
            </a:endParaRPr>
          </a:p>
        </p:txBody>
      </p:sp>
      <p:graphicFrame>
        <p:nvGraphicFramePr>
          <p:cNvPr id="186405" name="Object 63"/>
          <p:cNvGraphicFramePr>
            <a:graphicFrameLocks noChangeAspect="1"/>
          </p:cNvGraphicFramePr>
          <p:nvPr/>
        </p:nvGraphicFramePr>
        <p:xfrm>
          <a:off x="6813550" y="3768725"/>
          <a:ext cx="681038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099" name="Clip" r:id="rId8" imgW="682368" imgH="480541" progId="MS_ClipArt_Gallery.2">
                  <p:embed/>
                </p:oleObj>
              </mc:Choice>
              <mc:Fallback>
                <p:oleObj name="Clip" r:id="rId8" imgW="682368" imgH="48054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3550" y="3768725"/>
                        <a:ext cx="681038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406" name="Object 64"/>
          <p:cNvGraphicFramePr>
            <a:graphicFrameLocks noChangeAspect="1"/>
          </p:cNvGraphicFramePr>
          <p:nvPr/>
        </p:nvGraphicFramePr>
        <p:xfrm>
          <a:off x="1995488" y="3789363"/>
          <a:ext cx="681037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100" name="Clip" r:id="rId9" imgW="682368" imgH="480541" progId="MS_ClipArt_Gallery.2">
                  <p:embed/>
                </p:oleObj>
              </mc:Choice>
              <mc:Fallback>
                <p:oleObj name="Clip" r:id="rId9" imgW="682368" imgH="48054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5488" y="3789363"/>
                        <a:ext cx="681037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8801" name="Text Box 65"/>
          <p:cNvSpPr txBox="1">
            <a:spLocks noChangeArrowheads="1"/>
          </p:cNvSpPr>
          <p:nvPr/>
        </p:nvSpPr>
        <p:spPr bwMode="auto">
          <a:xfrm>
            <a:off x="1128713" y="3754438"/>
            <a:ext cx="94138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1 Mbps </a:t>
            </a:r>
          </a:p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phone</a:t>
            </a:r>
          </a:p>
        </p:txBody>
      </p:sp>
      <p:sp>
        <p:nvSpPr>
          <p:cNvPr id="62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75</a:t>
            </a:fld>
            <a:endParaRPr lang="en-US" sz="1200" dirty="0">
              <a:latin typeface="Tahoma" charset="0"/>
            </a:endParaRPr>
          </a:p>
        </p:txBody>
      </p:sp>
      <p:sp>
        <p:nvSpPr>
          <p:cNvPr id="6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494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Freeform 2"/>
          <p:cNvSpPr>
            <a:spLocks/>
          </p:cNvSpPr>
          <p:nvPr/>
        </p:nvSpPr>
        <p:spPr bwMode="auto">
          <a:xfrm>
            <a:off x="3187700" y="3295650"/>
            <a:ext cx="1798638" cy="1674813"/>
          </a:xfrm>
          <a:custGeom>
            <a:avLst/>
            <a:gdLst>
              <a:gd name="T0" fmla="*/ 332720 w 1292"/>
              <a:gd name="T1" fmla="*/ 9342 h 1255"/>
              <a:gd name="T2" fmla="*/ 48725 w 1292"/>
              <a:gd name="T3" fmla="*/ 209518 h 1255"/>
              <a:gd name="T4" fmla="*/ 40372 w 1292"/>
              <a:gd name="T5" fmla="*/ 697950 h 1255"/>
              <a:gd name="T6" fmla="*/ 73783 w 1292"/>
              <a:gd name="T7" fmla="*/ 1106311 h 1255"/>
              <a:gd name="T8" fmla="*/ 341073 w 1292"/>
              <a:gd name="T9" fmla="*/ 1162360 h 1255"/>
              <a:gd name="T10" fmla="*/ 900711 w 1292"/>
              <a:gd name="T11" fmla="*/ 1506664 h 1255"/>
              <a:gd name="T12" fmla="*/ 1385174 w 1292"/>
              <a:gd name="T13" fmla="*/ 1650792 h 1255"/>
              <a:gd name="T14" fmla="*/ 1669169 w 1292"/>
              <a:gd name="T15" fmla="*/ 1362537 h 1255"/>
              <a:gd name="T16" fmla="*/ 1769403 w 1292"/>
              <a:gd name="T17" fmla="*/ 593858 h 1255"/>
              <a:gd name="T18" fmla="*/ 1677522 w 1292"/>
              <a:gd name="T19" fmla="*/ 281582 h 1255"/>
              <a:gd name="T20" fmla="*/ 1042709 w 1292"/>
              <a:gd name="T21" fmla="*/ 153469 h 1255"/>
              <a:gd name="T22" fmla="*/ 332720 w 1292"/>
              <a:gd name="T23" fmla="*/ 9342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title"/>
          </p:nvPr>
        </p:nvSpPr>
        <p:spPr>
          <a:xfrm>
            <a:off x="385763" y="0"/>
            <a:ext cx="8143875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QoS guarantee scenario</a:t>
            </a:r>
          </a:p>
        </p:txBody>
      </p:sp>
      <p:sp>
        <p:nvSpPr>
          <p:cNvPr id="188419" name="Freeform 4"/>
          <p:cNvSpPr>
            <a:spLocks/>
          </p:cNvSpPr>
          <p:nvPr/>
        </p:nvSpPr>
        <p:spPr bwMode="auto">
          <a:xfrm>
            <a:off x="746125" y="2162175"/>
            <a:ext cx="2381250" cy="1922463"/>
          </a:xfrm>
          <a:custGeom>
            <a:avLst/>
            <a:gdLst>
              <a:gd name="T0" fmla="*/ 977379 w 1340"/>
              <a:gd name="T1" fmla="*/ 67795 h 1191"/>
              <a:gd name="T2" fmla="*/ 145718 w 1340"/>
              <a:gd name="T3" fmla="*/ 96850 h 1191"/>
              <a:gd name="T4" fmla="*/ 103069 w 1340"/>
              <a:gd name="T5" fmla="*/ 648892 h 1191"/>
              <a:gd name="T6" fmla="*/ 49757 w 1340"/>
              <a:gd name="T7" fmla="*/ 1162194 h 1191"/>
              <a:gd name="T8" fmla="*/ 199030 w 1340"/>
              <a:gd name="T9" fmla="*/ 1404318 h 1191"/>
              <a:gd name="T10" fmla="*/ 956054 w 1340"/>
              <a:gd name="T11" fmla="*/ 1414003 h 1191"/>
              <a:gd name="T12" fmla="*/ 1137313 w 1340"/>
              <a:gd name="T13" fmla="*/ 1820771 h 1191"/>
              <a:gd name="T14" fmla="*/ 2192882 w 1340"/>
              <a:gd name="T15" fmla="*/ 1772346 h 1191"/>
              <a:gd name="T16" fmla="*/ 2267519 w 1340"/>
              <a:gd name="T17" fmla="*/ 920070 h 1191"/>
              <a:gd name="T18" fmla="*/ 2139571 w 1340"/>
              <a:gd name="T19" fmla="*/ 552042 h 1191"/>
              <a:gd name="T20" fmla="*/ 1350560 w 1340"/>
              <a:gd name="T21" fmla="*/ 464878 h 1191"/>
              <a:gd name="T22" fmla="*/ 977379 w 1340"/>
              <a:gd name="T23" fmla="*/ 67795 h 11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340" h="1191">
                <a:moveTo>
                  <a:pt x="550" y="42"/>
                </a:moveTo>
                <a:cubicBezTo>
                  <a:pt x="437" y="4"/>
                  <a:pt x="164" y="0"/>
                  <a:pt x="82" y="60"/>
                </a:cubicBezTo>
                <a:cubicBezTo>
                  <a:pt x="0" y="120"/>
                  <a:pt x="67" y="292"/>
                  <a:pt x="58" y="402"/>
                </a:cubicBezTo>
                <a:cubicBezTo>
                  <a:pt x="49" y="512"/>
                  <a:pt x="19" y="642"/>
                  <a:pt x="28" y="720"/>
                </a:cubicBezTo>
                <a:cubicBezTo>
                  <a:pt x="37" y="798"/>
                  <a:pt x="27" y="844"/>
                  <a:pt x="112" y="870"/>
                </a:cubicBezTo>
                <a:cubicBezTo>
                  <a:pt x="197" y="896"/>
                  <a:pt x="450" y="833"/>
                  <a:pt x="538" y="876"/>
                </a:cubicBezTo>
                <a:cubicBezTo>
                  <a:pt x="626" y="919"/>
                  <a:pt x="524" y="1091"/>
                  <a:pt x="640" y="1128"/>
                </a:cubicBezTo>
                <a:cubicBezTo>
                  <a:pt x="756" y="1165"/>
                  <a:pt x="1128" y="1191"/>
                  <a:pt x="1234" y="1098"/>
                </a:cubicBezTo>
                <a:cubicBezTo>
                  <a:pt x="1340" y="1005"/>
                  <a:pt x="1281" y="696"/>
                  <a:pt x="1276" y="570"/>
                </a:cubicBezTo>
                <a:cubicBezTo>
                  <a:pt x="1271" y="444"/>
                  <a:pt x="1290" y="389"/>
                  <a:pt x="1204" y="342"/>
                </a:cubicBezTo>
                <a:cubicBezTo>
                  <a:pt x="1118" y="295"/>
                  <a:pt x="868" y="338"/>
                  <a:pt x="760" y="288"/>
                </a:cubicBezTo>
                <a:cubicBezTo>
                  <a:pt x="652" y="238"/>
                  <a:pt x="663" y="80"/>
                  <a:pt x="550" y="42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8420" name="Rectangle 5"/>
          <p:cNvSpPr>
            <a:spLocks noChangeArrowheads="1"/>
          </p:cNvSpPr>
          <p:nvPr/>
        </p:nvSpPr>
        <p:spPr bwMode="auto">
          <a:xfrm>
            <a:off x="1339850" y="4554538"/>
            <a:ext cx="6350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88421" name="Group 6"/>
          <p:cNvGrpSpPr>
            <a:grpSpLocks/>
          </p:cNvGrpSpPr>
          <p:nvPr/>
        </p:nvGrpSpPr>
        <p:grpSpPr bwMode="auto">
          <a:xfrm rot="-5400000">
            <a:off x="2376487" y="3482976"/>
            <a:ext cx="98425" cy="298450"/>
            <a:chOff x="3842" y="406"/>
            <a:chExt cx="51" cy="167"/>
          </a:xfrm>
        </p:grpSpPr>
        <p:sp>
          <p:nvSpPr>
            <p:cNvPr id="246791" name="Oval 7"/>
            <p:cNvSpPr>
              <a:spLocks noChangeArrowheads="1"/>
            </p:cNvSpPr>
            <p:nvPr/>
          </p:nvSpPr>
          <p:spPr bwMode="auto">
            <a:xfrm>
              <a:off x="3844" y="404"/>
              <a:ext cx="48" cy="4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792" name="Oval 8"/>
            <p:cNvSpPr>
              <a:spLocks noChangeArrowheads="1"/>
            </p:cNvSpPr>
            <p:nvPr/>
          </p:nvSpPr>
          <p:spPr bwMode="auto">
            <a:xfrm>
              <a:off x="3845" y="466"/>
              <a:ext cx="49" cy="4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793" name="Oval 9"/>
            <p:cNvSpPr>
              <a:spLocks noChangeArrowheads="1"/>
            </p:cNvSpPr>
            <p:nvPr/>
          </p:nvSpPr>
          <p:spPr bwMode="auto">
            <a:xfrm>
              <a:off x="3848" y="526"/>
              <a:ext cx="47" cy="4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246794" name="Line 10"/>
          <p:cNvSpPr>
            <a:spLocks noChangeShapeType="1"/>
          </p:cNvSpPr>
          <p:nvPr/>
        </p:nvSpPr>
        <p:spPr bwMode="auto">
          <a:xfrm>
            <a:off x="2149475" y="3286125"/>
            <a:ext cx="631825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795" name="Line 11"/>
          <p:cNvSpPr>
            <a:spLocks noChangeShapeType="1"/>
          </p:cNvSpPr>
          <p:nvPr/>
        </p:nvSpPr>
        <p:spPr bwMode="auto">
          <a:xfrm>
            <a:off x="2152650" y="3281363"/>
            <a:ext cx="3175" cy="1158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796" name="Line 12"/>
          <p:cNvSpPr>
            <a:spLocks noChangeShapeType="1"/>
          </p:cNvSpPr>
          <p:nvPr/>
        </p:nvSpPr>
        <p:spPr bwMode="auto">
          <a:xfrm>
            <a:off x="2784475" y="3279775"/>
            <a:ext cx="3175" cy="1000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797" name="Line 13"/>
          <p:cNvSpPr>
            <a:spLocks noChangeShapeType="1"/>
          </p:cNvSpPr>
          <p:nvPr/>
        </p:nvSpPr>
        <p:spPr bwMode="auto">
          <a:xfrm>
            <a:off x="1377950" y="2620963"/>
            <a:ext cx="757238" cy="3317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798" name="Line 14"/>
          <p:cNvSpPr>
            <a:spLocks noChangeShapeType="1"/>
          </p:cNvSpPr>
          <p:nvPr/>
        </p:nvSpPr>
        <p:spPr bwMode="auto">
          <a:xfrm flipV="1">
            <a:off x="1406525" y="2978150"/>
            <a:ext cx="715963" cy="2619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799" name="Line 15"/>
          <p:cNvSpPr>
            <a:spLocks noChangeShapeType="1"/>
          </p:cNvSpPr>
          <p:nvPr/>
        </p:nvSpPr>
        <p:spPr bwMode="auto">
          <a:xfrm flipV="1">
            <a:off x="2455863" y="3081338"/>
            <a:ext cx="1587" cy="1984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8428" name="Freeform 16"/>
          <p:cNvSpPr>
            <a:spLocks/>
          </p:cNvSpPr>
          <p:nvPr/>
        </p:nvSpPr>
        <p:spPr bwMode="auto">
          <a:xfrm>
            <a:off x="5343525" y="4041775"/>
            <a:ext cx="2974975" cy="2219325"/>
          </a:xfrm>
          <a:custGeom>
            <a:avLst/>
            <a:gdLst>
              <a:gd name="T0" fmla="*/ 37623 w 2135"/>
              <a:gd name="T1" fmla="*/ 870638 h 1662"/>
              <a:gd name="T2" fmla="*/ 146310 w 2135"/>
              <a:gd name="T3" fmla="*/ 101485 h 1662"/>
              <a:gd name="T4" fmla="*/ 915484 w 2135"/>
              <a:gd name="T5" fmla="*/ 261725 h 1662"/>
              <a:gd name="T6" fmla="*/ 1684658 w 2135"/>
              <a:gd name="T7" fmla="*/ 133533 h 1662"/>
              <a:gd name="T8" fmla="*/ 2788255 w 2135"/>
              <a:gd name="T9" fmla="*/ 542146 h 1662"/>
              <a:gd name="T10" fmla="*/ 2804976 w 2135"/>
              <a:gd name="T11" fmla="*/ 1527622 h 1662"/>
              <a:gd name="T12" fmla="*/ 2203014 w 2135"/>
              <a:gd name="T13" fmla="*/ 2136534 h 1662"/>
              <a:gd name="T14" fmla="*/ 1132859 w 2135"/>
              <a:gd name="T15" fmla="*/ 2024366 h 1662"/>
              <a:gd name="T16" fmla="*/ 698109 w 2135"/>
              <a:gd name="T17" fmla="*/ 1695874 h 1662"/>
              <a:gd name="T18" fmla="*/ 254998 w 2135"/>
              <a:gd name="T19" fmla="*/ 1423466 h 1662"/>
              <a:gd name="T20" fmla="*/ 37623 w 2135"/>
              <a:gd name="T21" fmla="*/ 870638 h 166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135" h="1662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6801" name="Line 17"/>
          <p:cNvSpPr>
            <a:spLocks noChangeShapeType="1"/>
          </p:cNvSpPr>
          <p:nvPr/>
        </p:nvSpPr>
        <p:spPr bwMode="auto">
          <a:xfrm>
            <a:off x="6567488" y="4849813"/>
            <a:ext cx="303212" cy="3857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02" name="Line 18"/>
          <p:cNvSpPr>
            <a:spLocks noChangeShapeType="1"/>
          </p:cNvSpPr>
          <p:nvPr/>
        </p:nvSpPr>
        <p:spPr bwMode="auto">
          <a:xfrm flipH="1">
            <a:off x="7362825" y="4846638"/>
            <a:ext cx="279400" cy="3921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03" name="Oval 19"/>
          <p:cNvSpPr>
            <a:spLocks noChangeArrowheads="1"/>
          </p:cNvSpPr>
          <p:nvPr/>
        </p:nvSpPr>
        <p:spPr bwMode="auto">
          <a:xfrm rot="-5400000">
            <a:off x="6157119" y="5330031"/>
            <a:ext cx="63500" cy="65088"/>
          </a:xfrm>
          <a:prstGeom prst="ellipse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04" name="Oval 20"/>
          <p:cNvSpPr>
            <a:spLocks noChangeArrowheads="1"/>
          </p:cNvSpPr>
          <p:nvPr/>
        </p:nvSpPr>
        <p:spPr bwMode="auto">
          <a:xfrm rot="-5400000">
            <a:off x="6242051" y="5327650"/>
            <a:ext cx="63500" cy="66675"/>
          </a:xfrm>
          <a:prstGeom prst="ellipse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05" name="Oval 21"/>
          <p:cNvSpPr>
            <a:spLocks noChangeArrowheads="1"/>
          </p:cNvSpPr>
          <p:nvPr/>
        </p:nvSpPr>
        <p:spPr bwMode="auto">
          <a:xfrm rot="-5400000">
            <a:off x="6319837" y="5332413"/>
            <a:ext cx="61913" cy="65088"/>
          </a:xfrm>
          <a:prstGeom prst="ellipse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06" name="Line 22"/>
          <p:cNvSpPr>
            <a:spLocks noChangeShapeType="1"/>
          </p:cNvSpPr>
          <p:nvPr/>
        </p:nvSpPr>
        <p:spPr bwMode="auto">
          <a:xfrm rot="-5400000">
            <a:off x="6579394" y="5212557"/>
            <a:ext cx="60325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07" name="Line 23"/>
          <p:cNvSpPr>
            <a:spLocks noChangeShapeType="1"/>
          </p:cNvSpPr>
          <p:nvPr/>
        </p:nvSpPr>
        <p:spPr bwMode="auto">
          <a:xfrm rot="5400000" flipH="1">
            <a:off x="5953125" y="5203825"/>
            <a:ext cx="63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08" name="Line 24"/>
          <p:cNvSpPr>
            <a:spLocks noChangeShapeType="1"/>
          </p:cNvSpPr>
          <p:nvPr/>
        </p:nvSpPr>
        <p:spPr bwMode="auto">
          <a:xfrm rot="16200000" flipV="1">
            <a:off x="6299994" y="4864894"/>
            <a:ext cx="0" cy="627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09" name="Line 25"/>
          <p:cNvSpPr>
            <a:spLocks noChangeShapeType="1"/>
          </p:cNvSpPr>
          <p:nvPr/>
        </p:nvSpPr>
        <p:spPr bwMode="auto">
          <a:xfrm>
            <a:off x="6297613" y="497522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10" name="Line 26"/>
          <p:cNvSpPr>
            <a:spLocks noChangeShapeType="1"/>
          </p:cNvSpPr>
          <p:nvPr/>
        </p:nvSpPr>
        <p:spPr bwMode="auto">
          <a:xfrm rot="5400000" flipH="1">
            <a:off x="7555706" y="5125244"/>
            <a:ext cx="6111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11" name="Line 27"/>
          <p:cNvSpPr>
            <a:spLocks noChangeShapeType="1"/>
          </p:cNvSpPr>
          <p:nvPr/>
        </p:nvSpPr>
        <p:spPr bwMode="auto">
          <a:xfrm rot="-5400000">
            <a:off x="7909719" y="5377656"/>
            <a:ext cx="0" cy="103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12" name="Line 28"/>
          <p:cNvSpPr>
            <a:spLocks noChangeShapeType="1"/>
          </p:cNvSpPr>
          <p:nvPr/>
        </p:nvSpPr>
        <p:spPr bwMode="auto">
          <a:xfrm rot="-5400000">
            <a:off x="7899400" y="4908550"/>
            <a:ext cx="0" cy="88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pSp>
        <p:nvGrpSpPr>
          <p:cNvPr id="188441" name="Group 29"/>
          <p:cNvGrpSpPr>
            <a:grpSpLocks/>
          </p:cNvGrpSpPr>
          <p:nvPr/>
        </p:nvGrpSpPr>
        <p:grpSpPr bwMode="auto">
          <a:xfrm>
            <a:off x="7472363" y="4606925"/>
            <a:ext cx="501650" cy="234950"/>
            <a:chOff x="3600" y="219"/>
            <a:chExt cx="360" cy="175"/>
          </a:xfrm>
        </p:grpSpPr>
        <p:sp>
          <p:nvSpPr>
            <p:cNvPr id="246814" name="Oval 30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15" name="Line 31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16" name="Line 32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17" name="Rectangle 33"/>
            <p:cNvSpPr>
              <a:spLocks noChangeArrowheads="1"/>
            </p:cNvSpPr>
            <p:nvPr/>
          </p:nvSpPr>
          <p:spPr bwMode="auto">
            <a:xfrm>
              <a:off x="3603" y="289"/>
              <a:ext cx="352" cy="5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246818" name="Oval 34"/>
            <p:cNvSpPr>
              <a:spLocks noChangeArrowheads="1"/>
            </p:cNvSpPr>
            <p:nvPr/>
          </p:nvSpPr>
          <p:spPr bwMode="auto">
            <a:xfrm>
              <a:off x="3600" y="219"/>
              <a:ext cx="357" cy="114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88771" name="Group 35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46820" name="Line 3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21" name="Line 3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22" name="Line 3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88772" name="Group 39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46824" name="Line 4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25" name="Line 41"/>
              <p:cNvSpPr>
                <a:spLocks noChangeShapeType="1"/>
              </p:cNvSpPr>
              <p:nvPr/>
            </p:nvSpPr>
            <p:spPr bwMode="auto">
              <a:xfrm>
                <a:off x="2944" y="948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26" name="Line 4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sp>
        <p:nvSpPr>
          <p:cNvPr id="246827" name="Line 43"/>
          <p:cNvSpPr>
            <a:spLocks noChangeShapeType="1"/>
          </p:cNvSpPr>
          <p:nvPr/>
        </p:nvSpPr>
        <p:spPr bwMode="auto">
          <a:xfrm flipV="1">
            <a:off x="6548438" y="4730750"/>
            <a:ext cx="931862" cy="714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28" name="Line 44"/>
          <p:cNvSpPr>
            <a:spLocks noChangeShapeType="1"/>
          </p:cNvSpPr>
          <p:nvPr/>
        </p:nvSpPr>
        <p:spPr bwMode="auto">
          <a:xfrm rot="-5400000">
            <a:off x="7446169" y="5584032"/>
            <a:ext cx="60325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29" name="Line 45"/>
          <p:cNvSpPr>
            <a:spLocks noChangeShapeType="1"/>
          </p:cNvSpPr>
          <p:nvPr/>
        </p:nvSpPr>
        <p:spPr bwMode="auto">
          <a:xfrm rot="5400000" flipH="1">
            <a:off x="6819900" y="5575300"/>
            <a:ext cx="63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30" name="Line 46"/>
          <p:cNvSpPr>
            <a:spLocks noChangeShapeType="1"/>
          </p:cNvSpPr>
          <p:nvPr/>
        </p:nvSpPr>
        <p:spPr bwMode="auto">
          <a:xfrm rot="16200000" flipV="1">
            <a:off x="7166769" y="5236369"/>
            <a:ext cx="0" cy="627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31" name="Line 47"/>
          <p:cNvSpPr>
            <a:spLocks noChangeShapeType="1"/>
          </p:cNvSpPr>
          <p:nvPr/>
        </p:nvSpPr>
        <p:spPr bwMode="auto">
          <a:xfrm>
            <a:off x="7164388" y="5346700"/>
            <a:ext cx="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32" name="Line 48"/>
          <p:cNvSpPr>
            <a:spLocks noChangeShapeType="1"/>
          </p:cNvSpPr>
          <p:nvPr/>
        </p:nvSpPr>
        <p:spPr bwMode="auto">
          <a:xfrm>
            <a:off x="3836988" y="3576638"/>
            <a:ext cx="485775" cy="207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33" name="Line 49"/>
          <p:cNvSpPr>
            <a:spLocks noChangeShapeType="1"/>
          </p:cNvSpPr>
          <p:nvPr/>
        </p:nvSpPr>
        <p:spPr bwMode="auto">
          <a:xfrm flipH="1">
            <a:off x="4356100" y="3913188"/>
            <a:ext cx="241300" cy="681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34" name="Line 50"/>
          <p:cNvSpPr>
            <a:spLocks noChangeShapeType="1"/>
          </p:cNvSpPr>
          <p:nvPr/>
        </p:nvSpPr>
        <p:spPr bwMode="auto">
          <a:xfrm>
            <a:off x="3586163" y="3689350"/>
            <a:ext cx="0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35" name="Line 51"/>
          <p:cNvSpPr>
            <a:spLocks noChangeShapeType="1"/>
          </p:cNvSpPr>
          <p:nvPr/>
        </p:nvSpPr>
        <p:spPr bwMode="auto">
          <a:xfrm>
            <a:off x="3611563" y="4337050"/>
            <a:ext cx="534987" cy="3683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36" name="Line 52"/>
          <p:cNvSpPr>
            <a:spLocks noChangeShapeType="1"/>
          </p:cNvSpPr>
          <p:nvPr/>
        </p:nvSpPr>
        <p:spPr bwMode="auto">
          <a:xfrm>
            <a:off x="4795838" y="4754563"/>
            <a:ext cx="1295400" cy="174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37" name="Line 53"/>
          <p:cNvSpPr>
            <a:spLocks noChangeShapeType="1"/>
          </p:cNvSpPr>
          <p:nvPr/>
        </p:nvSpPr>
        <p:spPr bwMode="auto">
          <a:xfrm flipH="1">
            <a:off x="3844925" y="3881438"/>
            <a:ext cx="560388" cy="384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38" name="Line 54"/>
          <p:cNvSpPr>
            <a:spLocks noChangeShapeType="1"/>
          </p:cNvSpPr>
          <p:nvPr/>
        </p:nvSpPr>
        <p:spPr bwMode="auto">
          <a:xfrm flipH="1">
            <a:off x="3854450" y="3321050"/>
            <a:ext cx="350838" cy="255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39" name="Line 55"/>
          <p:cNvSpPr>
            <a:spLocks noChangeShapeType="1"/>
          </p:cNvSpPr>
          <p:nvPr/>
        </p:nvSpPr>
        <p:spPr bwMode="auto">
          <a:xfrm flipH="1">
            <a:off x="4572000" y="3497263"/>
            <a:ext cx="201613" cy="176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40" name="Line 56"/>
          <p:cNvSpPr>
            <a:spLocks noChangeShapeType="1"/>
          </p:cNvSpPr>
          <p:nvPr/>
        </p:nvSpPr>
        <p:spPr bwMode="auto">
          <a:xfrm>
            <a:off x="2720975" y="2981325"/>
            <a:ext cx="601663" cy="5635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46841" name="Rectangle 57"/>
          <p:cNvSpPr>
            <a:spLocks noGrp="1" noChangeArrowheads="1"/>
          </p:cNvSpPr>
          <p:nvPr>
            <p:ph type="body" sz="half" idx="1"/>
          </p:nvPr>
        </p:nvSpPr>
        <p:spPr>
          <a:xfrm>
            <a:off x="3616325" y="1262063"/>
            <a:ext cx="5219700" cy="1828800"/>
          </a:xfrm>
        </p:spPr>
        <p:txBody>
          <a:bodyPr/>
          <a:lstStyle/>
          <a:p>
            <a:pPr>
              <a:defRPr/>
            </a:pPr>
            <a:r>
              <a:rPr lang="en-US" i="1" dirty="0" smtClean="0">
                <a:solidFill>
                  <a:srgbClr val="CC0000"/>
                </a:solidFill>
              </a:rPr>
              <a:t>resource </a:t>
            </a:r>
            <a:r>
              <a:rPr lang="en-US" i="1" dirty="0">
                <a:solidFill>
                  <a:srgbClr val="CC0000"/>
                </a:solidFill>
              </a:rPr>
              <a:t>reservation</a:t>
            </a:r>
          </a:p>
          <a:p>
            <a:pPr lvl="1">
              <a:defRPr/>
            </a:pPr>
            <a:r>
              <a:rPr lang="en-US" dirty="0"/>
              <a:t>call setup, signaling (RSVP)</a:t>
            </a:r>
          </a:p>
          <a:p>
            <a:pPr lvl="1">
              <a:defRPr/>
            </a:pPr>
            <a:r>
              <a:rPr lang="en-US" dirty="0"/>
              <a:t>traffic, QoS declaration</a:t>
            </a:r>
          </a:p>
          <a:p>
            <a:pPr lvl="1">
              <a:defRPr/>
            </a:pPr>
            <a:r>
              <a:rPr lang="en-US" dirty="0"/>
              <a:t>per-element admission control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88457" name="Group 58"/>
          <p:cNvGrpSpPr>
            <a:grpSpLocks/>
          </p:cNvGrpSpPr>
          <p:nvPr/>
        </p:nvGrpSpPr>
        <p:grpSpPr bwMode="auto">
          <a:xfrm>
            <a:off x="2117725" y="2820988"/>
            <a:ext cx="639763" cy="282575"/>
            <a:chOff x="1070" y="3199"/>
            <a:chExt cx="403" cy="178"/>
          </a:xfrm>
        </p:grpSpPr>
        <p:sp>
          <p:nvSpPr>
            <p:cNvPr id="246843" name="Oval 59"/>
            <p:cNvSpPr>
              <a:spLocks noChangeArrowheads="1"/>
            </p:cNvSpPr>
            <p:nvPr/>
          </p:nvSpPr>
          <p:spPr bwMode="auto">
            <a:xfrm>
              <a:off x="1073" y="3278"/>
              <a:ext cx="400" cy="9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44" name="Line 60"/>
            <p:cNvSpPr>
              <a:spLocks noChangeShapeType="1"/>
            </p:cNvSpPr>
            <p:nvPr/>
          </p:nvSpPr>
          <p:spPr bwMode="auto">
            <a:xfrm>
              <a:off x="10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45" name="Line 61"/>
            <p:cNvSpPr>
              <a:spLocks noChangeShapeType="1"/>
            </p:cNvSpPr>
            <p:nvPr/>
          </p:nvSpPr>
          <p:spPr bwMode="auto">
            <a:xfrm>
              <a:off x="14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46" name="Rectangle 62"/>
            <p:cNvSpPr>
              <a:spLocks noChangeArrowheads="1"/>
            </p:cNvSpPr>
            <p:nvPr/>
          </p:nvSpPr>
          <p:spPr bwMode="auto">
            <a:xfrm>
              <a:off x="1073" y="3270"/>
              <a:ext cx="397" cy="6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246847" name="Oval 63"/>
            <p:cNvSpPr>
              <a:spLocks noChangeArrowheads="1"/>
            </p:cNvSpPr>
            <p:nvPr/>
          </p:nvSpPr>
          <p:spPr bwMode="auto">
            <a:xfrm>
              <a:off x="1070" y="3199"/>
              <a:ext cx="400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88758" name="Group 64"/>
            <p:cNvGrpSpPr>
              <a:grpSpLocks/>
            </p:cNvGrpSpPr>
            <p:nvPr/>
          </p:nvGrpSpPr>
          <p:grpSpPr bwMode="auto">
            <a:xfrm>
              <a:off x="1166" y="3224"/>
              <a:ext cx="198" cy="68"/>
              <a:chOff x="2848" y="848"/>
              <a:chExt cx="140" cy="98"/>
            </a:xfrm>
          </p:grpSpPr>
          <p:sp>
            <p:nvSpPr>
              <p:cNvPr id="246849" name="Line 6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50" name="Line 6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51" name="Line 67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88759" name="Group 68"/>
            <p:cNvGrpSpPr>
              <a:grpSpLocks/>
            </p:cNvGrpSpPr>
            <p:nvPr/>
          </p:nvGrpSpPr>
          <p:grpSpPr bwMode="auto">
            <a:xfrm flipV="1">
              <a:off x="1166" y="3223"/>
              <a:ext cx="198" cy="68"/>
              <a:chOff x="2848" y="848"/>
              <a:chExt cx="140" cy="98"/>
            </a:xfrm>
          </p:grpSpPr>
          <p:sp>
            <p:nvSpPr>
              <p:cNvPr id="246853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54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55" name="Line 71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pSp>
        <p:nvGrpSpPr>
          <p:cNvPr id="188458" name="Group 72"/>
          <p:cNvGrpSpPr>
            <a:grpSpLocks/>
          </p:cNvGrpSpPr>
          <p:nvPr/>
        </p:nvGrpSpPr>
        <p:grpSpPr bwMode="auto">
          <a:xfrm>
            <a:off x="3251200" y="3402013"/>
            <a:ext cx="639763" cy="282575"/>
            <a:chOff x="1070" y="3199"/>
            <a:chExt cx="403" cy="178"/>
          </a:xfrm>
        </p:grpSpPr>
        <p:sp>
          <p:nvSpPr>
            <p:cNvPr id="246857" name="Oval 73"/>
            <p:cNvSpPr>
              <a:spLocks noChangeArrowheads="1"/>
            </p:cNvSpPr>
            <p:nvPr/>
          </p:nvSpPr>
          <p:spPr bwMode="auto">
            <a:xfrm>
              <a:off x="1073" y="3278"/>
              <a:ext cx="400" cy="9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58" name="Line 74"/>
            <p:cNvSpPr>
              <a:spLocks noChangeShapeType="1"/>
            </p:cNvSpPr>
            <p:nvPr/>
          </p:nvSpPr>
          <p:spPr bwMode="auto">
            <a:xfrm>
              <a:off x="10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59" name="Line 75"/>
            <p:cNvSpPr>
              <a:spLocks noChangeShapeType="1"/>
            </p:cNvSpPr>
            <p:nvPr/>
          </p:nvSpPr>
          <p:spPr bwMode="auto">
            <a:xfrm>
              <a:off x="14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60" name="Rectangle 76"/>
            <p:cNvSpPr>
              <a:spLocks noChangeArrowheads="1"/>
            </p:cNvSpPr>
            <p:nvPr/>
          </p:nvSpPr>
          <p:spPr bwMode="auto">
            <a:xfrm>
              <a:off x="1073" y="3270"/>
              <a:ext cx="397" cy="6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246861" name="Oval 77"/>
            <p:cNvSpPr>
              <a:spLocks noChangeArrowheads="1"/>
            </p:cNvSpPr>
            <p:nvPr/>
          </p:nvSpPr>
          <p:spPr bwMode="auto">
            <a:xfrm>
              <a:off x="1070" y="3199"/>
              <a:ext cx="400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88745" name="Group 78"/>
            <p:cNvGrpSpPr>
              <a:grpSpLocks/>
            </p:cNvGrpSpPr>
            <p:nvPr/>
          </p:nvGrpSpPr>
          <p:grpSpPr bwMode="auto">
            <a:xfrm>
              <a:off x="1166" y="3224"/>
              <a:ext cx="198" cy="68"/>
              <a:chOff x="2848" y="848"/>
              <a:chExt cx="140" cy="98"/>
            </a:xfrm>
          </p:grpSpPr>
          <p:sp>
            <p:nvSpPr>
              <p:cNvPr id="246863" name="Line 7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64" name="Line 8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65" name="Line 81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88746" name="Group 82"/>
            <p:cNvGrpSpPr>
              <a:grpSpLocks/>
            </p:cNvGrpSpPr>
            <p:nvPr/>
          </p:nvGrpSpPr>
          <p:grpSpPr bwMode="auto">
            <a:xfrm flipV="1">
              <a:off x="1166" y="3223"/>
              <a:ext cx="198" cy="68"/>
              <a:chOff x="2848" y="848"/>
              <a:chExt cx="140" cy="98"/>
            </a:xfrm>
          </p:grpSpPr>
          <p:sp>
            <p:nvSpPr>
              <p:cNvPr id="246867" name="Line 8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68" name="Line 8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69" name="Line 85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pSp>
        <p:nvGrpSpPr>
          <p:cNvPr id="188459" name="Group 86"/>
          <p:cNvGrpSpPr>
            <a:grpSpLocks/>
          </p:cNvGrpSpPr>
          <p:nvPr/>
        </p:nvGrpSpPr>
        <p:grpSpPr bwMode="auto">
          <a:xfrm>
            <a:off x="3270250" y="4116388"/>
            <a:ext cx="639763" cy="282575"/>
            <a:chOff x="1070" y="3199"/>
            <a:chExt cx="403" cy="178"/>
          </a:xfrm>
        </p:grpSpPr>
        <p:sp>
          <p:nvSpPr>
            <p:cNvPr id="246871" name="Oval 87"/>
            <p:cNvSpPr>
              <a:spLocks noChangeArrowheads="1"/>
            </p:cNvSpPr>
            <p:nvPr/>
          </p:nvSpPr>
          <p:spPr bwMode="auto">
            <a:xfrm>
              <a:off x="1073" y="3278"/>
              <a:ext cx="400" cy="9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72" name="Line 88"/>
            <p:cNvSpPr>
              <a:spLocks noChangeShapeType="1"/>
            </p:cNvSpPr>
            <p:nvPr/>
          </p:nvSpPr>
          <p:spPr bwMode="auto">
            <a:xfrm>
              <a:off x="10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73" name="Line 89"/>
            <p:cNvSpPr>
              <a:spLocks noChangeShapeType="1"/>
            </p:cNvSpPr>
            <p:nvPr/>
          </p:nvSpPr>
          <p:spPr bwMode="auto">
            <a:xfrm>
              <a:off x="14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74" name="Rectangle 90"/>
            <p:cNvSpPr>
              <a:spLocks noChangeArrowheads="1"/>
            </p:cNvSpPr>
            <p:nvPr/>
          </p:nvSpPr>
          <p:spPr bwMode="auto">
            <a:xfrm>
              <a:off x="1073" y="3270"/>
              <a:ext cx="397" cy="6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246875" name="Oval 91"/>
            <p:cNvSpPr>
              <a:spLocks noChangeArrowheads="1"/>
            </p:cNvSpPr>
            <p:nvPr/>
          </p:nvSpPr>
          <p:spPr bwMode="auto">
            <a:xfrm>
              <a:off x="1070" y="3199"/>
              <a:ext cx="400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88732" name="Group 92"/>
            <p:cNvGrpSpPr>
              <a:grpSpLocks/>
            </p:cNvGrpSpPr>
            <p:nvPr/>
          </p:nvGrpSpPr>
          <p:grpSpPr bwMode="auto">
            <a:xfrm>
              <a:off x="1166" y="3224"/>
              <a:ext cx="198" cy="68"/>
              <a:chOff x="2848" y="848"/>
              <a:chExt cx="140" cy="98"/>
            </a:xfrm>
          </p:grpSpPr>
          <p:sp>
            <p:nvSpPr>
              <p:cNvPr id="246877" name="Line 9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78" name="Line 9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79" name="Line 95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88733" name="Group 96"/>
            <p:cNvGrpSpPr>
              <a:grpSpLocks/>
            </p:cNvGrpSpPr>
            <p:nvPr/>
          </p:nvGrpSpPr>
          <p:grpSpPr bwMode="auto">
            <a:xfrm flipV="1">
              <a:off x="1166" y="3223"/>
              <a:ext cx="198" cy="68"/>
              <a:chOff x="2848" y="848"/>
              <a:chExt cx="140" cy="98"/>
            </a:xfrm>
          </p:grpSpPr>
          <p:sp>
            <p:nvSpPr>
              <p:cNvPr id="246881" name="Line 9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82" name="Line 9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83" name="Line 99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pSp>
        <p:nvGrpSpPr>
          <p:cNvPr id="188460" name="Group 100"/>
          <p:cNvGrpSpPr>
            <a:grpSpLocks/>
          </p:cNvGrpSpPr>
          <p:nvPr/>
        </p:nvGrpSpPr>
        <p:grpSpPr bwMode="auto">
          <a:xfrm>
            <a:off x="4117975" y="4592638"/>
            <a:ext cx="639763" cy="282575"/>
            <a:chOff x="1070" y="3199"/>
            <a:chExt cx="403" cy="178"/>
          </a:xfrm>
        </p:grpSpPr>
        <p:sp>
          <p:nvSpPr>
            <p:cNvPr id="246885" name="Oval 101"/>
            <p:cNvSpPr>
              <a:spLocks noChangeArrowheads="1"/>
            </p:cNvSpPr>
            <p:nvPr/>
          </p:nvSpPr>
          <p:spPr bwMode="auto">
            <a:xfrm>
              <a:off x="1073" y="3278"/>
              <a:ext cx="400" cy="9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86" name="Line 102"/>
            <p:cNvSpPr>
              <a:spLocks noChangeShapeType="1"/>
            </p:cNvSpPr>
            <p:nvPr/>
          </p:nvSpPr>
          <p:spPr bwMode="auto">
            <a:xfrm>
              <a:off x="10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87" name="Line 103"/>
            <p:cNvSpPr>
              <a:spLocks noChangeShapeType="1"/>
            </p:cNvSpPr>
            <p:nvPr/>
          </p:nvSpPr>
          <p:spPr bwMode="auto">
            <a:xfrm>
              <a:off x="14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888" name="Rectangle 104"/>
            <p:cNvSpPr>
              <a:spLocks noChangeArrowheads="1"/>
            </p:cNvSpPr>
            <p:nvPr/>
          </p:nvSpPr>
          <p:spPr bwMode="auto">
            <a:xfrm>
              <a:off x="1073" y="3270"/>
              <a:ext cx="397" cy="6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246889" name="Oval 105"/>
            <p:cNvSpPr>
              <a:spLocks noChangeArrowheads="1"/>
            </p:cNvSpPr>
            <p:nvPr/>
          </p:nvSpPr>
          <p:spPr bwMode="auto">
            <a:xfrm>
              <a:off x="1070" y="3199"/>
              <a:ext cx="400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88719" name="Group 106"/>
            <p:cNvGrpSpPr>
              <a:grpSpLocks/>
            </p:cNvGrpSpPr>
            <p:nvPr/>
          </p:nvGrpSpPr>
          <p:grpSpPr bwMode="auto">
            <a:xfrm>
              <a:off x="1166" y="3224"/>
              <a:ext cx="198" cy="68"/>
              <a:chOff x="2848" y="848"/>
              <a:chExt cx="140" cy="98"/>
            </a:xfrm>
          </p:grpSpPr>
          <p:sp>
            <p:nvSpPr>
              <p:cNvPr id="246891" name="Line 10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92" name="Line 10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93" name="Line 109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88720" name="Group 110"/>
            <p:cNvGrpSpPr>
              <a:grpSpLocks/>
            </p:cNvGrpSpPr>
            <p:nvPr/>
          </p:nvGrpSpPr>
          <p:grpSpPr bwMode="auto">
            <a:xfrm flipV="1">
              <a:off x="1166" y="3223"/>
              <a:ext cx="198" cy="68"/>
              <a:chOff x="2848" y="848"/>
              <a:chExt cx="140" cy="98"/>
            </a:xfrm>
          </p:grpSpPr>
          <p:sp>
            <p:nvSpPr>
              <p:cNvPr id="246895" name="Line 11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96" name="Line 11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897" name="Line 113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pSp>
        <p:nvGrpSpPr>
          <p:cNvPr id="188461" name="Group 114"/>
          <p:cNvGrpSpPr>
            <a:grpSpLocks/>
          </p:cNvGrpSpPr>
          <p:nvPr/>
        </p:nvGrpSpPr>
        <p:grpSpPr bwMode="auto">
          <a:xfrm>
            <a:off x="5918200" y="4697413"/>
            <a:ext cx="639763" cy="282575"/>
            <a:chOff x="1070" y="3199"/>
            <a:chExt cx="403" cy="178"/>
          </a:xfrm>
        </p:grpSpPr>
        <p:sp>
          <p:nvSpPr>
            <p:cNvPr id="246899" name="Oval 115"/>
            <p:cNvSpPr>
              <a:spLocks noChangeArrowheads="1"/>
            </p:cNvSpPr>
            <p:nvPr/>
          </p:nvSpPr>
          <p:spPr bwMode="auto">
            <a:xfrm>
              <a:off x="1073" y="3278"/>
              <a:ext cx="400" cy="9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00" name="Line 116"/>
            <p:cNvSpPr>
              <a:spLocks noChangeShapeType="1"/>
            </p:cNvSpPr>
            <p:nvPr/>
          </p:nvSpPr>
          <p:spPr bwMode="auto">
            <a:xfrm>
              <a:off x="10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01" name="Line 117"/>
            <p:cNvSpPr>
              <a:spLocks noChangeShapeType="1"/>
            </p:cNvSpPr>
            <p:nvPr/>
          </p:nvSpPr>
          <p:spPr bwMode="auto">
            <a:xfrm>
              <a:off x="14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02" name="Rectangle 118"/>
            <p:cNvSpPr>
              <a:spLocks noChangeArrowheads="1"/>
            </p:cNvSpPr>
            <p:nvPr/>
          </p:nvSpPr>
          <p:spPr bwMode="auto">
            <a:xfrm>
              <a:off x="1073" y="3270"/>
              <a:ext cx="397" cy="6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246903" name="Oval 119"/>
            <p:cNvSpPr>
              <a:spLocks noChangeArrowheads="1"/>
            </p:cNvSpPr>
            <p:nvPr/>
          </p:nvSpPr>
          <p:spPr bwMode="auto">
            <a:xfrm>
              <a:off x="1070" y="3199"/>
              <a:ext cx="400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88706" name="Group 120"/>
            <p:cNvGrpSpPr>
              <a:grpSpLocks/>
            </p:cNvGrpSpPr>
            <p:nvPr/>
          </p:nvGrpSpPr>
          <p:grpSpPr bwMode="auto">
            <a:xfrm>
              <a:off x="1166" y="3224"/>
              <a:ext cx="198" cy="68"/>
              <a:chOff x="2848" y="848"/>
              <a:chExt cx="140" cy="98"/>
            </a:xfrm>
          </p:grpSpPr>
          <p:sp>
            <p:nvSpPr>
              <p:cNvPr id="246905" name="Line 12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906" name="Line 12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907" name="Line 123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88707" name="Group 124"/>
            <p:cNvGrpSpPr>
              <a:grpSpLocks/>
            </p:cNvGrpSpPr>
            <p:nvPr/>
          </p:nvGrpSpPr>
          <p:grpSpPr bwMode="auto">
            <a:xfrm flipV="1">
              <a:off x="1166" y="3223"/>
              <a:ext cx="198" cy="68"/>
              <a:chOff x="2848" y="848"/>
              <a:chExt cx="140" cy="98"/>
            </a:xfrm>
          </p:grpSpPr>
          <p:sp>
            <p:nvSpPr>
              <p:cNvPr id="246909" name="Line 1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910" name="Line 1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911" name="Line 127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pSp>
        <p:nvGrpSpPr>
          <p:cNvPr id="188462" name="Group 128"/>
          <p:cNvGrpSpPr>
            <a:grpSpLocks/>
          </p:cNvGrpSpPr>
          <p:nvPr/>
        </p:nvGrpSpPr>
        <p:grpSpPr bwMode="auto">
          <a:xfrm>
            <a:off x="6775450" y="5087938"/>
            <a:ext cx="639763" cy="282575"/>
            <a:chOff x="1070" y="3199"/>
            <a:chExt cx="403" cy="178"/>
          </a:xfrm>
        </p:grpSpPr>
        <p:sp>
          <p:nvSpPr>
            <p:cNvPr id="246913" name="Oval 129"/>
            <p:cNvSpPr>
              <a:spLocks noChangeArrowheads="1"/>
            </p:cNvSpPr>
            <p:nvPr/>
          </p:nvSpPr>
          <p:spPr bwMode="auto">
            <a:xfrm>
              <a:off x="1073" y="3278"/>
              <a:ext cx="400" cy="9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14" name="Line 130"/>
            <p:cNvSpPr>
              <a:spLocks noChangeShapeType="1"/>
            </p:cNvSpPr>
            <p:nvPr/>
          </p:nvSpPr>
          <p:spPr bwMode="auto">
            <a:xfrm>
              <a:off x="10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15" name="Line 131"/>
            <p:cNvSpPr>
              <a:spLocks noChangeShapeType="1"/>
            </p:cNvSpPr>
            <p:nvPr/>
          </p:nvSpPr>
          <p:spPr bwMode="auto">
            <a:xfrm>
              <a:off x="1473" y="3270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16" name="Rectangle 132"/>
            <p:cNvSpPr>
              <a:spLocks noChangeArrowheads="1"/>
            </p:cNvSpPr>
            <p:nvPr/>
          </p:nvSpPr>
          <p:spPr bwMode="auto">
            <a:xfrm>
              <a:off x="1073" y="3270"/>
              <a:ext cx="397" cy="6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246917" name="Oval 133"/>
            <p:cNvSpPr>
              <a:spLocks noChangeArrowheads="1"/>
            </p:cNvSpPr>
            <p:nvPr/>
          </p:nvSpPr>
          <p:spPr bwMode="auto">
            <a:xfrm>
              <a:off x="1070" y="3199"/>
              <a:ext cx="400" cy="115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88693" name="Group 134"/>
            <p:cNvGrpSpPr>
              <a:grpSpLocks/>
            </p:cNvGrpSpPr>
            <p:nvPr/>
          </p:nvGrpSpPr>
          <p:grpSpPr bwMode="auto">
            <a:xfrm>
              <a:off x="1166" y="3224"/>
              <a:ext cx="198" cy="68"/>
              <a:chOff x="2848" y="848"/>
              <a:chExt cx="140" cy="98"/>
            </a:xfrm>
          </p:grpSpPr>
          <p:sp>
            <p:nvSpPr>
              <p:cNvPr id="246919" name="Line 13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920" name="Line 13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921" name="Line 137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88694" name="Group 138"/>
            <p:cNvGrpSpPr>
              <a:grpSpLocks/>
            </p:cNvGrpSpPr>
            <p:nvPr/>
          </p:nvGrpSpPr>
          <p:grpSpPr bwMode="auto">
            <a:xfrm flipV="1">
              <a:off x="1166" y="3223"/>
              <a:ext cx="198" cy="68"/>
              <a:chOff x="2848" y="848"/>
              <a:chExt cx="140" cy="98"/>
            </a:xfrm>
          </p:grpSpPr>
          <p:sp>
            <p:nvSpPr>
              <p:cNvPr id="246923" name="Line 13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924" name="Line 14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925" name="Line 141"/>
              <p:cNvSpPr>
                <a:spLocks noChangeShapeType="1"/>
              </p:cNvSpPr>
              <p:nvPr/>
            </p:nvSpPr>
            <p:spPr bwMode="auto">
              <a:xfrm>
                <a:off x="2894" y="849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pSp>
        <p:nvGrpSpPr>
          <p:cNvPr id="188463" name="Group 142"/>
          <p:cNvGrpSpPr>
            <a:grpSpLocks/>
          </p:cNvGrpSpPr>
          <p:nvPr/>
        </p:nvGrpSpPr>
        <p:grpSpPr bwMode="auto">
          <a:xfrm>
            <a:off x="4252913" y="3629025"/>
            <a:ext cx="604837" cy="347663"/>
            <a:chOff x="3600" y="219"/>
            <a:chExt cx="360" cy="175"/>
          </a:xfrm>
        </p:grpSpPr>
        <p:sp>
          <p:nvSpPr>
            <p:cNvPr id="246927" name="Oval 143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28" name="Line 144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29" name="Line 145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30" name="Rectangle 146"/>
            <p:cNvSpPr>
              <a:spLocks noChangeArrowheads="1"/>
            </p:cNvSpPr>
            <p:nvPr/>
          </p:nvSpPr>
          <p:spPr bwMode="auto">
            <a:xfrm>
              <a:off x="3603" y="289"/>
              <a:ext cx="354" cy="58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</a:endParaRPr>
            </a:p>
          </p:txBody>
        </p:sp>
        <p:sp>
          <p:nvSpPr>
            <p:cNvPr id="246931" name="Oval 147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188680" name="Group 148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46933" name="Line 14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934" name="Line 15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935" name="Line 15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188681" name="Group 152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46937" name="Line 15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938" name="Line 15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246939" name="Line 15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/>
              </a:p>
            </p:txBody>
          </p:sp>
        </p:grpSp>
      </p:grpSp>
      <p:grpSp>
        <p:nvGrpSpPr>
          <p:cNvPr id="246940" name="Group 156"/>
          <p:cNvGrpSpPr>
            <a:grpSpLocks/>
          </p:cNvGrpSpPr>
          <p:nvPr/>
        </p:nvGrpSpPr>
        <p:grpSpPr bwMode="auto">
          <a:xfrm>
            <a:off x="1390650" y="2305050"/>
            <a:ext cx="5895975" cy="3190875"/>
            <a:chOff x="876" y="1452"/>
            <a:chExt cx="3714" cy="2010"/>
          </a:xfrm>
        </p:grpSpPr>
        <p:sp>
          <p:nvSpPr>
            <p:cNvPr id="246941" name="Freeform 157"/>
            <p:cNvSpPr>
              <a:spLocks/>
            </p:cNvSpPr>
            <p:nvPr/>
          </p:nvSpPr>
          <p:spPr bwMode="auto">
            <a:xfrm>
              <a:off x="876" y="1452"/>
              <a:ext cx="3714" cy="2010"/>
            </a:xfrm>
            <a:custGeom>
              <a:avLst/>
              <a:gdLst>
                <a:gd name="T0" fmla="*/ 0 w 3666"/>
                <a:gd name="T1" fmla="*/ 0 h 1884"/>
                <a:gd name="T2" fmla="*/ 414 w 3666"/>
                <a:gd name="T3" fmla="*/ 174 h 1884"/>
                <a:gd name="T4" fmla="*/ 786 w 3666"/>
                <a:gd name="T5" fmla="*/ 174 h 1884"/>
                <a:gd name="T6" fmla="*/ 1128 w 3666"/>
                <a:gd name="T7" fmla="*/ 540 h 1884"/>
                <a:gd name="T8" fmla="*/ 1422 w 3666"/>
                <a:gd name="T9" fmla="*/ 540 h 1884"/>
                <a:gd name="T10" fmla="*/ 1428 w 3666"/>
                <a:gd name="T11" fmla="*/ 990 h 1884"/>
                <a:gd name="T12" fmla="*/ 1728 w 3666"/>
                <a:gd name="T13" fmla="*/ 1242 h 1884"/>
                <a:gd name="T14" fmla="*/ 3198 w 3666"/>
                <a:gd name="T15" fmla="*/ 1236 h 1884"/>
                <a:gd name="T16" fmla="*/ 3426 w 3666"/>
                <a:gd name="T17" fmla="*/ 1530 h 1884"/>
                <a:gd name="T18" fmla="*/ 3666 w 3666"/>
                <a:gd name="T19" fmla="*/ 1530 h 1884"/>
                <a:gd name="T20" fmla="*/ 3666 w 3666"/>
                <a:gd name="T21" fmla="*/ 1884 h 1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66" h="1884">
                  <a:moveTo>
                    <a:pt x="0" y="0"/>
                  </a:moveTo>
                  <a:lnTo>
                    <a:pt x="414" y="174"/>
                  </a:lnTo>
                  <a:lnTo>
                    <a:pt x="786" y="174"/>
                  </a:lnTo>
                  <a:lnTo>
                    <a:pt x="1128" y="540"/>
                  </a:lnTo>
                  <a:lnTo>
                    <a:pt x="1422" y="540"/>
                  </a:lnTo>
                  <a:lnTo>
                    <a:pt x="1428" y="990"/>
                  </a:lnTo>
                  <a:lnTo>
                    <a:pt x="1728" y="1242"/>
                  </a:lnTo>
                  <a:lnTo>
                    <a:pt x="3198" y="1236"/>
                  </a:lnTo>
                  <a:lnTo>
                    <a:pt x="3426" y="1530"/>
                  </a:lnTo>
                  <a:lnTo>
                    <a:pt x="3666" y="1530"/>
                  </a:lnTo>
                  <a:lnTo>
                    <a:pt x="3666" y="1884"/>
                  </a:lnTo>
                </a:path>
              </a:pathLst>
            </a:custGeom>
            <a:noFill/>
            <a:ln w="57150" cmpd="sng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42" name="Line 158"/>
            <p:cNvSpPr>
              <a:spLocks noChangeShapeType="1"/>
            </p:cNvSpPr>
            <p:nvPr/>
          </p:nvSpPr>
          <p:spPr bwMode="auto">
            <a:xfrm flipH="1">
              <a:off x="1524" y="1614"/>
              <a:ext cx="6" cy="25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43" name="Line 159"/>
            <p:cNvSpPr>
              <a:spLocks noChangeShapeType="1"/>
            </p:cNvSpPr>
            <p:nvPr/>
          </p:nvSpPr>
          <p:spPr bwMode="auto">
            <a:xfrm flipH="1">
              <a:off x="2202" y="2028"/>
              <a:ext cx="6" cy="25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44" name="Line 160"/>
            <p:cNvSpPr>
              <a:spLocks noChangeShapeType="1"/>
            </p:cNvSpPr>
            <p:nvPr/>
          </p:nvSpPr>
          <p:spPr bwMode="auto">
            <a:xfrm flipH="1">
              <a:off x="2766" y="2778"/>
              <a:ext cx="6" cy="25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45" name="Line 161"/>
            <p:cNvSpPr>
              <a:spLocks noChangeShapeType="1"/>
            </p:cNvSpPr>
            <p:nvPr/>
          </p:nvSpPr>
          <p:spPr bwMode="auto">
            <a:xfrm flipH="1">
              <a:off x="3900" y="2790"/>
              <a:ext cx="6" cy="25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46" name="Line 162"/>
            <p:cNvSpPr>
              <a:spLocks noChangeShapeType="1"/>
            </p:cNvSpPr>
            <p:nvPr/>
          </p:nvSpPr>
          <p:spPr bwMode="auto">
            <a:xfrm flipH="1">
              <a:off x="4458" y="3072"/>
              <a:ext cx="6" cy="25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246947" name="Group 163"/>
          <p:cNvGrpSpPr>
            <a:grpSpLocks/>
          </p:cNvGrpSpPr>
          <p:nvPr/>
        </p:nvGrpSpPr>
        <p:grpSpPr bwMode="auto">
          <a:xfrm>
            <a:off x="993775" y="4622800"/>
            <a:ext cx="4389438" cy="1179513"/>
            <a:chOff x="702" y="2912"/>
            <a:chExt cx="2694" cy="743"/>
          </a:xfrm>
        </p:grpSpPr>
        <p:sp>
          <p:nvSpPr>
            <p:cNvPr id="246948" name="Rectangle 164"/>
            <p:cNvSpPr>
              <a:spLocks noChangeArrowheads="1"/>
            </p:cNvSpPr>
            <p:nvPr/>
          </p:nvSpPr>
          <p:spPr bwMode="auto">
            <a:xfrm rot="-5401360">
              <a:off x="3004" y="2885"/>
              <a:ext cx="126" cy="186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49" name="Line 165"/>
            <p:cNvSpPr>
              <a:spLocks noChangeShapeType="1"/>
            </p:cNvSpPr>
            <p:nvPr/>
          </p:nvSpPr>
          <p:spPr bwMode="auto">
            <a:xfrm rot="-5401360">
              <a:off x="2955" y="2978"/>
              <a:ext cx="12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50" name="Line 166"/>
            <p:cNvSpPr>
              <a:spLocks noChangeShapeType="1"/>
            </p:cNvSpPr>
            <p:nvPr/>
          </p:nvSpPr>
          <p:spPr bwMode="auto">
            <a:xfrm rot="-5401360">
              <a:off x="2988" y="2976"/>
              <a:ext cx="12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51" name="Line 167"/>
            <p:cNvSpPr>
              <a:spLocks noChangeShapeType="1"/>
            </p:cNvSpPr>
            <p:nvPr/>
          </p:nvSpPr>
          <p:spPr bwMode="auto">
            <a:xfrm rot="-5401360">
              <a:off x="3024" y="2974"/>
              <a:ext cx="12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52" name="Line 168"/>
            <p:cNvSpPr>
              <a:spLocks noChangeShapeType="1"/>
            </p:cNvSpPr>
            <p:nvPr/>
          </p:nvSpPr>
          <p:spPr bwMode="auto">
            <a:xfrm rot="-5401360">
              <a:off x="3060" y="2974"/>
              <a:ext cx="12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53" name="Line 169"/>
            <p:cNvSpPr>
              <a:spLocks noChangeShapeType="1"/>
            </p:cNvSpPr>
            <p:nvPr/>
          </p:nvSpPr>
          <p:spPr bwMode="auto">
            <a:xfrm rot="-1213478">
              <a:off x="3167" y="2947"/>
              <a:ext cx="183" cy="6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54" name="Rectangle 170"/>
            <p:cNvSpPr>
              <a:spLocks noChangeArrowheads="1"/>
            </p:cNvSpPr>
            <p:nvPr/>
          </p:nvSpPr>
          <p:spPr bwMode="auto">
            <a:xfrm>
              <a:off x="702" y="3091"/>
              <a:ext cx="2694" cy="5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742950" lvl="1" indent="-285750" algn="ctr">
                <a:spcBef>
                  <a:spcPct val="20000"/>
                </a:spcBef>
                <a:buClr>
                  <a:srgbClr val="000099"/>
                </a:buClr>
                <a:buFont typeface="Wingdings" charset="0"/>
                <a:buChar char="§"/>
                <a:defRPr/>
              </a:pPr>
              <a:r>
                <a:rPr lang="en-US" sz="2400" i="0" dirty="0">
                  <a:latin typeface="Arial"/>
                  <a:cs typeface="Arial"/>
                </a:rPr>
                <a:t>QoS-sensitive scheduling (e.g., WFQ</a:t>
              </a:r>
              <a:r>
                <a:rPr lang="en-US" sz="2400" dirty="0">
                  <a:latin typeface="Arial"/>
                  <a:cs typeface="Arial"/>
                </a:rPr>
                <a:t>)</a:t>
              </a:r>
              <a:endParaRPr lang="en-US" sz="2400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88466" name="Group 171"/>
          <p:cNvGrpSpPr>
            <a:grpSpLocks/>
          </p:cNvGrpSpPr>
          <p:nvPr/>
        </p:nvGrpSpPr>
        <p:grpSpPr bwMode="auto">
          <a:xfrm>
            <a:off x="604838" y="1809750"/>
            <a:ext cx="1257300" cy="415925"/>
            <a:chOff x="3621" y="3265"/>
            <a:chExt cx="1776" cy="744"/>
          </a:xfrm>
        </p:grpSpPr>
        <p:pic>
          <p:nvPicPr>
            <p:cNvPr id="188658" name="Picture 172" descr="reel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1" y="3265"/>
              <a:ext cx="1776" cy="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6957" name="Freeform 173"/>
            <p:cNvSpPr>
              <a:spLocks/>
            </p:cNvSpPr>
            <p:nvPr/>
          </p:nvSpPr>
          <p:spPr bwMode="auto">
            <a:xfrm>
              <a:off x="3973" y="3288"/>
              <a:ext cx="1399" cy="437"/>
            </a:xfrm>
            <a:custGeom>
              <a:avLst/>
              <a:gdLst>
                <a:gd name="T0" fmla="*/ 0 w 1401"/>
                <a:gd name="T1" fmla="*/ 6 h 438"/>
                <a:gd name="T2" fmla="*/ 27 w 1401"/>
                <a:gd name="T3" fmla="*/ 384 h 438"/>
                <a:gd name="T4" fmla="*/ 114 w 1401"/>
                <a:gd name="T5" fmla="*/ 381 h 438"/>
                <a:gd name="T6" fmla="*/ 132 w 1401"/>
                <a:gd name="T7" fmla="*/ 357 h 438"/>
                <a:gd name="T8" fmla="*/ 210 w 1401"/>
                <a:gd name="T9" fmla="*/ 402 h 438"/>
                <a:gd name="T10" fmla="*/ 450 w 1401"/>
                <a:gd name="T11" fmla="*/ 384 h 438"/>
                <a:gd name="T12" fmla="*/ 486 w 1401"/>
                <a:gd name="T13" fmla="*/ 393 h 438"/>
                <a:gd name="T14" fmla="*/ 690 w 1401"/>
                <a:gd name="T15" fmla="*/ 417 h 438"/>
                <a:gd name="T16" fmla="*/ 1074 w 1401"/>
                <a:gd name="T17" fmla="*/ 438 h 438"/>
                <a:gd name="T18" fmla="*/ 1401 w 1401"/>
                <a:gd name="T19" fmla="*/ 420 h 438"/>
                <a:gd name="T20" fmla="*/ 1392 w 1401"/>
                <a:gd name="T21" fmla="*/ 165 h 438"/>
                <a:gd name="T22" fmla="*/ 291 w 1401"/>
                <a:gd name="T23" fmla="*/ 0 h 438"/>
                <a:gd name="T24" fmla="*/ 0 w 1401"/>
                <a:gd name="T25" fmla="*/ 6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01" h="438">
                  <a:moveTo>
                    <a:pt x="0" y="6"/>
                  </a:moveTo>
                  <a:lnTo>
                    <a:pt x="27" y="384"/>
                  </a:lnTo>
                  <a:lnTo>
                    <a:pt x="114" y="381"/>
                  </a:lnTo>
                  <a:lnTo>
                    <a:pt x="132" y="357"/>
                  </a:lnTo>
                  <a:lnTo>
                    <a:pt x="210" y="402"/>
                  </a:lnTo>
                  <a:lnTo>
                    <a:pt x="450" y="384"/>
                  </a:lnTo>
                  <a:lnTo>
                    <a:pt x="486" y="393"/>
                  </a:lnTo>
                  <a:lnTo>
                    <a:pt x="690" y="417"/>
                  </a:lnTo>
                  <a:lnTo>
                    <a:pt x="1074" y="438"/>
                  </a:lnTo>
                  <a:lnTo>
                    <a:pt x="1401" y="420"/>
                  </a:lnTo>
                  <a:lnTo>
                    <a:pt x="1392" y="165"/>
                  </a:lnTo>
                  <a:lnTo>
                    <a:pt x="291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6958" name="Freeform 174"/>
            <p:cNvSpPr>
              <a:spLocks/>
            </p:cNvSpPr>
            <p:nvPr/>
          </p:nvSpPr>
          <p:spPr bwMode="auto">
            <a:xfrm>
              <a:off x="4242" y="3858"/>
              <a:ext cx="998" cy="122"/>
            </a:xfrm>
            <a:custGeom>
              <a:avLst/>
              <a:gdLst>
                <a:gd name="T0" fmla="*/ 0 w 999"/>
                <a:gd name="T1" fmla="*/ 6 h 123"/>
                <a:gd name="T2" fmla="*/ 717 w 999"/>
                <a:gd name="T3" fmla="*/ 12 h 123"/>
                <a:gd name="T4" fmla="*/ 744 w 999"/>
                <a:gd name="T5" fmla="*/ 36 h 123"/>
                <a:gd name="T6" fmla="*/ 801 w 999"/>
                <a:gd name="T7" fmla="*/ 42 h 123"/>
                <a:gd name="T8" fmla="*/ 876 w 999"/>
                <a:gd name="T9" fmla="*/ 6 h 123"/>
                <a:gd name="T10" fmla="*/ 933 w 999"/>
                <a:gd name="T11" fmla="*/ 0 h 123"/>
                <a:gd name="T12" fmla="*/ 981 w 999"/>
                <a:gd name="T13" fmla="*/ 15 h 123"/>
                <a:gd name="T14" fmla="*/ 999 w 999"/>
                <a:gd name="T15" fmla="*/ 51 h 123"/>
                <a:gd name="T16" fmla="*/ 987 w 999"/>
                <a:gd name="T17" fmla="*/ 123 h 123"/>
                <a:gd name="T18" fmla="*/ 18 w 999"/>
                <a:gd name="T19" fmla="*/ 120 h 123"/>
                <a:gd name="T20" fmla="*/ 0 w 999"/>
                <a:gd name="T21" fmla="*/ 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9" h="123">
                  <a:moveTo>
                    <a:pt x="0" y="6"/>
                  </a:moveTo>
                  <a:lnTo>
                    <a:pt x="717" y="12"/>
                  </a:lnTo>
                  <a:lnTo>
                    <a:pt x="744" y="36"/>
                  </a:lnTo>
                  <a:lnTo>
                    <a:pt x="801" y="42"/>
                  </a:lnTo>
                  <a:lnTo>
                    <a:pt x="876" y="6"/>
                  </a:lnTo>
                  <a:lnTo>
                    <a:pt x="933" y="0"/>
                  </a:lnTo>
                  <a:lnTo>
                    <a:pt x="981" y="15"/>
                  </a:lnTo>
                  <a:lnTo>
                    <a:pt x="999" y="51"/>
                  </a:lnTo>
                  <a:lnTo>
                    <a:pt x="987" y="123"/>
                  </a:lnTo>
                  <a:lnTo>
                    <a:pt x="18" y="12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pic>
          <p:nvPicPr>
            <p:cNvPr id="188661" name="Picture 175" descr="video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" y="3400"/>
              <a:ext cx="889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8467" name="Group 377"/>
          <p:cNvGrpSpPr>
            <a:grpSpLocks/>
          </p:cNvGrpSpPr>
          <p:nvPr/>
        </p:nvGrpSpPr>
        <p:grpSpPr bwMode="auto">
          <a:xfrm>
            <a:off x="7232650" y="5618163"/>
            <a:ext cx="590550" cy="582612"/>
            <a:chOff x="4550" y="3770"/>
            <a:chExt cx="372" cy="367"/>
          </a:xfrm>
        </p:grpSpPr>
        <p:sp>
          <p:nvSpPr>
            <p:cNvPr id="247162" name="Rectangle 378"/>
            <p:cNvSpPr>
              <a:spLocks noChangeArrowheads="1"/>
            </p:cNvSpPr>
            <p:nvPr/>
          </p:nvSpPr>
          <p:spPr bwMode="auto">
            <a:xfrm>
              <a:off x="4553" y="3774"/>
              <a:ext cx="367" cy="303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46275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28575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7163" name="Rectangle 379"/>
            <p:cNvSpPr>
              <a:spLocks noChangeArrowheads="1"/>
            </p:cNvSpPr>
            <p:nvPr/>
          </p:nvSpPr>
          <p:spPr bwMode="auto">
            <a:xfrm>
              <a:off x="4668" y="4071"/>
              <a:ext cx="156" cy="47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7164" name="Rectangle 380"/>
            <p:cNvSpPr>
              <a:spLocks noChangeArrowheads="1"/>
            </p:cNvSpPr>
            <p:nvPr/>
          </p:nvSpPr>
          <p:spPr bwMode="auto">
            <a:xfrm>
              <a:off x="4553" y="3770"/>
              <a:ext cx="369" cy="310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pic>
          <p:nvPicPr>
            <p:cNvPr id="188656" name="Picture 381" descr="video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0" y="3787"/>
              <a:ext cx="363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7166" name="Line 382"/>
            <p:cNvSpPr>
              <a:spLocks noChangeShapeType="1"/>
            </p:cNvSpPr>
            <p:nvPr/>
          </p:nvSpPr>
          <p:spPr bwMode="auto">
            <a:xfrm>
              <a:off x="4579" y="4136"/>
              <a:ext cx="325" cy="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188468" name="Group 383"/>
          <p:cNvGrpSpPr>
            <a:grpSpLocks/>
          </p:cNvGrpSpPr>
          <p:nvPr/>
        </p:nvGrpSpPr>
        <p:grpSpPr bwMode="auto">
          <a:xfrm>
            <a:off x="1125538" y="3190875"/>
            <a:ext cx="365125" cy="403225"/>
            <a:chOff x="557" y="2482"/>
            <a:chExt cx="270" cy="262"/>
          </a:xfrm>
        </p:grpSpPr>
        <p:sp>
          <p:nvSpPr>
            <p:cNvPr id="247168" name="Rectangle 384"/>
            <p:cNvSpPr>
              <a:spLocks noChangeArrowheads="1"/>
            </p:cNvSpPr>
            <p:nvPr/>
          </p:nvSpPr>
          <p:spPr bwMode="auto">
            <a:xfrm>
              <a:off x="627" y="2680"/>
              <a:ext cx="115" cy="47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7169" name="Rectangle 385"/>
            <p:cNvSpPr>
              <a:spLocks noChangeArrowheads="1"/>
            </p:cNvSpPr>
            <p:nvPr/>
          </p:nvSpPr>
          <p:spPr bwMode="auto">
            <a:xfrm>
              <a:off x="557" y="2482"/>
              <a:ext cx="270" cy="207"/>
            </a:xfrm>
            <a:prstGeom prst="rect">
              <a:avLst/>
            </a:prstGeom>
            <a:solidFill>
              <a:schemeClr val="folHlink"/>
            </a:solidFill>
            <a:ln w="28575">
              <a:solidFill>
                <a:srgbClr val="4D4D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7170" name="Line 386"/>
            <p:cNvSpPr>
              <a:spLocks noChangeShapeType="1"/>
            </p:cNvSpPr>
            <p:nvPr/>
          </p:nvSpPr>
          <p:spPr bwMode="auto">
            <a:xfrm>
              <a:off x="568" y="2743"/>
              <a:ext cx="238" cy="1"/>
            </a:xfrm>
            <a:prstGeom prst="line">
              <a:avLst/>
            </a:prstGeom>
            <a:noFill/>
            <a:ln w="57150">
              <a:solidFill>
                <a:srgbClr val="5F5F5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188469" name="Group 387"/>
          <p:cNvGrpSpPr>
            <a:grpSpLocks/>
          </p:cNvGrpSpPr>
          <p:nvPr/>
        </p:nvGrpSpPr>
        <p:grpSpPr bwMode="auto">
          <a:xfrm>
            <a:off x="5684838" y="5235575"/>
            <a:ext cx="365125" cy="403225"/>
            <a:chOff x="557" y="2482"/>
            <a:chExt cx="270" cy="262"/>
          </a:xfrm>
        </p:grpSpPr>
        <p:sp>
          <p:nvSpPr>
            <p:cNvPr id="247172" name="Rectangle 388"/>
            <p:cNvSpPr>
              <a:spLocks noChangeArrowheads="1"/>
            </p:cNvSpPr>
            <p:nvPr/>
          </p:nvSpPr>
          <p:spPr bwMode="auto">
            <a:xfrm>
              <a:off x="627" y="2680"/>
              <a:ext cx="115" cy="47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7173" name="Rectangle 389"/>
            <p:cNvSpPr>
              <a:spLocks noChangeArrowheads="1"/>
            </p:cNvSpPr>
            <p:nvPr/>
          </p:nvSpPr>
          <p:spPr bwMode="auto">
            <a:xfrm>
              <a:off x="557" y="2482"/>
              <a:ext cx="270" cy="207"/>
            </a:xfrm>
            <a:prstGeom prst="rect">
              <a:avLst/>
            </a:prstGeom>
            <a:solidFill>
              <a:schemeClr val="folHlink"/>
            </a:solidFill>
            <a:ln w="28575">
              <a:solidFill>
                <a:srgbClr val="4D4D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7174" name="Line 390"/>
            <p:cNvSpPr>
              <a:spLocks noChangeShapeType="1"/>
            </p:cNvSpPr>
            <p:nvPr/>
          </p:nvSpPr>
          <p:spPr bwMode="auto">
            <a:xfrm>
              <a:off x="568" y="2743"/>
              <a:ext cx="238" cy="1"/>
            </a:xfrm>
            <a:prstGeom prst="line">
              <a:avLst/>
            </a:prstGeom>
            <a:noFill/>
            <a:ln w="57150">
              <a:solidFill>
                <a:srgbClr val="5F5F5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188470" name="Group 391"/>
          <p:cNvGrpSpPr>
            <a:grpSpLocks/>
          </p:cNvGrpSpPr>
          <p:nvPr/>
        </p:nvGrpSpPr>
        <p:grpSpPr bwMode="auto">
          <a:xfrm>
            <a:off x="6396038" y="5248275"/>
            <a:ext cx="365125" cy="403225"/>
            <a:chOff x="557" y="2482"/>
            <a:chExt cx="270" cy="262"/>
          </a:xfrm>
        </p:grpSpPr>
        <p:sp>
          <p:nvSpPr>
            <p:cNvPr id="247176" name="Rectangle 392"/>
            <p:cNvSpPr>
              <a:spLocks noChangeArrowheads="1"/>
            </p:cNvSpPr>
            <p:nvPr/>
          </p:nvSpPr>
          <p:spPr bwMode="auto">
            <a:xfrm>
              <a:off x="627" y="2680"/>
              <a:ext cx="115" cy="47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7177" name="Rectangle 393"/>
            <p:cNvSpPr>
              <a:spLocks noChangeArrowheads="1"/>
            </p:cNvSpPr>
            <p:nvPr/>
          </p:nvSpPr>
          <p:spPr bwMode="auto">
            <a:xfrm>
              <a:off x="557" y="2482"/>
              <a:ext cx="270" cy="207"/>
            </a:xfrm>
            <a:prstGeom prst="rect">
              <a:avLst/>
            </a:prstGeom>
            <a:solidFill>
              <a:schemeClr val="folHlink"/>
            </a:solidFill>
            <a:ln w="28575">
              <a:solidFill>
                <a:srgbClr val="4D4D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7178" name="Line 394"/>
            <p:cNvSpPr>
              <a:spLocks noChangeShapeType="1"/>
            </p:cNvSpPr>
            <p:nvPr/>
          </p:nvSpPr>
          <p:spPr bwMode="auto">
            <a:xfrm>
              <a:off x="568" y="2743"/>
              <a:ext cx="238" cy="1"/>
            </a:xfrm>
            <a:prstGeom prst="line">
              <a:avLst/>
            </a:prstGeom>
            <a:noFill/>
            <a:ln w="57150">
              <a:solidFill>
                <a:srgbClr val="5F5F5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188471" name="Group 395"/>
          <p:cNvGrpSpPr>
            <a:grpSpLocks/>
          </p:cNvGrpSpPr>
          <p:nvPr/>
        </p:nvGrpSpPr>
        <p:grpSpPr bwMode="auto">
          <a:xfrm>
            <a:off x="6675438" y="5616575"/>
            <a:ext cx="365125" cy="403225"/>
            <a:chOff x="557" y="2482"/>
            <a:chExt cx="270" cy="262"/>
          </a:xfrm>
        </p:grpSpPr>
        <p:sp>
          <p:nvSpPr>
            <p:cNvPr id="247180" name="Rectangle 396"/>
            <p:cNvSpPr>
              <a:spLocks noChangeArrowheads="1"/>
            </p:cNvSpPr>
            <p:nvPr/>
          </p:nvSpPr>
          <p:spPr bwMode="auto">
            <a:xfrm>
              <a:off x="627" y="2680"/>
              <a:ext cx="115" cy="47"/>
            </a:xfrm>
            <a:prstGeom prst="rect">
              <a:avLst/>
            </a:prstGeom>
            <a:solidFill>
              <a:srgbClr val="5F5F5F"/>
            </a:solidFill>
            <a:ln w="9525">
              <a:solidFill>
                <a:srgbClr val="5F5F5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7181" name="Rectangle 397"/>
            <p:cNvSpPr>
              <a:spLocks noChangeArrowheads="1"/>
            </p:cNvSpPr>
            <p:nvPr/>
          </p:nvSpPr>
          <p:spPr bwMode="auto">
            <a:xfrm>
              <a:off x="557" y="2482"/>
              <a:ext cx="270" cy="207"/>
            </a:xfrm>
            <a:prstGeom prst="rect">
              <a:avLst/>
            </a:prstGeom>
            <a:solidFill>
              <a:schemeClr val="folHlink"/>
            </a:solidFill>
            <a:ln w="28575">
              <a:solidFill>
                <a:srgbClr val="4D4D4D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47182" name="Line 398"/>
            <p:cNvSpPr>
              <a:spLocks noChangeShapeType="1"/>
            </p:cNvSpPr>
            <p:nvPr/>
          </p:nvSpPr>
          <p:spPr bwMode="auto">
            <a:xfrm>
              <a:off x="568" y="2743"/>
              <a:ext cx="238" cy="1"/>
            </a:xfrm>
            <a:prstGeom prst="line">
              <a:avLst/>
            </a:prstGeom>
            <a:noFill/>
            <a:ln w="57150">
              <a:solidFill>
                <a:srgbClr val="5F5F5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247183" name="Text Box 399"/>
          <p:cNvSpPr txBox="1">
            <a:spLocks noChangeArrowheads="1"/>
          </p:cNvSpPr>
          <p:nvPr/>
        </p:nvSpPr>
        <p:spPr bwMode="auto">
          <a:xfrm>
            <a:off x="5197475" y="4013200"/>
            <a:ext cx="11747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dirty="0">
                <a:latin typeface="Arial"/>
                <a:cs typeface="Arial"/>
              </a:rPr>
              <a:t>request/</a:t>
            </a:r>
          </a:p>
          <a:p>
            <a:pPr algn="ctr">
              <a:defRPr/>
            </a:pPr>
            <a:r>
              <a:rPr lang="en-US" sz="2000" dirty="0">
                <a:latin typeface="Arial"/>
                <a:cs typeface="Arial"/>
              </a:rPr>
              <a:t>reply</a:t>
            </a:r>
            <a:endParaRPr lang="en-US" sz="2400" dirty="0">
              <a:latin typeface="Arial"/>
              <a:cs typeface="Arial"/>
            </a:endParaRPr>
          </a:p>
        </p:txBody>
      </p:sp>
      <p:pic>
        <p:nvPicPr>
          <p:cNvPr id="188475" name="Picture 20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849313"/>
            <a:ext cx="54848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8476" name="Group 249"/>
          <p:cNvGrpSpPr>
            <a:grpSpLocks/>
          </p:cNvGrpSpPr>
          <p:nvPr/>
        </p:nvGrpSpPr>
        <p:grpSpPr bwMode="auto">
          <a:xfrm>
            <a:off x="1063625" y="2346325"/>
            <a:ext cx="325438" cy="514350"/>
            <a:chOff x="4140" y="429"/>
            <a:chExt cx="1425" cy="2396"/>
          </a:xfrm>
        </p:grpSpPr>
        <p:sp>
          <p:nvSpPr>
            <p:cNvPr id="188609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5" name="Rectangle 251"/>
            <p:cNvSpPr>
              <a:spLocks noChangeArrowheads="1"/>
            </p:cNvSpPr>
            <p:nvPr/>
          </p:nvSpPr>
          <p:spPr bwMode="auto">
            <a:xfrm>
              <a:off x="4203" y="429"/>
              <a:ext cx="1050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611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12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8" name="Rectangle 254"/>
            <p:cNvSpPr>
              <a:spLocks noChangeArrowheads="1"/>
            </p:cNvSpPr>
            <p:nvPr/>
          </p:nvSpPr>
          <p:spPr bwMode="auto">
            <a:xfrm>
              <a:off x="4216" y="695"/>
              <a:ext cx="591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614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34" name="AutoShape 256"/>
              <p:cNvSpPr>
                <a:spLocks noChangeArrowheads="1"/>
              </p:cNvSpPr>
              <p:nvPr/>
            </p:nvSpPr>
            <p:spPr bwMode="auto">
              <a:xfrm>
                <a:off x="617" y="2566"/>
                <a:ext cx="720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435" name="AutoShape 257"/>
              <p:cNvSpPr>
                <a:spLocks noChangeArrowheads="1"/>
              </p:cNvSpPr>
              <p:nvPr/>
            </p:nvSpPr>
            <p:spPr bwMode="auto">
              <a:xfrm>
                <a:off x="635" y="2580"/>
                <a:ext cx="685" cy="11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410" name="Rectangle 258"/>
            <p:cNvSpPr>
              <a:spLocks noChangeArrowheads="1"/>
            </p:cNvSpPr>
            <p:nvPr/>
          </p:nvSpPr>
          <p:spPr bwMode="auto">
            <a:xfrm>
              <a:off x="4223" y="1021"/>
              <a:ext cx="598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616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32" name="AutoShape 260"/>
              <p:cNvSpPr>
                <a:spLocks noChangeArrowheads="1"/>
              </p:cNvSpPr>
              <p:nvPr/>
            </p:nvSpPr>
            <p:spPr bwMode="auto">
              <a:xfrm>
                <a:off x="611" y="2565"/>
                <a:ext cx="729" cy="14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433" name="AutoShape 261"/>
              <p:cNvSpPr>
                <a:spLocks noChangeArrowheads="1"/>
              </p:cNvSpPr>
              <p:nvPr/>
            </p:nvSpPr>
            <p:spPr bwMode="auto">
              <a:xfrm>
                <a:off x="629" y="2580"/>
                <a:ext cx="694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412" name="Rectangle 262"/>
            <p:cNvSpPr>
              <a:spLocks noChangeArrowheads="1"/>
            </p:cNvSpPr>
            <p:nvPr/>
          </p:nvSpPr>
          <p:spPr bwMode="auto">
            <a:xfrm>
              <a:off x="4216" y="1361"/>
              <a:ext cx="598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13" name="Rectangle 263"/>
            <p:cNvSpPr>
              <a:spLocks noChangeArrowheads="1"/>
            </p:cNvSpPr>
            <p:nvPr/>
          </p:nvSpPr>
          <p:spPr bwMode="auto">
            <a:xfrm>
              <a:off x="4230" y="1657"/>
              <a:ext cx="598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619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30" name="AutoShape 265"/>
              <p:cNvSpPr>
                <a:spLocks noChangeArrowheads="1"/>
              </p:cNvSpPr>
              <p:nvPr/>
            </p:nvSpPr>
            <p:spPr bwMode="auto">
              <a:xfrm>
                <a:off x="617" y="2568"/>
                <a:ext cx="710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431" name="AutoShape 266"/>
              <p:cNvSpPr>
                <a:spLocks noChangeArrowheads="1"/>
              </p:cNvSpPr>
              <p:nvPr/>
            </p:nvSpPr>
            <p:spPr bwMode="auto">
              <a:xfrm>
                <a:off x="635" y="2582"/>
                <a:ext cx="67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88620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8621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28" name="AutoShape 269"/>
              <p:cNvSpPr>
                <a:spLocks noChangeArrowheads="1"/>
              </p:cNvSpPr>
              <p:nvPr/>
            </p:nvSpPr>
            <p:spPr bwMode="auto">
              <a:xfrm>
                <a:off x="613" y="2565"/>
                <a:ext cx="727" cy="14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429" name="AutoShape 270"/>
              <p:cNvSpPr>
                <a:spLocks noChangeArrowheads="1"/>
              </p:cNvSpPr>
              <p:nvPr/>
            </p:nvSpPr>
            <p:spPr bwMode="auto">
              <a:xfrm>
                <a:off x="630" y="2580"/>
                <a:ext cx="693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417" name="Rectangle 271"/>
            <p:cNvSpPr>
              <a:spLocks noChangeArrowheads="1"/>
            </p:cNvSpPr>
            <p:nvPr/>
          </p:nvSpPr>
          <p:spPr bwMode="auto">
            <a:xfrm>
              <a:off x="5252" y="429"/>
              <a:ext cx="63" cy="2292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623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624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0" name="Oval 274"/>
            <p:cNvSpPr>
              <a:spLocks noChangeArrowheads="1"/>
            </p:cNvSpPr>
            <p:nvPr/>
          </p:nvSpPr>
          <p:spPr bwMode="auto">
            <a:xfrm>
              <a:off x="5516" y="2611"/>
              <a:ext cx="49" cy="96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626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2" name="AutoShape 276"/>
            <p:cNvSpPr>
              <a:spLocks noChangeArrowheads="1"/>
            </p:cNvSpPr>
            <p:nvPr/>
          </p:nvSpPr>
          <p:spPr bwMode="auto">
            <a:xfrm>
              <a:off x="4140" y="2677"/>
              <a:ext cx="1203" cy="148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23" name="AutoShape 277"/>
            <p:cNvSpPr>
              <a:spLocks noChangeArrowheads="1"/>
            </p:cNvSpPr>
            <p:nvPr/>
          </p:nvSpPr>
          <p:spPr bwMode="auto">
            <a:xfrm>
              <a:off x="4203" y="2714"/>
              <a:ext cx="1077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24" name="Oval 278"/>
            <p:cNvSpPr>
              <a:spLocks noChangeArrowheads="1"/>
            </p:cNvSpPr>
            <p:nvPr/>
          </p:nvSpPr>
          <p:spPr bwMode="auto">
            <a:xfrm>
              <a:off x="4307" y="2381"/>
              <a:ext cx="160" cy="14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25" name="Oval 279"/>
            <p:cNvSpPr>
              <a:spLocks noChangeArrowheads="1"/>
            </p:cNvSpPr>
            <p:nvPr/>
          </p:nvSpPr>
          <p:spPr bwMode="auto">
            <a:xfrm>
              <a:off x="4488" y="2389"/>
              <a:ext cx="160" cy="14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426" name="Oval 280"/>
            <p:cNvSpPr>
              <a:spLocks noChangeArrowheads="1"/>
            </p:cNvSpPr>
            <p:nvPr/>
          </p:nvSpPr>
          <p:spPr bwMode="auto">
            <a:xfrm>
              <a:off x="4661" y="2381"/>
              <a:ext cx="160" cy="141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27" name="Rectangle 281"/>
            <p:cNvSpPr>
              <a:spLocks noChangeArrowheads="1"/>
            </p:cNvSpPr>
            <p:nvPr/>
          </p:nvSpPr>
          <p:spPr bwMode="auto">
            <a:xfrm>
              <a:off x="5065" y="1834"/>
              <a:ext cx="83" cy="762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grpSp>
        <p:nvGrpSpPr>
          <p:cNvPr id="188477" name="Group 315"/>
          <p:cNvGrpSpPr>
            <a:grpSpLocks/>
          </p:cNvGrpSpPr>
          <p:nvPr/>
        </p:nvGrpSpPr>
        <p:grpSpPr bwMode="auto">
          <a:xfrm>
            <a:off x="1974850" y="3395663"/>
            <a:ext cx="231775" cy="481012"/>
            <a:chOff x="1115" y="2770"/>
            <a:chExt cx="589" cy="1034"/>
          </a:xfrm>
        </p:grpSpPr>
        <p:sp>
          <p:nvSpPr>
            <p:cNvPr id="188577" name="Freeform 283"/>
            <p:cNvSpPr>
              <a:spLocks/>
            </p:cNvSpPr>
            <p:nvPr/>
          </p:nvSpPr>
          <p:spPr bwMode="auto">
            <a:xfrm>
              <a:off x="1581" y="2772"/>
              <a:ext cx="117" cy="986"/>
            </a:xfrm>
            <a:custGeom>
              <a:avLst/>
              <a:gdLst>
                <a:gd name="T0" fmla="*/ 1 w 354"/>
                <a:gd name="T1" fmla="*/ 0 h 2742"/>
                <a:gd name="T2" fmla="*/ 4 w 354"/>
                <a:gd name="T3" fmla="*/ 6 h 2742"/>
                <a:gd name="T4" fmla="*/ 4 w 354"/>
                <a:gd name="T5" fmla="*/ 44 h 2742"/>
                <a:gd name="T6" fmla="*/ 0 w 354"/>
                <a:gd name="T7" fmla="*/ 46 h 2742"/>
                <a:gd name="T8" fmla="*/ 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8" name="Rectangle 284"/>
            <p:cNvSpPr>
              <a:spLocks noChangeArrowheads="1"/>
            </p:cNvSpPr>
            <p:nvPr/>
          </p:nvSpPr>
          <p:spPr bwMode="auto">
            <a:xfrm>
              <a:off x="1143" y="2770"/>
              <a:ext cx="432" cy="986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C0C0C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579" name="Freeform 285"/>
            <p:cNvSpPr>
              <a:spLocks/>
            </p:cNvSpPr>
            <p:nvPr/>
          </p:nvSpPr>
          <p:spPr bwMode="auto">
            <a:xfrm>
              <a:off x="1603" y="2831"/>
              <a:ext cx="70" cy="913"/>
            </a:xfrm>
            <a:custGeom>
              <a:avLst/>
              <a:gdLst>
                <a:gd name="T0" fmla="*/ 0 w 211"/>
                <a:gd name="T1" fmla="*/ 0 h 2537"/>
                <a:gd name="T2" fmla="*/ 3 w 211"/>
                <a:gd name="T3" fmla="*/ 4 h 2537"/>
                <a:gd name="T4" fmla="*/ 0 w 211"/>
                <a:gd name="T5" fmla="*/ 42 h 2537"/>
                <a:gd name="T6" fmla="*/ 0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580" name="Freeform 286"/>
            <p:cNvSpPr>
              <a:spLocks/>
            </p:cNvSpPr>
            <p:nvPr/>
          </p:nvSpPr>
          <p:spPr bwMode="auto">
            <a:xfrm>
              <a:off x="1588" y="3293"/>
              <a:ext cx="109" cy="81"/>
            </a:xfrm>
            <a:custGeom>
              <a:avLst/>
              <a:gdLst>
                <a:gd name="T0" fmla="*/ 0 w 328"/>
                <a:gd name="T1" fmla="*/ 0 h 226"/>
                <a:gd name="T2" fmla="*/ 4 w 328"/>
                <a:gd name="T3" fmla="*/ 2 h 226"/>
                <a:gd name="T4" fmla="*/ 4 w 328"/>
                <a:gd name="T5" fmla="*/ 4 h 226"/>
                <a:gd name="T6" fmla="*/ 0 w 328"/>
                <a:gd name="T7" fmla="*/ 2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1" name="Rectangle 287"/>
            <p:cNvSpPr>
              <a:spLocks noChangeArrowheads="1"/>
            </p:cNvSpPr>
            <p:nvPr/>
          </p:nvSpPr>
          <p:spPr bwMode="auto">
            <a:xfrm>
              <a:off x="1143" y="2883"/>
              <a:ext cx="246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582" name="Group 288"/>
            <p:cNvGrpSpPr>
              <a:grpSpLocks/>
            </p:cNvGrpSpPr>
            <p:nvPr/>
          </p:nvGrpSpPr>
          <p:grpSpPr bwMode="auto">
            <a:xfrm>
              <a:off x="1367" y="2873"/>
              <a:ext cx="240" cy="63"/>
              <a:chOff x="614" y="2568"/>
              <a:chExt cx="725" cy="139"/>
            </a:xfrm>
          </p:grpSpPr>
          <p:sp>
            <p:nvSpPr>
              <p:cNvPr id="467" name="AutoShape 289"/>
              <p:cNvSpPr>
                <a:spLocks noChangeArrowheads="1"/>
              </p:cNvSpPr>
              <p:nvPr/>
            </p:nvSpPr>
            <p:spPr bwMode="auto">
              <a:xfrm>
                <a:off x="608" y="2567"/>
                <a:ext cx="731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468" name="AutoShape 290"/>
              <p:cNvSpPr>
                <a:spLocks noChangeArrowheads="1"/>
              </p:cNvSpPr>
              <p:nvPr/>
            </p:nvSpPr>
            <p:spPr bwMode="auto">
              <a:xfrm>
                <a:off x="621" y="2582"/>
                <a:ext cx="707" cy="11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443" name="Rectangle 291"/>
            <p:cNvSpPr>
              <a:spLocks noChangeArrowheads="1"/>
            </p:cNvSpPr>
            <p:nvPr/>
          </p:nvSpPr>
          <p:spPr bwMode="auto">
            <a:xfrm>
              <a:off x="1151" y="3026"/>
              <a:ext cx="246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584" name="Group 292"/>
            <p:cNvGrpSpPr>
              <a:grpSpLocks/>
            </p:cNvGrpSpPr>
            <p:nvPr/>
          </p:nvGrpSpPr>
          <p:grpSpPr bwMode="auto">
            <a:xfrm>
              <a:off x="1366" y="3014"/>
              <a:ext cx="240" cy="58"/>
              <a:chOff x="614" y="2568"/>
              <a:chExt cx="725" cy="139"/>
            </a:xfrm>
          </p:grpSpPr>
          <p:sp>
            <p:nvSpPr>
              <p:cNvPr id="465" name="AutoShape 293"/>
              <p:cNvSpPr>
                <a:spLocks noChangeArrowheads="1"/>
              </p:cNvSpPr>
              <p:nvPr/>
            </p:nvSpPr>
            <p:spPr bwMode="auto">
              <a:xfrm>
                <a:off x="611" y="2572"/>
                <a:ext cx="731" cy="13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466" name="AutoShape 294"/>
              <p:cNvSpPr>
                <a:spLocks noChangeArrowheads="1"/>
              </p:cNvSpPr>
              <p:nvPr/>
            </p:nvSpPr>
            <p:spPr bwMode="auto">
              <a:xfrm>
                <a:off x="624" y="2588"/>
                <a:ext cx="707" cy="9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445" name="Rectangle 295"/>
            <p:cNvSpPr>
              <a:spLocks noChangeArrowheads="1"/>
            </p:cNvSpPr>
            <p:nvPr/>
          </p:nvSpPr>
          <p:spPr bwMode="auto">
            <a:xfrm>
              <a:off x="1147" y="3173"/>
              <a:ext cx="246" cy="1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46" name="Rectangle 296"/>
            <p:cNvSpPr>
              <a:spLocks noChangeArrowheads="1"/>
            </p:cNvSpPr>
            <p:nvPr/>
          </p:nvSpPr>
          <p:spPr bwMode="auto">
            <a:xfrm>
              <a:off x="1151" y="3299"/>
              <a:ext cx="246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587" name="Group 297"/>
            <p:cNvGrpSpPr>
              <a:grpSpLocks/>
            </p:cNvGrpSpPr>
            <p:nvPr/>
          </p:nvGrpSpPr>
          <p:grpSpPr bwMode="auto">
            <a:xfrm>
              <a:off x="1361" y="3287"/>
              <a:ext cx="240" cy="65"/>
              <a:chOff x="614" y="2568"/>
              <a:chExt cx="725" cy="139"/>
            </a:xfrm>
          </p:grpSpPr>
          <p:sp>
            <p:nvSpPr>
              <p:cNvPr id="463" name="AutoShape 298"/>
              <p:cNvSpPr>
                <a:spLocks noChangeArrowheads="1"/>
              </p:cNvSpPr>
              <p:nvPr/>
            </p:nvSpPr>
            <p:spPr bwMode="auto">
              <a:xfrm>
                <a:off x="614" y="2572"/>
                <a:ext cx="719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464" name="AutoShape 299"/>
              <p:cNvSpPr>
                <a:spLocks noChangeArrowheads="1"/>
              </p:cNvSpPr>
              <p:nvPr/>
            </p:nvSpPr>
            <p:spPr bwMode="auto">
              <a:xfrm>
                <a:off x="626" y="2586"/>
                <a:ext cx="695" cy="10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88588" name="Freeform 300"/>
            <p:cNvSpPr>
              <a:spLocks/>
            </p:cNvSpPr>
            <p:nvPr/>
          </p:nvSpPr>
          <p:spPr bwMode="auto">
            <a:xfrm>
              <a:off x="1590" y="3169"/>
              <a:ext cx="108" cy="81"/>
            </a:xfrm>
            <a:custGeom>
              <a:avLst/>
              <a:gdLst>
                <a:gd name="T0" fmla="*/ 0 w 328"/>
                <a:gd name="T1" fmla="*/ 0 h 226"/>
                <a:gd name="T2" fmla="*/ 4 w 328"/>
                <a:gd name="T3" fmla="*/ 2 h 226"/>
                <a:gd name="T4" fmla="*/ 4 w 328"/>
                <a:gd name="T5" fmla="*/ 4 h 226"/>
                <a:gd name="T6" fmla="*/ 0 w 328"/>
                <a:gd name="T7" fmla="*/ 2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8589" name="Group 301"/>
            <p:cNvGrpSpPr>
              <a:grpSpLocks/>
            </p:cNvGrpSpPr>
            <p:nvPr/>
          </p:nvGrpSpPr>
          <p:grpSpPr bwMode="auto">
            <a:xfrm>
              <a:off x="1363" y="3158"/>
              <a:ext cx="240" cy="60"/>
              <a:chOff x="614" y="2568"/>
              <a:chExt cx="725" cy="139"/>
            </a:xfrm>
          </p:grpSpPr>
          <p:sp>
            <p:nvSpPr>
              <p:cNvPr id="461" name="AutoShape 302"/>
              <p:cNvSpPr>
                <a:spLocks noChangeArrowheads="1"/>
              </p:cNvSpPr>
              <p:nvPr/>
            </p:nvSpPr>
            <p:spPr bwMode="auto">
              <a:xfrm>
                <a:off x="608" y="2570"/>
                <a:ext cx="731" cy="13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462" name="AutoShape 303"/>
              <p:cNvSpPr>
                <a:spLocks noChangeArrowheads="1"/>
              </p:cNvSpPr>
              <p:nvPr/>
            </p:nvSpPr>
            <p:spPr bwMode="auto">
              <a:xfrm>
                <a:off x="620" y="2586"/>
                <a:ext cx="707" cy="10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450" name="Rectangle 304"/>
            <p:cNvSpPr>
              <a:spLocks noChangeArrowheads="1"/>
            </p:cNvSpPr>
            <p:nvPr/>
          </p:nvSpPr>
          <p:spPr bwMode="auto">
            <a:xfrm>
              <a:off x="1575" y="2770"/>
              <a:ext cx="28" cy="9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591" name="Freeform 305"/>
            <p:cNvSpPr>
              <a:spLocks/>
            </p:cNvSpPr>
            <p:nvPr/>
          </p:nvSpPr>
          <p:spPr bwMode="auto">
            <a:xfrm>
              <a:off x="1599" y="3019"/>
              <a:ext cx="98" cy="92"/>
            </a:xfrm>
            <a:custGeom>
              <a:avLst/>
              <a:gdLst>
                <a:gd name="T0" fmla="*/ 0 w 296"/>
                <a:gd name="T1" fmla="*/ 0 h 256"/>
                <a:gd name="T2" fmla="*/ 4 w 296"/>
                <a:gd name="T3" fmla="*/ 3 h 256"/>
                <a:gd name="T4" fmla="*/ 4 w 296"/>
                <a:gd name="T5" fmla="*/ 4 h 256"/>
                <a:gd name="T6" fmla="*/ 0 w 296"/>
                <a:gd name="T7" fmla="*/ 2 h 256"/>
                <a:gd name="T8" fmla="*/ 0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592" name="Freeform 306"/>
            <p:cNvSpPr>
              <a:spLocks/>
            </p:cNvSpPr>
            <p:nvPr/>
          </p:nvSpPr>
          <p:spPr bwMode="auto">
            <a:xfrm>
              <a:off x="1601" y="2878"/>
              <a:ext cx="101" cy="104"/>
            </a:xfrm>
            <a:custGeom>
              <a:avLst/>
              <a:gdLst>
                <a:gd name="T0" fmla="*/ 0 w 304"/>
                <a:gd name="T1" fmla="*/ 0 h 288"/>
                <a:gd name="T2" fmla="*/ 4 w 304"/>
                <a:gd name="T3" fmla="*/ 3 h 288"/>
                <a:gd name="T4" fmla="*/ 3 w 304"/>
                <a:gd name="T5" fmla="*/ 5 h 288"/>
                <a:gd name="T6" fmla="*/ 0 w 304"/>
                <a:gd name="T7" fmla="*/ 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3" name="Oval 307"/>
            <p:cNvSpPr>
              <a:spLocks noChangeArrowheads="1"/>
            </p:cNvSpPr>
            <p:nvPr/>
          </p:nvSpPr>
          <p:spPr bwMode="auto">
            <a:xfrm>
              <a:off x="1684" y="3712"/>
              <a:ext cx="20" cy="4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594" name="Freeform 308"/>
            <p:cNvSpPr>
              <a:spLocks/>
            </p:cNvSpPr>
            <p:nvPr/>
          </p:nvSpPr>
          <p:spPr bwMode="auto">
            <a:xfrm>
              <a:off x="1595" y="3713"/>
              <a:ext cx="102" cy="86"/>
            </a:xfrm>
            <a:custGeom>
              <a:avLst/>
              <a:gdLst>
                <a:gd name="T0" fmla="*/ 0 w 306"/>
                <a:gd name="T1" fmla="*/ 2 h 240"/>
                <a:gd name="T2" fmla="*/ 0 w 306"/>
                <a:gd name="T3" fmla="*/ 4 h 240"/>
                <a:gd name="T4" fmla="*/ 4 w 306"/>
                <a:gd name="T5" fmla="*/ 2 h 240"/>
                <a:gd name="T6" fmla="*/ 4 w 306"/>
                <a:gd name="T7" fmla="*/ 0 h 240"/>
                <a:gd name="T8" fmla="*/ 0 w 306"/>
                <a:gd name="T9" fmla="*/ 2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5" name="AutoShape 309"/>
            <p:cNvSpPr>
              <a:spLocks noChangeArrowheads="1"/>
            </p:cNvSpPr>
            <p:nvPr/>
          </p:nvSpPr>
          <p:spPr bwMode="auto">
            <a:xfrm>
              <a:off x="1115" y="3743"/>
              <a:ext cx="496" cy="61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56" name="AutoShape 310"/>
            <p:cNvSpPr>
              <a:spLocks noChangeArrowheads="1"/>
            </p:cNvSpPr>
            <p:nvPr/>
          </p:nvSpPr>
          <p:spPr bwMode="auto">
            <a:xfrm>
              <a:off x="1143" y="3756"/>
              <a:ext cx="444" cy="3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57" name="Oval 311"/>
            <p:cNvSpPr>
              <a:spLocks noChangeArrowheads="1"/>
            </p:cNvSpPr>
            <p:nvPr/>
          </p:nvSpPr>
          <p:spPr bwMode="auto">
            <a:xfrm>
              <a:off x="1184" y="3613"/>
              <a:ext cx="65" cy="6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58" name="Oval 312"/>
            <p:cNvSpPr>
              <a:spLocks noChangeArrowheads="1"/>
            </p:cNvSpPr>
            <p:nvPr/>
          </p:nvSpPr>
          <p:spPr bwMode="auto">
            <a:xfrm>
              <a:off x="1256" y="3613"/>
              <a:ext cx="69" cy="6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459" name="Oval 313"/>
            <p:cNvSpPr>
              <a:spLocks noChangeArrowheads="1"/>
            </p:cNvSpPr>
            <p:nvPr/>
          </p:nvSpPr>
          <p:spPr bwMode="auto">
            <a:xfrm>
              <a:off x="1333" y="3613"/>
              <a:ext cx="65" cy="6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60" name="Rectangle 314"/>
            <p:cNvSpPr>
              <a:spLocks noChangeArrowheads="1"/>
            </p:cNvSpPr>
            <p:nvPr/>
          </p:nvSpPr>
          <p:spPr bwMode="auto">
            <a:xfrm>
              <a:off x="1494" y="3377"/>
              <a:ext cx="36" cy="32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grpSp>
        <p:nvGrpSpPr>
          <p:cNvPr id="188478" name="Group 315"/>
          <p:cNvGrpSpPr>
            <a:grpSpLocks/>
          </p:cNvGrpSpPr>
          <p:nvPr/>
        </p:nvGrpSpPr>
        <p:grpSpPr bwMode="auto">
          <a:xfrm>
            <a:off x="2692400" y="3397250"/>
            <a:ext cx="233363" cy="479425"/>
            <a:chOff x="1115" y="2770"/>
            <a:chExt cx="589" cy="1034"/>
          </a:xfrm>
        </p:grpSpPr>
        <p:sp>
          <p:nvSpPr>
            <p:cNvPr id="188545" name="Freeform 283"/>
            <p:cNvSpPr>
              <a:spLocks/>
            </p:cNvSpPr>
            <p:nvPr/>
          </p:nvSpPr>
          <p:spPr bwMode="auto">
            <a:xfrm>
              <a:off x="1581" y="2772"/>
              <a:ext cx="117" cy="986"/>
            </a:xfrm>
            <a:custGeom>
              <a:avLst/>
              <a:gdLst>
                <a:gd name="T0" fmla="*/ 1 w 354"/>
                <a:gd name="T1" fmla="*/ 0 h 2742"/>
                <a:gd name="T2" fmla="*/ 4 w 354"/>
                <a:gd name="T3" fmla="*/ 6 h 2742"/>
                <a:gd name="T4" fmla="*/ 4 w 354"/>
                <a:gd name="T5" fmla="*/ 44 h 2742"/>
                <a:gd name="T6" fmla="*/ 0 w 354"/>
                <a:gd name="T7" fmla="*/ 46 h 2742"/>
                <a:gd name="T8" fmla="*/ 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1" name="Rectangle 284"/>
            <p:cNvSpPr>
              <a:spLocks noChangeArrowheads="1"/>
            </p:cNvSpPr>
            <p:nvPr/>
          </p:nvSpPr>
          <p:spPr bwMode="auto">
            <a:xfrm>
              <a:off x="1143" y="2770"/>
              <a:ext cx="433" cy="986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C0C0C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547" name="Freeform 285"/>
            <p:cNvSpPr>
              <a:spLocks/>
            </p:cNvSpPr>
            <p:nvPr/>
          </p:nvSpPr>
          <p:spPr bwMode="auto">
            <a:xfrm>
              <a:off x="1603" y="2831"/>
              <a:ext cx="70" cy="913"/>
            </a:xfrm>
            <a:custGeom>
              <a:avLst/>
              <a:gdLst>
                <a:gd name="T0" fmla="*/ 0 w 211"/>
                <a:gd name="T1" fmla="*/ 0 h 2537"/>
                <a:gd name="T2" fmla="*/ 3 w 211"/>
                <a:gd name="T3" fmla="*/ 4 h 2537"/>
                <a:gd name="T4" fmla="*/ 0 w 211"/>
                <a:gd name="T5" fmla="*/ 42 h 2537"/>
                <a:gd name="T6" fmla="*/ 0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548" name="Freeform 286"/>
            <p:cNvSpPr>
              <a:spLocks/>
            </p:cNvSpPr>
            <p:nvPr/>
          </p:nvSpPr>
          <p:spPr bwMode="auto">
            <a:xfrm>
              <a:off x="1588" y="3293"/>
              <a:ext cx="109" cy="81"/>
            </a:xfrm>
            <a:custGeom>
              <a:avLst/>
              <a:gdLst>
                <a:gd name="T0" fmla="*/ 0 w 328"/>
                <a:gd name="T1" fmla="*/ 0 h 226"/>
                <a:gd name="T2" fmla="*/ 4 w 328"/>
                <a:gd name="T3" fmla="*/ 2 h 226"/>
                <a:gd name="T4" fmla="*/ 4 w 328"/>
                <a:gd name="T5" fmla="*/ 4 h 226"/>
                <a:gd name="T6" fmla="*/ 0 w 328"/>
                <a:gd name="T7" fmla="*/ 2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4" name="Rectangle 287"/>
            <p:cNvSpPr>
              <a:spLocks noChangeArrowheads="1"/>
            </p:cNvSpPr>
            <p:nvPr/>
          </p:nvSpPr>
          <p:spPr bwMode="auto">
            <a:xfrm>
              <a:off x="1143" y="2883"/>
              <a:ext cx="248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550" name="Group 288"/>
            <p:cNvGrpSpPr>
              <a:grpSpLocks/>
            </p:cNvGrpSpPr>
            <p:nvPr/>
          </p:nvGrpSpPr>
          <p:grpSpPr bwMode="auto">
            <a:xfrm>
              <a:off x="1367" y="2873"/>
              <a:ext cx="240" cy="63"/>
              <a:chOff x="614" y="2568"/>
              <a:chExt cx="725" cy="139"/>
            </a:xfrm>
          </p:grpSpPr>
          <p:sp>
            <p:nvSpPr>
              <p:cNvPr id="500" name="AutoShape 289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501" name="AutoShape 290"/>
              <p:cNvSpPr>
                <a:spLocks noChangeArrowheads="1"/>
              </p:cNvSpPr>
              <p:nvPr/>
            </p:nvSpPr>
            <p:spPr bwMode="auto">
              <a:xfrm>
                <a:off x="627" y="2582"/>
                <a:ext cx="702" cy="10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476" name="Rectangle 291"/>
            <p:cNvSpPr>
              <a:spLocks noChangeArrowheads="1"/>
            </p:cNvSpPr>
            <p:nvPr/>
          </p:nvSpPr>
          <p:spPr bwMode="auto">
            <a:xfrm>
              <a:off x="1151" y="3023"/>
              <a:ext cx="244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552" name="Group 292"/>
            <p:cNvGrpSpPr>
              <a:grpSpLocks/>
            </p:cNvGrpSpPr>
            <p:nvPr/>
          </p:nvGrpSpPr>
          <p:grpSpPr bwMode="auto">
            <a:xfrm>
              <a:off x="1366" y="3014"/>
              <a:ext cx="240" cy="58"/>
              <a:chOff x="614" y="2568"/>
              <a:chExt cx="725" cy="139"/>
            </a:xfrm>
          </p:grpSpPr>
          <p:sp>
            <p:nvSpPr>
              <p:cNvPr id="498" name="AutoShape 293"/>
              <p:cNvSpPr>
                <a:spLocks noChangeArrowheads="1"/>
              </p:cNvSpPr>
              <p:nvPr/>
            </p:nvSpPr>
            <p:spPr bwMode="auto">
              <a:xfrm>
                <a:off x="618" y="2566"/>
                <a:ext cx="726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499" name="AutoShape 294"/>
              <p:cNvSpPr>
                <a:spLocks noChangeArrowheads="1"/>
              </p:cNvSpPr>
              <p:nvPr/>
            </p:nvSpPr>
            <p:spPr bwMode="auto">
              <a:xfrm>
                <a:off x="630" y="2582"/>
                <a:ext cx="702" cy="107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478" name="Rectangle 295"/>
            <p:cNvSpPr>
              <a:spLocks noChangeArrowheads="1"/>
            </p:cNvSpPr>
            <p:nvPr/>
          </p:nvSpPr>
          <p:spPr bwMode="auto">
            <a:xfrm>
              <a:off x="1147" y="3171"/>
              <a:ext cx="244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79" name="Rectangle 296"/>
            <p:cNvSpPr>
              <a:spLocks noChangeArrowheads="1"/>
            </p:cNvSpPr>
            <p:nvPr/>
          </p:nvSpPr>
          <p:spPr bwMode="auto">
            <a:xfrm>
              <a:off x="1151" y="3301"/>
              <a:ext cx="248" cy="1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555" name="Group 297"/>
            <p:cNvGrpSpPr>
              <a:grpSpLocks/>
            </p:cNvGrpSpPr>
            <p:nvPr/>
          </p:nvGrpSpPr>
          <p:grpSpPr bwMode="auto">
            <a:xfrm>
              <a:off x="1361" y="3287"/>
              <a:ext cx="240" cy="65"/>
              <a:chOff x="614" y="2568"/>
              <a:chExt cx="725" cy="139"/>
            </a:xfrm>
          </p:grpSpPr>
          <p:sp>
            <p:nvSpPr>
              <p:cNvPr id="496" name="AutoShape 298"/>
              <p:cNvSpPr>
                <a:spLocks noChangeArrowheads="1"/>
              </p:cNvSpPr>
              <p:nvPr/>
            </p:nvSpPr>
            <p:spPr bwMode="auto">
              <a:xfrm>
                <a:off x="609" y="2568"/>
                <a:ext cx="726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497" name="AutoShape 299"/>
              <p:cNvSpPr>
                <a:spLocks noChangeArrowheads="1"/>
              </p:cNvSpPr>
              <p:nvPr/>
            </p:nvSpPr>
            <p:spPr bwMode="auto">
              <a:xfrm>
                <a:off x="621" y="2583"/>
                <a:ext cx="702" cy="11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88556" name="Freeform 300"/>
            <p:cNvSpPr>
              <a:spLocks/>
            </p:cNvSpPr>
            <p:nvPr/>
          </p:nvSpPr>
          <p:spPr bwMode="auto">
            <a:xfrm>
              <a:off x="1590" y="3169"/>
              <a:ext cx="108" cy="81"/>
            </a:xfrm>
            <a:custGeom>
              <a:avLst/>
              <a:gdLst>
                <a:gd name="T0" fmla="*/ 0 w 328"/>
                <a:gd name="T1" fmla="*/ 0 h 226"/>
                <a:gd name="T2" fmla="*/ 4 w 328"/>
                <a:gd name="T3" fmla="*/ 2 h 226"/>
                <a:gd name="T4" fmla="*/ 4 w 328"/>
                <a:gd name="T5" fmla="*/ 4 h 226"/>
                <a:gd name="T6" fmla="*/ 0 w 328"/>
                <a:gd name="T7" fmla="*/ 2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8557" name="Group 301"/>
            <p:cNvGrpSpPr>
              <a:grpSpLocks/>
            </p:cNvGrpSpPr>
            <p:nvPr/>
          </p:nvGrpSpPr>
          <p:grpSpPr bwMode="auto">
            <a:xfrm>
              <a:off x="1363" y="3158"/>
              <a:ext cx="240" cy="60"/>
              <a:chOff x="614" y="2568"/>
              <a:chExt cx="725" cy="139"/>
            </a:xfrm>
          </p:grpSpPr>
          <p:sp>
            <p:nvSpPr>
              <p:cNvPr id="494" name="AutoShape 302"/>
              <p:cNvSpPr>
                <a:spLocks noChangeArrowheads="1"/>
              </p:cNvSpPr>
              <p:nvPr/>
            </p:nvSpPr>
            <p:spPr bwMode="auto">
              <a:xfrm>
                <a:off x="615" y="2565"/>
                <a:ext cx="726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495" name="AutoShape 303"/>
              <p:cNvSpPr>
                <a:spLocks noChangeArrowheads="1"/>
              </p:cNvSpPr>
              <p:nvPr/>
            </p:nvSpPr>
            <p:spPr bwMode="auto">
              <a:xfrm>
                <a:off x="627" y="2581"/>
                <a:ext cx="702" cy="11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483" name="Rectangle 304"/>
            <p:cNvSpPr>
              <a:spLocks noChangeArrowheads="1"/>
            </p:cNvSpPr>
            <p:nvPr/>
          </p:nvSpPr>
          <p:spPr bwMode="auto">
            <a:xfrm>
              <a:off x="1576" y="2770"/>
              <a:ext cx="28" cy="9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559" name="Freeform 305"/>
            <p:cNvSpPr>
              <a:spLocks/>
            </p:cNvSpPr>
            <p:nvPr/>
          </p:nvSpPr>
          <p:spPr bwMode="auto">
            <a:xfrm>
              <a:off x="1599" y="3019"/>
              <a:ext cx="98" cy="92"/>
            </a:xfrm>
            <a:custGeom>
              <a:avLst/>
              <a:gdLst>
                <a:gd name="T0" fmla="*/ 0 w 296"/>
                <a:gd name="T1" fmla="*/ 0 h 256"/>
                <a:gd name="T2" fmla="*/ 4 w 296"/>
                <a:gd name="T3" fmla="*/ 3 h 256"/>
                <a:gd name="T4" fmla="*/ 4 w 296"/>
                <a:gd name="T5" fmla="*/ 4 h 256"/>
                <a:gd name="T6" fmla="*/ 0 w 296"/>
                <a:gd name="T7" fmla="*/ 2 h 256"/>
                <a:gd name="T8" fmla="*/ 0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560" name="Freeform 306"/>
            <p:cNvSpPr>
              <a:spLocks/>
            </p:cNvSpPr>
            <p:nvPr/>
          </p:nvSpPr>
          <p:spPr bwMode="auto">
            <a:xfrm>
              <a:off x="1601" y="2878"/>
              <a:ext cx="101" cy="104"/>
            </a:xfrm>
            <a:custGeom>
              <a:avLst/>
              <a:gdLst>
                <a:gd name="T0" fmla="*/ 0 w 304"/>
                <a:gd name="T1" fmla="*/ 0 h 288"/>
                <a:gd name="T2" fmla="*/ 4 w 304"/>
                <a:gd name="T3" fmla="*/ 3 h 288"/>
                <a:gd name="T4" fmla="*/ 3 w 304"/>
                <a:gd name="T5" fmla="*/ 5 h 288"/>
                <a:gd name="T6" fmla="*/ 0 w 304"/>
                <a:gd name="T7" fmla="*/ 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6" name="Oval 307"/>
            <p:cNvSpPr>
              <a:spLocks noChangeArrowheads="1"/>
            </p:cNvSpPr>
            <p:nvPr/>
          </p:nvSpPr>
          <p:spPr bwMode="auto">
            <a:xfrm>
              <a:off x="1684" y="3712"/>
              <a:ext cx="20" cy="4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562" name="Freeform 308"/>
            <p:cNvSpPr>
              <a:spLocks/>
            </p:cNvSpPr>
            <p:nvPr/>
          </p:nvSpPr>
          <p:spPr bwMode="auto">
            <a:xfrm>
              <a:off x="1595" y="3713"/>
              <a:ext cx="102" cy="86"/>
            </a:xfrm>
            <a:custGeom>
              <a:avLst/>
              <a:gdLst>
                <a:gd name="T0" fmla="*/ 0 w 306"/>
                <a:gd name="T1" fmla="*/ 2 h 240"/>
                <a:gd name="T2" fmla="*/ 0 w 306"/>
                <a:gd name="T3" fmla="*/ 4 h 240"/>
                <a:gd name="T4" fmla="*/ 4 w 306"/>
                <a:gd name="T5" fmla="*/ 2 h 240"/>
                <a:gd name="T6" fmla="*/ 4 w 306"/>
                <a:gd name="T7" fmla="*/ 0 h 240"/>
                <a:gd name="T8" fmla="*/ 0 w 306"/>
                <a:gd name="T9" fmla="*/ 2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8" name="AutoShape 309"/>
            <p:cNvSpPr>
              <a:spLocks noChangeArrowheads="1"/>
            </p:cNvSpPr>
            <p:nvPr/>
          </p:nvSpPr>
          <p:spPr bwMode="auto">
            <a:xfrm>
              <a:off x="1115" y="3742"/>
              <a:ext cx="497" cy="62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89" name="AutoShape 310"/>
            <p:cNvSpPr>
              <a:spLocks noChangeArrowheads="1"/>
            </p:cNvSpPr>
            <p:nvPr/>
          </p:nvSpPr>
          <p:spPr bwMode="auto">
            <a:xfrm>
              <a:off x="1143" y="3756"/>
              <a:ext cx="441" cy="3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90" name="Oval 311"/>
            <p:cNvSpPr>
              <a:spLocks noChangeArrowheads="1"/>
            </p:cNvSpPr>
            <p:nvPr/>
          </p:nvSpPr>
          <p:spPr bwMode="auto">
            <a:xfrm>
              <a:off x="1183" y="3612"/>
              <a:ext cx="68" cy="62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91" name="Oval 312"/>
            <p:cNvSpPr>
              <a:spLocks noChangeArrowheads="1"/>
            </p:cNvSpPr>
            <p:nvPr/>
          </p:nvSpPr>
          <p:spPr bwMode="auto">
            <a:xfrm>
              <a:off x="1259" y="3616"/>
              <a:ext cx="64" cy="58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492" name="Oval 313"/>
            <p:cNvSpPr>
              <a:spLocks noChangeArrowheads="1"/>
            </p:cNvSpPr>
            <p:nvPr/>
          </p:nvSpPr>
          <p:spPr bwMode="auto">
            <a:xfrm>
              <a:off x="1331" y="3612"/>
              <a:ext cx="64" cy="62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493" name="Rectangle 314"/>
            <p:cNvSpPr>
              <a:spLocks noChangeArrowheads="1"/>
            </p:cNvSpPr>
            <p:nvPr/>
          </p:nvSpPr>
          <p:spPr bwMode="auto">
            <a:xfrm>
              <a:off x="1496" y="3376"/>
              <a:ext cx="36" cy="32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grpSp>
        <p:nvGrpSpPr>
          <p:cNvPr id="188479" name="Group 315"/>
          <p:cNvGrpSpPr>
            <a:grpSpLocks/>
          </p:cNvGrpSpPr>
          <p:nvPr/>
        </p:nvGrpSpPr>
        <p:grpSpPr bwMode="auto">
          <a:xfrm>
            <a:off x="7994650" y="4722813"/>
            <a:ext cx="231775" cy="479425"/>
            <a:chOff x="1115" y="2770"/>
            <a:chExt cx="589" cy="1034"/>
          </a:xfrm>
        </p:grpSpPr>
        <p:sp>
          <p:nvSpPr>
            <p:cNvPr id="188513" name="Freeform 283"/>
            <p:cNvSpPr>
              <a:spLocks/>
            </p:cNvSpPr>
            <p:nvPr/>
          </p:nvSpPr>
          <p:spPr bwMode="auto">
            <a:xfrm>
              <a:off x="1581" y="2772"/>
              <a:ext cx="117" cy="986"/>
            </a:xfrm>
            <a:custGeom>
              <a:avLst/>
              <a:gdLst>
                <a:gd name="T0" fmla="*/ 1 w 354"/>
                <a:gd name="T1" fmla="*/ 0 h 2742"/>
                <a:gd name="T2" fmla="*/ 4 w 354"/>
                <a:gd name="T3" fmla="*/ 6 h 2742"/>
                <a:gd name="T4" fmla="*/ 4 w 354"/>
                <a:gd name="T5" fmla="*/ 44 h 2742"/>
                <a:gd name="T6" fmla="*/ 0 w 354"/>
                <a:gd name="T7" fmla="*/ 46 h 2742"/>
                <a:gd name="T8" fmla="*/ 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4" name="Rectangle 284"/>
            <p:cNvSpPr>
              <a:spLocks noChangeArrowheads="1"/>
            </p:cNvSpPr>
            <p:nvPr/>
          </p:nvSpPr>
          <p:spPr bwMode="auto">
            <a:xfrm>
              <a:off x="1143" y="2770"/>
              <a:ext cx="432" cy="986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C0C0C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515" name="Freeform 285"/>
            <p:cNvSpPr>
              <a:spLocks/>
            </p:cNvSpPr>
            <p:nvPr/>
          </p:nvSpPr>
          <p:spPr bwMode="auto">
            <a:xfrm>
              <a:off x="1603" y="2831"/>
              <a:ext cx="70" cy="913"/>
            </a:xfrm>
            <a:custGeom>
              <a:avLst/>
              <a:gdLst>
                <a:gd name="T0" fmla="*/ 0 w 211"/>
                <a:gd name="T1" fmla="*/ 0 h 2537"/>
                <a:gd name="T2" fmla="*/ 3 w 211"/>
                <a:gd name="T3" fmla="*/ 4 h 2537"/>
                <a:gd name="T4" fmla="*/ 0 w 211"/>
                <a:gd name="T5" fmla="*/ 42 h 2537"/>
                <a:gd name="T6" fmla="*/ 0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516" name="Freeform 286"/>
            <p:cNvSpPr>
              <a:spLocks/>
            </p:cNvSpPr>
            <p:nvPr/>
          </p:nvSpPr>
          <p:spPr bwMode="auto">
            <a:xfrm>
              <a:off x="1588" y="3293"/>
              <a:ext cx="109" cy="81"/>
            </a:xfrm>
            <a:custGeom>
              <a:avLst/>
              <a:gdLst>
                <a:gd name="T0" fmla="*/ 0 w 328"/>
                <a:gd name="T1" fmla="*/ 0 h 226"/>
                <a:gd name="T2" fmla="*/ 4 w 328"/>
                <a:gd name="T3" fmla="*/ 2 h 226"/>
                <a:gd name="T4" fmla="*/ 4 w 328"/>
                <a:gd name="T5" fmla="*/ 4 h 226"/>
                <a:gd name="T6" fmla="*/ 0 w 328"/>
                <a:gd name="T7" fmla="*/ 2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7" name="Rectangle 287"/>
            <p:cNvSpPr>
              <a:spLocks noChangeArrowheads="1"/>
            </p:cNvSpPr>
            <p:nvPr/>
          </p:nvSpPr>
          <p:spPr bwMode="auto">
            <a:xfrm>
              <a:off x="1143" y="2883"/>
              <a:ext cx="246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518" name="Group 288"/>
            <p:cNvGrpSpPr>
              <a:grpSpLocks/>
            </p:cNvGrpSpPr>
            <p:nvPr/>
          </p:nvGrpSpPr>
          <p:grpSpPr bwMode="auto">
            <a:xfrm>
              <a:off x="1367" y="2873"/>
              <a:ext cx="240" cy="63"/>
              <a:chOff x="614" y="2568"/>
              <a:chExt cx="725" cy="139"/>
            </a:xfrm>
          </p:grpSpPr>
          <p:sp>
            <p:nvSpPr>
              <p:cNvPr id="533" name="AutoShape 289"/>
              <p:cNvSpPr>
                <a:spLocks noChangeArrowheads="1"/>
              </p:cNvSpPr>
              <p:nvPr/>
            </p:nvSpPr>
            <p:spPr bwMode="auto">
              <a:xfrm>
                <a:off x="608" y="2567"/>
                <a:ext cx="731" cy="13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534" name="AutoShape 290"/>
              <p:cNvSpPr>
                <a:spLocks noChangeArrowheads="1"/>
              </p:cNvSpPr>
              <p:nvPr/>
            </p:nvSpPr>
            <p:spPr bwMode="auto">
              <a:xfrm>
                <a:off x="621" y="2582"/>
                <a:ext cx="707" cy="106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509" name="Rectangle 291"/>
            <p:cNvSpPr>
              <a:spLocks noChangeArrowheads="1"/>
            </p:cNvSpPr>
            <p:nvPr/>
          </p:nvSpPr>
          <p:spPr bwMode="auto">
            <a:xfrm>
              <a:off x="1151" y="3023"/>
              <a:ext cx="246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520" name="Group 292"/>
            <p:cNvGrpSpPr>
              <a:grpSpLocks/>
            </p:cNvGrpSpPr>
            <p:nvPr/>
          </p:nvGrpSpPr>
          <p:grpSpPr bwMode="auto">
            <a:xfrm>
              <a:off x="1366" y="3014"/>
              <a:ext cx="240" cy="58"/>
              <a:chOff x="614" y="2568"/>
              <a:chExt cx="725" cy="139"/>
            </a:xfrm>
          </p:grpSpPr>
          <p:sp>
            <p:nvSpPr>
              <p:cNvPr id="531" name="AutoShape 293"/>
              <p:cNvSpPr>
                <a:spLocks noChangeArrowheads="1"/>
              </p:cNvSpPr>
              <p:nvPr/>
            </p:nvSpPr>
            <p:spPr bwMode="auto">
              <a:xfrm>
                <a:off x="611" y="2566"/>
                <a:ext cx="731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532" name="AutoShape 294"/>
              <p:cNvSpPr>
                <a:spLocks noChangeArrowheads="1"/>
              </p:cNvSpPr>
              <p:nvPr/>
            </p:nvSpPr>
            <p:spPr bwMode="auto">
              <a:xfrm>
                <a:off x="624" y="2582"/>
                <a:ext cx="707" cy="107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511" name="Rectangle 295"/>
            <p:cNvSpPr>
              <a:spLocks noChangeArrowheads="1"/>
            </p:cNvSpPr>
            <p:nvPr/>
          </p:nvSpPr>
          <p:spPr bwMode="auto">
            <a:xfrm>
              <a:off x="1147" y="3171"/>
              <a:ext cx="246" cy="2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512" name="Rectangle 296"/>
            <p:cNvSpPr>
              <a:spLocks noChangeArrowheads="1"/>
            </p:cNvSpPr>
            <p:nvPr/>
          </p:nvSpPr>
          <p:spPr bwMode="auto">
            <a:xfrm>
              <a:off x="1151" y="3301"/>
              <a:ext cx="246" cy="1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523" name="Group 297"/>
            <p:cNvGrpSpPr>
              <a:grpSpLocks/>
            </p:cNvGrpSpPr>
            <p:nvPr/>
          </p:nvGrpSpPr>
          <p:grpSpPr bwMode="auto">
            <a:xfrm>
              <a:off x="1361" y="3287"/>
              <a:ext cx="240" cy="65"/>
              <a:chOff x="614" y="2568"/>
              <a:chExt cx="725" cy="139"/>
            </a:xfrm>
          </p:grpSpPr>
          <p:sp>
            <p:nvSpPr>
              <p:cNvPr id="529" name="AutoShape 298"/>
              <p:cNvSpPr>
                <a:spLocks noChangeArrowheads="1"/>
              </p:cNvSpPr>
              <p:nvPr/>
            </p:nvSpPr>
            <p:spPr bwMode="auto">
              <a:xfrm>
                <a:off x="614" y="2568"/>
                <a:ext cx="719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530" name="AutoShape 299"/>
              <p:cNvSpPr>
                <a:spLocks noChangeArrowheads="1"/>
              </p:cNvSpPr>
              <p:nvPr/>
            </p:nvSpPr>
            <p:spPr bwMode="auto">
              <a:xfrm>
                <a:off x="626" y="2583"/>
                <a:ext cx="695" cy="11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88524" name="Freeform 300"/>
            <p:cNvSpPr>
              <a:spLocks/>
            </p:cNvSpPr>
            <p:nvPr/>
          </p:nvSpPr>
          <p:spPr bwMode="auto">
            <a:xfrm>
              <a:off x="1590" y="3169"/>
              <a:ext cx="108" cy="81"/>
            </a:xfrm>
            <a:custGeom>
              <a:avLst/>
              <a:gdLst>
                <a:gd name="T0" fmla="*/ 0 w 328"/>
                <a:gd name="T1" fmla="*/ 0 h 226"/>
                <a:gd name="T2" fmla="*/ 4 w 328"/>
                <a:gd name="T3" fmla="*/ 2 h 226"/>
                <a:gd name="T4" fmla="*/ 4 w 328"/>
                <a:gd name="T5" fmla="*/ 4 h 226"/>
                <a:gd name="T6" fmla="*/ 0 w 328"/>
                <a:gd name="T7" fmla="*/ 2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8525" name="Group 301"/>
            <p:cNvGrpSpPr>
              <a:grpSpLocks/>
            </p:cNvGrpSpPr>
            <p:nvPr/>
          </p:nvGrpSpPr>
          <p:grpSpPr bwMode="auto">
            <a:xfrm>
              <a:off x="1363" y="3158"/>
              <a:ext cx="240" cy="60"/>
              <a:chOff x="614" y="2568"/>
              <a:chExt cx="725" cy="139"/>
            </a:xfrm>
          </p:grpSpPr>
          <p:sp>
            <p:nvSpPr>
              <p:cNvPr id="527" name="AutoShape 302"/>
              <p:cNvSpPr>
                <a:spLocks noChangeArrowheads="1"/>
              </p:cNvSpPr>
              <p:nvPr/>
            </p:nvSpPr>
            <p:spPr bwMode="auto">
              <a:xfrm>
                <a:off x="608" y="2565"/>
                <a:ext cx="731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528" name="AutoShape 303"/>
              <p:cNvSpPr>
                <a:spLocks noChangeArrowheads="1"/>
              </p:cNvSpPr>
              <p:nvPr/>
            </p:nvSpPr>
            <p:spPr bwMode="auto">
              <a:xfrm>
                <a:off x="620" y="2581"/>
                <a:ext cx="707" cy="11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516" name="Rectangle 304"/>
            <p:cNvSpPr>
              <a:spLocks noChangeArrowheads="1"/>
            </p:cNvSpPr>
            <p:nvPr/>
          </p:nvSpPr>
          <p:spPr bwMode="auto">
            <a:xfrm>
              <a:off x="1575" y="2770"/>
              <a:ext cx="28" cy="989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527" name="Freeform 305"/>
            <p:cNvSpPr>
              <a:spLocks/>
            </p:cNvSpPr>
            <p:nvPr/>
          </p:nvSpPr>
          <p:spPr bwMode="auto">
            <a:xfrm>
              <a:off x="1599" y="3019"/>
              <a:ext cx="98" cy="92"/>
            </a:xfrm>
            <a:custGeom>
              <a:avLst/>
              <a:gdLst>
                <a:gd name="T0" fmla="*/ 0 w 296"/>
                <a:gd name="T1" fmla="*/ 0 h 256"/>
                <a:gd name="T2" fmla="*/ 4 w 296"/>
                <a:gd name="T3" fmla="*/ 3 h 256"/>
                <a:gd name="T4" fmla="*/ 4 w 296"/>
                <a:gd name="T5" fmla="*/ 4 h 256"/>
                <a:gd name="T6" fmla="*/ 0 w 296"/>
                <a:gd name="T7" fmla="*/ 2 h 256"/>
                <a:gd name="T8" fmla="*/ 0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528" name="Freeform 306"/>
            <p:cNvSpPr>
              <a:spLocks/>
            </p:cNvSpPr>
            <p:nvPr/>
          </p:nvSpPr>
          <p:spPr bwMode="auto">
            <a:xfrm>
              <a:off x="1601" y="2878"/>
              <a:ext cx="101" cy="104"/>
            </a:xfrm>
            <a:custGeom>
              <a:avLst/>
              <a:gdLst>
                <a:gd name="T0" fmla="*/ 0 w 304"/>
                <a:gd name="T1" fmla="*/ 0 h 288"/>
                <a:gd name="T2" fmla="*/ 4 w 304"/>
                <a:gd name="T3" fmla="*/ 3 h 288"/>
                <a:gd name="T4" fmla="*/ 3 w 304"/>
                <a:gd name="T5" fmla="*/ 5 h 288"/>
                <a:gd name="T6" fmla="*/ 0 w 304"/>
                <a:gd name="T7" fmla="*/ 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9" name="Oval 307"/>
            <p:cNvSpPr>
              <a:spLocks noChangeArrowheads="1"/>
            </p:cNvSpPr>
            <p:nvPr/>
          </p:nvSpPr>
          <p:spPr bwMode="auto">
            <a:xfrm>
              <a:off x="1684" y="3712"/>
              <a:ext cx="20" cy="4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530" name="Freeform 308"/>
            <p:cNvSpPr>
              <a:spLocks/>
            </p:cNvSpPr>
            <p:nvPr/>
          </p:nvSpPr>
          <p:spPr bwMode="auto">
            <a:xfrm>
              <a:off x="1595" y="3713"/>
              <a:ext cx="102" cy="86"/>
            </a:xfrm>
            <a:custGeom>
              <a:avLst/>
              <a:gdLst>
                <a:gd name="T0" fmla="*/ 0 w 306"/>
                <a:gd name="T1" fmla="*/ 2 h 240"/>
                <a:gd name="T2" fmla="*/ 0 w 306"/>
                <a:gd name="T3" fmla="*/ 4 h 240"/>
                <a:gd name="T4" fmla="*/ 4 w 306"/>
                <a:gd name="T5" fmla="*/ 2 h 240"/>
                <a:gd name="T6" fmla="*/ 4 w 306"/>
                <a:gd name="T7" fmla="*/ 0 h 240"/>
                <a:gd name="T8" fmla="*/ 0 w 306"/>
                <a:gd name="T9" fmla="*/ 2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1" name="AutoShape 309"/>
            <p:cNvSpPr>
              <a:spLocks noChangeArrowheads="1"/>
            </p:cNvSpPr>
            <p:nvPr/>
          </p:nvSpPr>
          <p:spPr bwMode="auto">
            <a:xfrm>
              <a:off x="1115" y="3742"/>
              <a:ext cx="496" cy="62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522" name="AutoShape 310"/>
            <p:cNvSpPr>
              <a:spLocks noChangeArrowheads="1"/>
            </p:cNvSpPr>
            <p:nvPr/>
          </p:nvSpPr>
          <p:spPr bwMode="auto">
            <a:xfrm>
              <a:off x="1143" y="3756"/>
              <a:ext cx="444" cy="3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523" name="Oval 311"/>
            <p:cNvSpPr>
              <a:spLocks noChangeArrowheads="1"/>
            </p:cNvSpPr>
            <p:nvPr/>
          </p:nvSpPr>
          <p:spPr bwMode="auto">
            <a:xfrm>
              <a:off x="1184" y="3612"/>
              <a:ext cx="65" cy="62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524" name="Oval 312"/>
            <p:cNvSpPr>
              <a:spLocks noChangeArrowheads="1"/>
            </p:cNvSpPr>
            <p:nvPr/>
          </p:nvSpPr>
          <p:spPr bwMode="auto">
            <a:xfrm>
              <a:off x="1256" y="3616"/>
              <a:ext cx="69" cy="58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525" name="Oval 313"/>
            <p:cNvSpPr>
              <a:spLocks noChangeArrowheads="1"/>
            </p:cNvSpPr>
            <p:nvPr/>
          </p:nvSpPr>
          <p:spPr bwMode="auto">
            <a:xfrm>
              <a:off x="1333" y="3612"/>
              <a:ext cx="65" cy="62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526" name="Rectangle 314"/>
            <p:cNvSpPr>
              <a:spLocks noChangeArrowheads="1"/>
            </p:cNvSpPr>
            <p:nvPr/>
          </p:nvSpPr>
          <p:spPr bwMode="auto">
            <a:xfrm>
              <a:off x="1494" y="3376"/>
              <a:ext cx="36" cy="32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grpSp>
        <p:nvGrpSpPr>
          <p:cNvPr id="188480" name="Group 315"/>
          <p:cNvGrpSpPr>
            <a:grpSpLocks/>
          </p:cNvGrpSpPr>
          <p:nvPr/>
        </p:nvGrpSpPr>
        <p:grpSpPr bwMode="auto">
          <a:xfrm>
            <a:off x="7994650" y="5260975"/>
            <a:ext cx="233363" cy="481013"/>
            <a:chOff x="1115" y="2770"/>
            <a:chExt cx="589" cy="1034"/>
          </a:xfrm>
        </p:grpSpPr>
        <p:sp>
          <p:nvSpPr>
            <p:cNvPr id="188481" name="Freeform 283"/>
            <p:cNvSpPr>
              <a:spLocks/>
            </p:cNvSpPr>
            <p:nvPr/>
          </p:nvSpPr>
          <p:spPr bwMode="auto">
            <a:xfrm>
              <a:off x="1581" y="2772"/>
              <a:ext cx="117" cy="986"/>
            </a:xfrm>
            <a:custGeom>
              <a:avLst/>
              <a:gdLst>
                <a:gd name="T0" fmla="*/ 1 w 354"/>
                <a:gd name="T1" fmla="*/ 0 h 2742"/>
                <a:gd name="T2" fmla="*/ 4 w 354"/>
                <a:gd name="T3" fmla="*/ 6 h 2742"/>
                <a:gd name="T4" fmla="*/ 4 w 354"/>
                <a:gd name="T5" fmla="*/ 44 h 2742"/>
                <a:gd name="T6" fmla="*/ 0 w 354"/>
                <a:gd name="T7" fmla="*/ 46 h 2742"/>
                <a:gd name="T8" fmla="*/ 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7" name="Rectangle 284"/>
            <p:cNvSpPr>
              <a:spLocks noChangeArrowheads="1"/>
            </p:cNvSpPr>
            <p:nvPr/>
          </p:nvSpPr>
          <p:spPr bwMode="auto">
            <a:xfrm>
              <a:off x="1143" y="2770"/>
              <a:ext cx="433" cy="986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C0C0C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483" name="Freeform 285"/>
            <p:cNvSpPr>
              <a:spLocks/>
            </p:cNvSpPr>
            <p:nvPr/>
          </p:nvSpPr>
          <p:spPr bwMode="auto">
            <a:xfrm>
              <a:off x="1603" y="2831"/>
              <a:ext cx="70" cy="913"/>
            </a:xfrm>
            <a:custGeom>
              <a:avLst/>
              <a:gdLst>
                <a:gd name="T0" fmla="*/ 0 w 211"/>
                <a:gd name="T1" fmla="*/ 0 h 2537"/>
                <a:gd name="T2" fmla="*/ 3 w 211"/>
                <a:gd name="T3" fmla="*/ 4 h 2537"/>
                <a:gd name="T4" fmla="*/ 0 w 211"/>
                <a:gd name="T5" fmla="*/ 42 h 2537"/>
                <a:gd name="T6" fmla="*/ 0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484" name="Freeform 286"/>
            <p:cNvSpPr>
              <a:spLocks/>
            </p:cNvSpPr>
            <p:nvPr/>
          </p:nvSpPr>
          <p:spPr bwMode="auto">
            <a:xfrm>
              <a:off x="1588" y="3293"/>
              <a:ext cx="109" cy="81"/>
            </a:xfrm>
            <a:custGeom>
              <a:avLst/>
              <a:gdLst>
                <a:gd name="T0" fmla="*/ 0 w 328"/>
                <a:gd name="T1" fmla="*/ 0 h 226"/>
                <a:gd name="T2" fmla="*/ 4 w 328"/>
                <a:gd name="T3" fmla="*/ 2 h 226"/>
                <a:gd name="T4" fmla="*/ 4 w 328"/>
                <a:gd name="T5" fmla="*/ 4 h 226"/>
                <a:gd name="T6" fmla="*/ 0 w 328"/>
                <a:gd name="T7" fmla="*/ 2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0" name="Rectangle 287"/>
            <p:cNvSpPr>
              <a:spLocks noChangeArrowheads="1"/>
            </p:cNvSpPr>
            <p:nvPr/>
          </p:nvSpPr>
          <p:spPr bwMode="auto">
            <a:xfrm>
              <a:off x="1143" y="2883"/>
              <a:ext cx="248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486" name="Group 288"/>
            <p:cNvGrpSpPr>
              <a:grpSpLocks/>
            </p:cNvGrpSpPr>
            <p:nvPr/>
          </p:nvGrpSpPr>
          <p:grpSpPr bwMode="auto">
            <a:xfrm>
              <a:off x="1367" y="2873"/>
              <a:ext cx="240" cy="63"/>
              <a:chOff x="614" y="2568"/>
              <a:chExt cx="725" cy="139"/>
            </a:xfrm>
          </p:grpSpPr>
          <p:sp>
            <p:nvSpPr>
              <p:cNvPr id="566" name="AutoShape 289"/>
              <p:cNvSpPr>
                <a:spLocks noChangeArrowheads="1"/>
              </p:cNvSpPr>
              <p:nvPr/>
            </p:nvSpPr>
            <p:spPr bwMode="auto">
              <a:xfrm>
                <a:off x="615" y="2567"/>
                <a:ext cx="726" cy="14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567" name="AutoShape 290"/>
              <p:cNvSpPr>
                <a:spLocks noChangeArrowheads="1"/>
              </p:cNvSpPr>
              <p:nvPr/>
            </p:nvSpPr>
            <p:spPr bwMode="auto">
              <a:xfrm>
                <a:off x="627" y="2582"/>
                <a:ext cx="702" cy="11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542" name="Rectangle 291"/>
            <p:cNvSpPr>
              <a:spLocks noChangeArrowheads="1"/>
            </p:cNvSpPr>
            <p:nvPr/>
          </p:nvSpPr>
          <p:spPr bwMode="auto">
            <a:xfrm>
              <a:off x="1151" y="3026"/>
              <a:ext cx="244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488" name="Group 292"/>
            <p:cNvGrpSpPr>
              <a:grpSpLocks/>
            </p:cNvGrpSpPr>
            <p:nvPr/>
          </p:nvGrpSpPr>
          <p:grpSpPr bwMode="auto">
            <a:xfrm>
              <a:off x="1366" y="3014"/>
              <a:ext cx="240" cy="58"/>
              <a:chOff x="614" y="2568"/>
              <a:chExt cx="725" cy="139"/>
            </a:xfrm>
          </p:grpSpPr>
          <p:sp>
            <p:nvSpPr>
              <p:cNvPr id="564" name="AutoShape 293"/>
              <p:cNvSpPr>
                <a:spLocks noChangeArrowheads="1"/>
              </p:cNvSpPr>
              <p:nvPr/>
            </p:nvSpPr>
            <p:spPr bwMode="auto">
              <a:xfrm>
                <a:off x="618" y="2572"/>
                <a:ext cx="726" cy="131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565" name="AutoShape 294"/>
              <p:cNvSpPr>
                <a:spLocks noChangeArrowheads="1"/>
              </p:cNvSpPr>
              <p:nvPr/>
            </p:nvSpPr>
            <p:spPr bwMode="auto">
              <a:xfrm>
                <a:off x="630" y="2588"/>
                <a:ext cx="702" cy="9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544" name="Rectangle 295"/>
            <p:cNvSpPr>
              <a:spLocks noChangeArrowheads="1"/>
            </p:cNvSpPr>
            <p:nvPr/>
          </p:nvSpPr>
          <p:spPr bwMode="auto">
            <a:xfrm>
              <a:off x="1147" y="3173"/>
              <a:ext cx="244" cy="1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545" name="Rectangle 296"/>
            <p:cNvSpPr>
              <a:spLocks noChangeArrowheads="1"/>
            </p:cNvSpPr>
            <p:nvPr/>
          </p:nvSpPr>
          <p:spPr bwMode="auto">
            <a:xfrm>
              <a:off x="1151" y="3299"/>
              <a:ext cx="248" cy="2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188491" name="Group 297"/>
            <p:cNvGrpSpPr>
              <a:grpSpLocks/>
            </p:cNvGrpSpPr>
            <p:nvPr/>
          </p:nvGrpSpPr>
          <p:grpSpPr bwMode="auto">
            <a:xfrm>
              <a:off x="1361" y="3287"/>
              <a:ext cx="240" cy="65"/>
              <a:chOff x="614" y="2568"/>
              <a:chExt cx="725" cy="139"/>
            </a:xfrm>
          </p:grpSpPr>
          <p:sp>
            <p:nvSpPr>
              <p:cNvPr id="562" name="AutoShape 298"/>
              <p:cNvSpPr>
                <a:spLocks noChangeArrowheads="1"/>
              </p:cNvSpPr>
              <p:nvPr/>
            </p:nvSpPr>
            <p:spPr bwMode="auto">
              <a:xfrm>
                <a:off x="609" y="2572"/>
                <a:ext cx="726" cy="13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563" name="AutoShape 299"/>
              <p:cNvSpPr>
                <a:spLocks noChangeArrowheads="1"/>
              </p:cNvSpPr>
              <p:nvPr/>
            </p:nvSpPr>
            <p:spPr bwMode="auto">
              <a:xfrm>
                <a:off x="621" y="2586"/>
                <a:ext cx="702" cy="109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88492" name="Freeform 300"/>
            <p:cNvSpPr>
              <a:spLocks/>
            </p:cNvSpPr>
            <p:nvPr/>
          </p:nvSpPr>
          <p:spPr bwMode="auto">
            <a:xfrm>
              <a:off x="1590" y="3169"/>
              <a:ext cx="108" cy="81"/>
            </a:xfrm>
            <a:custGeom>
              <a:avLst/>
              <a:gdLst>
                <a:gd name="T0" fmla="*/ 0 w 328"/>
                <a:gd name="T1" fmla="*/ 0 h 226"/>
                <a:gd name="T2" fmla="*/ 4 w 328"/>
                <a:gd name="T3" fmla="*/ 2 h 226"/>
                <a:gd name="T4" fmla="*/ 4 w 328"/>
                <a:gd name="T5" fmla="*/ 4 h 226"/>
                <a:gd name="T6" fmla="*/ 0 w 328"/>
                <a:gd name="T7" fmla="*/ 2 h 226"/>
                <a:gd name="T8" fmla="*/ 0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88493" name="Group 301"/>
            <p:cNvGrpSpPr>
              <a:grpSpLocks/>
            </p:cNvGrpSpPr>
            <p:nvPr/>
          </p:nvGrpSpPr>
          <p:grpSpPr bwMode="auto">
            <a:xfrm>
              <a:off x="1363" y="3158"/>
              <a:ext cx="240" cy="60"/>
              <a:chOff x="614" y="2568"/>
              <a:chExt cx="725" cy="139"/>
            </a:xfrm>
          </p:grpSpPr>
          <p:sp>
            <p:nvSpPr>
              <p:cNvPr id="560" name="AutoShape 302"/>
              <p:cNvSpPr>
                <a:spLocks noChangeArrowheads="1"/>
              </p:cNvSpPr>
              <p:nvPr/>
            </p:nvSpPr>
            <p:spPr bwMode="auto">
              <a:xfrm>
                <a:off x="615" y="2570"/>
                <a:ext cx="726" cy="13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561" name="AutoShape 303"/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702" cy="103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549" name="Rectangle 304"/>
            <p:cNvSpPr>
              <a:spLocks noChangeArrowheads="1"/>
            </p:cNvSpPr>
            <p:nvPr/>
          </p:nvSpPr>
          <p:spPr bwMode="auto">
            <a:xfrm>
              <a:off x="1576" y="2770"/>
              <a:ext cx="28" cy="9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495" name="Freeform 305"/>
            <p:cNvSpPr>
              <a:spLocks/>
            </p:cNvSpPr>
            <p:nvPr/>
          </p:nvSpPr>
          <p:spPr bwMode="auto">
            <a:xfrm>
              <a:off x="1599" y="3019"/>
              <a:ext cx="98" cy="92"/>
            </a:xfrm>
            <a:custGeom>
              <a:avLst/>
              <a:gdLst>
                <a:gd name="T0" fmla="*/ 0 w 296"/>
                <a:gd name="T1" fmla="*/ 0 h 256"/>
                <a:gd name="T2" fmla="*/ 4 w 296"/>
                <a:gd name="T3" fmla="*/ 3 h 256"/>
                <a:gd name="T4" fmla="*/ 4 w 296"/>
                <a:gd name="T5" fmla="*/ 4 h 256"/>
                <a:gd name="T6" fmla="*/ 0 w 296"/>
                <a:gd name="T7" fmla="*/ 2 h 256"/>
                <a:gd name="T8" fmla="*/ 0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8496" name="Freeform 306"/>
            <p:cNvSpPr>
              <a:spLocks/>
            </p:cNvSpPr>
            <p:nvPr/>
          </p:nvSpPr>
          <p:spPr bwMode="auto">
            <a:xfrm>
              <a:off x="1601" y="2878"/>
              <a:ext cx="101" cy="104"/>
            </a:xfrm>
            <a:custGeom>
              <a:avLst/>
              <a:gdLst>
                <a:gd name="T0" fmla="*/ 0 w 304"/>
                <a:gd name="T1" fmla="*/ 0 h 288"/>
                <a:gd name="T2" fmla="*/ 4 w 304"/>
                <a:gd name="T3" fmla="*/ 3 h 288"/>
                <a:gd name="T4" fmla="*/ 3 w 304"/>
                <a:gd name="T5" fmla="*/ 5 h 288"/>
                <a:gd name="T6" fmla="*/ 0 w 304"/>
                <a:gd name="T7" fmla="*/ 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2" name="Oval 307"/>
            <p:cNvSpPr>
              <a:spLocks noChangeArrowheads="1"/>
            </p:cNvSpPr>
            <p:nvPr/>
          </p:nvSpPr>
          <p:spPr bwMode="auto">
            <a:xfrm>
              <a:off x="1684" y="3712"/>
              <a:ext cx="20" cy="4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8498" name="Freeform 308"/>
            <p:cNvSpPr>
              <a:spLocks/>
            </p:cNvSpPr>
            <p:nvPr/>
          </p:nvSpPr>
          <p:spPr bwMode="auto">
            <a:xfrm>
              <a:off x="1595" y="3713"/>
              <a:ext cx="102" cy="86"/>
            </a:xfrm>
            <a:custGeom>
              <a:avLst/>
              <a:gdLst>
                <a:gd name="T0" fmla="*/ 0 w 306"/>
                <a:gd name="T1" fmla="*/ 2 h 240"/>
                <a:gd name="T2" fmla="*/ 0 w 306"/>
                <a:gd name="T3" fmla="*/ 4 h 240"/>
                <a:gd name="T4" fmla="*/ 4 w 306"/>
                <a:gd name="T5" fmla="*/ 2 h 240"/>
                <a:gd name="T6" fmla="*/ 4 w 306"/>
                <a:gd name="T7" fmla="*/ 0 h 240"/>
                <a:gd name="T8" fmla="*/ 0 w 306"/>
                <a:gd name="T9" fmla="*/ 2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4" name="AutoShape 309"/>
            <p:cNvSpPr>
              <a:spLocks noChangeArrowheads="1"/>
            </p:cNvSpPr>
            <p:nvPr/>
          </p:nvSpPr>
          <p:spPr bwMode="auto">
            <a:xfrm>
              <a:off x="1115" y="3743"/>
              <a:ext cx="497" cy="61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555" name="AutoShape 310"/>
            <p:cNvSpPr>
              <a:spLocks noChangeArrowheads="1"/>
            </p:cNvSpPr>
            <p:nvPr/>
          </p:nvSpPr>
          <p:spPr bwMode="auto">
            <a:xfrm>
              <a:off x="1143" y="3756"/>
              <a:ext cx="441" cy="3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556" name="Oval 311"/>
            <p:cNvSpPr>
              <a:spLocks noChangeArrowheads="1"/>
            </p:cNvSpPr>
            <p:nvPr/>
          </p:nvSpPr>
          <p:spPr bwMode="auto">
            <a:xfrm>
              <a:off x="1183" y="3613"/>
              <a:ext cx="68" cy="6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557" name="Oval 312"/>
            <p:cNvSpPr>
              <a:spLocks noChangeArrowheads="1"/>
            </p:cNvSpPr>
            <p:nvPr/>
          </p:nvSpPr>
          <p:spPr bwMode="auto">
            <a:xfrm>
              <a:off x="1259" y="3613"/>
              <a:ext cx="64" cy="6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558" name="Oval 313"/>
            <p:cNvSpPr>
              <a:spLocks noChangeArrowheads="1"/>
            </p:cNvSpPr>
            <p:nvPr/>
          </p:nvSpPr>
          <p:spPr bwMode="auto">
            <a:xfrm>
              <a:off x="1331" y="3613"/>
              <a:ext cx="64" cy="61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559" name="Rectangle 314"/>
            <p:cNvSpPr>
              <a:spLocks noChangeArrowheads="1"/>
            </p:cNvSpPr>
            <p:nvPr/>
          </p:nvSpPr>
          <p:spPr bwMode="auto">
            <a:xfrm>
              <a:off x="1496" y="3377"/>
              <a:ext cx="36" cy="328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sp>
        <p:nvSpPr>
          <p:cNvPr id="36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76</a:t>
            </a:fld>
            <a:endParaRPr lang="en-US" sz="1200" dirty="0">
              <a:latin typeface="Tahoma" charset="0"/>
            </a:endParaRPr>
          </a:p>
        </p:txBody>
      </p:sp>
      <p:sp>
        <p:nvSpPr>
          <p:cNvPr id="36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9862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6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6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6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6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6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6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6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6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6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6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6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4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841" grpId="0" build="p" autoUpdateAnimBg="0"/>
      <p:bldP spid="247183" grpId="0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j-cs"/>
              </a:rPr>
              <a:t>Multimedia networking: </a:t>
            </a:r>
            <a:r>
              <a:rPr lang="en-US" dirty="0">
                <a:latin typeface="Gill Sans MT" charset="0"/>
                <a:cs typeface="+mj-cs"/>
              </a:rPr>
              <a:t>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7759700" cy="4648200"/>
          </a:xfrm>
        </p:spPr>
        <p:txBody>
          <a:bodyPr/>
          <a:lstStyle/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.1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multimedia </a:t>
            </a:r>
            <a:r>
              <a:rPr lang="en-US" sz="3200" dirty="0">
                <a:latin typeface="Gill Sans MT" charset="0"/>
                <a:cs typeface="+mn-cs"/>
              </a:rPr>
              <a:t>n</a:t>
            </a:r>
            <a:r>
              <a:rPr lang="en-US" sz="3200" dirty="0" smtClean="0">
                <a:latin typeface="Gill Sans MT" charset="0"/>
                <a:cs typeface="+mn-cs"/>
              </a:rPr>
              <a:t>etworking applications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.2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streaming </a:t>
            </a:r>
            <a:r>
              <a:rPr lang="en-US" sz="3200" i="1" dirty="0" smtClean="0">
                <a:latin typeface="Gill Sans MT" charset="0"/>
                <a:cs typeface="+mn-cs"/>
              </a:rPr>
              <a:t>stored</a:t>
            </a:r>
            <a:r>
              <a:rPr lang="en-US" sz="3200" dirty="0" smtClean="0">
                <a:latin typeface="Gill Sans MT" charset="0"/>
                <a:cs typeface="+mn-cs"/>
              </a:rPr>
              <a:t> video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.3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>
                <a:latin typeface="Gill Sans MT" charset="0"/>
                <a:cs typeface="+mn-cs"/>
              </a:rPr>
              <a:t>v</a:t>
            </a:r>
            <a:r>
              <a:rPr lang="en-US" sz="3200" dirty="0" smtClean="0">
                <a:latin typeface="Gill Sans MT" charset="0"/>
                <a:cs typeface="+mn-cs"/>
              </a:rPr>
              <a:t>oice-over-IP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9.4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protocols </a:t>
            </a:r>
            <a:r>
              <a:rPr lang="en-US" sz="3200" dirty="0">
                <a:latin typeface="Gill Sans MT" charset="0"/>
                <a:cs typeface="+mn-cs"/>
              </a:rPr>
              <a:t>for </a:t>
            </a:r>
            <a:r>
              <a:rPr lang="en-US" sz="3200" i="1" dirty="0" smtClean="0">
                <a:latin typeface="Gill Sans MT" charset="0"/>
                <a:cs typeface="+mn-cs"/>
              </a:rPr>
              <a:t>real-time </a:t>
            </a:r>
            <a:r>
              <a:rPr lang="en-US" sz="3200" dirty="0" smtClean="0">
                <a:latin typeface="Gill Sans MT" charset="0"/>
                <a:cs typeface="+mn-cs"/>
              </a:rPr>
              <a:t>conversational</a:t>
            </a:r>
            <a:r>
              <a:rPr lang="en-US" sz="3200" i="1" dirty="0" smtClean="0">
                <a:latin typeface="Gill Sans MT" charset="0"/>
                <a:cs typeface="+mn-cs"/>
              </a:rPr>
              <a:t>      </a:t>
            </a:r>
            <a:r>
              <a:rPr lang="en-US" sz="3200" dirty="0" smtClean="0">
                <a:latin typeface="Gill Sans MT" charset="0"/>
                <a:cs typeface="+mn-cs"/>
              </a:rPr>
              <a:t>applications</a:t>
            </a: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9"/>
                </a:solidFill>
                <a:latin typeface="Gill Sans MT" charset="0"/>
              </a:rPr>
              <a:t>9.5</a:t>
            </a:r>
            <a:r>
              <a:rPr lang="en-US" sz="3200" dirty="0" smtClean="0">
                <a:latin typeface="Gill Sans MT" charset="0"/>
              </a:rPr>
              <a:t> </a:t>
            </a:r>
            <a:r>
              <a:rPr lang="en-US" sz="3200" dirty="0" smtClean="0">
                <a:latin typeface="Gill Sans MT" charset="0"/>
              </a:rPr>
              <a:t>network support for multimedia</a:t>
            </a:r>
            <a:endParaRPr lang="en-US" sz="3200" dirty="0">
              <a:latin typeface="Gill Sans MT" charset="0"/>
            </a:endParaRPr>
          </a:p>
          <a:p>
            <a:pPr marL="457200" indent="-457200">
              <a:buFont typeface="Wingdings" charset="0"/>
              <a:buNone/>
              <a:defRPr/>
            </a:pPr>
            <a:endParaRPr lang="en-US" dirty="0">
              <a:latin typeface="Gill Sans MT" charset="0"/>
            </a:endParaRPr>
          </a:p>
        </p:txBody>
      </p:sp>
      <p:pic>
        <p:nvPicPr>
          <p:cNvPr id="16389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055688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77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49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Gill Sans MT" charset="0"/>
                <a:cs typeface="+mj-cs"/>
              </a:rPr>
              <a:t>Multimedia networking: </a:t>
            </a:r>
            <a:r>
              <a:rPr lang="en-US" dirty="0">
                <a:latin typeface="Gill Sans MT" charset="0"/>
                <a:cs typeface="+mj-cs"/>
              </a:rPr>
              <a:t>outline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7759700" cy="4648200"/>
          </a:xfrm>
        </p:spPr>
        <p:txBody>
          <a:bodyPr/>
          <a:lstStyle/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.1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multimedia </a:t>
            </a:r>
            <a:r>
              <a:rPr lang="en-US" sz="3200" dirty="0">
                <a:latin typeface="Gill Sans MT" charset="0"/>
                <a:cs typeface="+mn-cs"/>
              </a:rPr>
              <a:t>n</a:t>
            </a:r>
            <a:r>
              <a:rPr lang="en-US" sz="3200" dirty="0" smtClean="0">
                <a:latin typeface="Gill Sans MT" charset="0"/>
                <a:cs typeface="+mn-cs"/>
              </a:rPr>
              <a:t>etworking applications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CC0000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.2 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streaming </a:t>
            </a:r>
            <a:r>
              <a:rPr lang="en-US" sz="3200" i="1" dirty="0" smtClean="0">
                <a:solidFill>
                  <a:srgbClr val="CC0000"/>
                </a:solidFill>
                <a:latin typeface="Gill Sans MT" charset="0"/>
                <a:cs typeface="+mn-cs"/>
              </a:rPr>
              <a:t>stored</a:t>
            </a:r>
            <a:r>
              <a:rPr lang="en-US" sz="32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 video</a:t>
            </a:r>
            <a:endParaRPr lang="en-US" sz="3200" dirty="0">
              <a:solidFill>
                <a:srgbClr val="CC0000"/>
              </a:solidFill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9</a:t>
            </a: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.3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>
                <a:latin typeface="Gill Sans MT" charset="0"/>
                <a:cs typeface="+mn-cs"/>
              </a:rPr>
              <a:t>v</a:t>
            </a:r>
            <a:r>
              <a:rPr lang="en-US" sz="3200" dirty="0" smtClean="0">
                <a:latin typeface="Gill Sans MT" charset="0"/>
                <a:cs typeface="+mn-cs"/>
              </a:rPr>
              <a:t>oice-over-IP</a:t>
            </a:r>
            <a:endParaRPr lang="en-US" sz="3200" dirty="0">
              <a:latin typeface="Gill Sans MT" charset="0"/>
              <a:cs typeface="+mn-cs"/>
            </a:endParaRP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9.4</a:t>
            </a:r>
            <a:r>
              <a:rPr lang="en-US" sz="3200" dirty="0" smtClean="0">
                <a:latin typeface="Gill Sans MT" charset="0"/>
                <a:cs typeface="+mn-cs"/>
              </a:rPr>
              <a:t> </a:t>
            </a:r>
            <a:r>
              <a:rPr lang="en-US" sz="3200" dirty="0" smtClean="0">
                <a:latin typeface="Gill Sans MT" charset="0"/>
                <a:cs typeface="+mn-cs"/>
              </a:rPr>
              <a:t>protocols </a:t>
            </a:r>
            <a:r>
              <a:rPr lang="en-US" sz="3200" dirty="0">
                <a:latin typeface="Gill Sans MT" charset="0"/>
                <a:cs typeface="+mn-cs"/>
              </a:rPr>
              <a:t>for </a:t>
            </a:r>
            <a:r>
              <a:rPr lang="en-US" sz="3200" i="1" dirty="0" smtClean="0">
                <a:latin typeface="Gill Sans MT" charset="0"/>
                <a:cs typeface="+mn-cs"/>
              </a:rPr>
              <a:t>real-time </a:t>
            </a:r>
            <a:r>
              <a:rPr lang="en-US" sz="3200" dirty="0" smtClean="0">
                <a:latin typeface="Gill Sans MT" charset="0"/>
                <a:cs typeface="+mn-cs"/>
              </a:rPr>
              <a:t>conversational</a:t>
            </a:r>
            <a:r>
              <a:rPr lang="en-US" sz="3200" i="1" dirty="0" smtClean="0">
                <a:latin typeface="Gill Sans MT" charset="0"/>
                <a:cs typeface="+mn-cs"/>
              </a:rPr>
              <a:t>      </a:t>
            </a:r>
            <a:r>
              <a:rPr lang="en-US" sz="3200" dirty="0" smtClean="0">
                <a:latin typeface="Gill Sans MT" charset="0"/>
                <a:cs typeface="+mn-cs"/>
              </a:rPr>
              <a:t>applications</a:t>
            </a:r>
          </a:p>
          <a:p>
            <a:pPr marL="635000" indent="-635000">
              <a:buFont typeface="Wingdings" charset="0"/>
              <a:buNone/>
              <a:defRPr/>
            </a:pPr>
            <a:r>
              <a:rPr lang="en-US" sz="3200" dirty="0" smtClean="0">
                <a:solidFill>
                  <a:srgbClr val="000099"/>
                </a:solidFill>
                <a:latin typeface="Gill Sans MT" charset="0"/>
              </a:rPr>
              <a:t>9.5</a:t>
            </a:r>
            <a:r>
              <a:rPr lang="en-US" sz="3200" dirty="0" smtClean="0">
                <a:latin typeface="Gill Sans MT" charset="0"/>
              </a:rPr>
              <a:t> </a:t>
            </a:r>
            <a:r>
              <a:rPr lang="en-US" sz="3200" dirty="0" smtClean="0">
                <a:latin typeface="Gill Sans MT" charset="0"/>
              </a:rPr>
              <a:t>network support for multimedia</a:t>
            </a:r>
            <a:endParaRPr lang="en-US" sz="3200" dirty="0">
              <a:latin typeface="Gill Sans MT" charset="0"/>
            </a:endParaRPr>
          </a:p>
          <a:p>
            <a:pPr marL="457200" indent="-457200">
              <a:buFont typeface="Wingdings" charset="0"/>
              <a:buNone/>
              <a:defRPr/>
            </a:pPr>
            <a:endParaRPr lang="en-US" dirty="0">
              <a:latin typeface="Gill Sans MT" charset="0"/>
            </a:endParaRPr>
          </a:p>
        </p:txBody>
      </p:sp>
      <p:pic>
        <p:nvPicPr>
          <p:cNvPr id="16389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055688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8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49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249"/>
          <p:cNvGrpSpPr>
            <a:grpSpLocks/>
          </p:cNvGrpSpPr>
          <p:nvPr/>
        </p:nvGrpSpPr>
        <p:grpSpPr bwMode="auto">
          <a:xfrm>
            <a:off x="3230563" y="4929188"/>
            <a:ext cx="427037" cy="785812"/>
            <a:chOff x="4140" y="429"/>
            <a:chExt cx="1425" cy="2396"/>
          </a:xfrm>
        </p:grpSpPr>
        <p:sp>
          <p:nvSpPr>
            <p:cNvPr id="32928" name="Freeform 250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6 w 354"/>
                <a:gd name="T1" fmla="*/ 0 h 2742"/>
                <a:gd name="T2" fmla="*/ 145 w 354"/>
                <a:gd name="T3" fmla="*/ 164 h 2742"/>
                <a:gd name="T4" fmla="*/ 142 w 354"/>
                <a:gd name="T5" fmla="*/ 1268 h 2742"/>
                <a:gd name="T6" fmla="*/ 0 w 354"/>
                <a:gd name="T7" fmla="*/ 1325 h 2742"/>
                <a:gd name="T8" fmla="*/ 2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2" name="Rectangle 251"/>
            <p:cNvSpPr>
              <a:spLocks noChangeArrowheads="1"/>
            </p:cNvSpPr>
            <p:nvPr/>
          </p:nvSpPr>
          <p:spPr bwMode="auto">
            <a:xfrm>
              <a:off x="4204" y="429"/>
              <a:ext cx="1049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2930" name="Freeform 252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3 w 211"/>
                <a:gd name="T1" fmla="*/ 0 h 2537"/>
                <a:gd name="T2" fmla="*/ 87 w 211"/>
                <a:gd name="T3" fmla="*/ 106 h 2537"/>
                <a:gd name="T4" fmla="*/ 3 w 211"/>
                <a:gd name="T5" fmla="*/ 1208 h 2537"/>
                <a:gd name="T6" fmla="*/ 3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931" name="Freeform 253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2 h 226"/>
                <a:gd name="T4" fmla="*/ 135 w 328"/>
                <a:gd name="T5" fmla="*/ 110 h 226"/>
                <a:gd name="T6" fmla="*/ 0 w 328"/>
                <a:gd name="T7" fmla="*/ 4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5" name="Rectangle 254"/>
            <p:cNvSpPr>
              <a:spLocks noChangeArrowheads="1"/>
            </p:cNvSpPr>
            <p:nvPr/>
          </p:nvSpPr>
          <p:spPr bwMode="auto">
            <a:xfrm>
              <a:off x="4214" y="695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32933" name="Group 255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91" name="AutoShape 256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7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92" name="AutoShape 257"/>
              <p:cNvSpPr>
                <a:spLocks noChangeArrowheads="1"/>
              </p:cNvSpPr>
              <p:nvPr/>
            </p:nvSpPr>
            <p:spPr bwMode="auto">
              <a:xfrm>
                <a:off x="627" y="2580"/>
                <a:ext cx="694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67" name="Rectangle 258"/>
            <p:cNvSpPr>
              <a:spLocks noChangeArrowheads="1"/>
            </p:cNvSpPr>
            <p:nvPr/>
          </p:nvSpPr>
          <p:spPr bwMode="auto">
            <a:xfrm>
              <a:off x="4225" y="1020"/>
              <a:ext cx="593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32935" name="Group 259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89" name="AutoShape 260"/>
              <p:cNvSpPr>
                <a:spLocks noChangeArrowheads="1"/>
              </p:cNvSpPr>
              <p:nvPr/>
            </p:nvSpPr>
            <p:spPr bwMode="auto">
              <a:xfrm>
                <a:off x="617" y="2569"/>
                <a:ext cx="72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90" name="AutoShape 261"/>
              <p:cNvSpPr>
                <a:spLocks noChangeArrowheads="1"/>
              </p:cNvSpPr>
              <p:nvPr/>
            </p:nvSpPr>
            <p:spPr bwMode="auto">
              <a:xfrm>
                <a:off x="630" y="2584"/>
                <a:ext cx="687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69" name="Rectangle 262"/>
            <p:cNvSpPr>
              <a:spLocks noChangeArrowheads="1"/>
            </p:cNvSpPr>
            <p:nvPr/>
          </p:nvSpPr>
          <p:spPr bwMode="auto">
            <a:xfrm>
              <a:off x="4219" y="1358"/>
              <a:ext cx="593" cy="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70" name="Rectangle 263"/>
            <p:cNvSpPr>
              <a:spLocks noChangeArrowheads="1"/>
            </p:cNvSpPr>
            <p:nvPr/>
          </p:nvSpPr>
          <p:spPr bwMode="auto">
            <a:xfrm>
              <a:off x="4225" y="1654"/>
              <a:ext cx="599" cy="4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grpSp>
          <p:nvGrpSpPr>
            <p:cNvPr id="32938" name="Group 264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87" name="AutoShape 265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19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88" name="AutoShape 266"/>
              <p:cNvSpPr>
                <a:spLocks noChangeArrowheads="1"/>
              </p:cNvSpPr>
              <p:nvPr/>
            </p:nvSpPr>
            <p:spPr bwMode="auto">
              <a:xfrm>
                <a:off x="625" y="2584"/>
                <a:ext cx="693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32939" name="Freeform 267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36 w 328"/>
                <a:gd name="T3" fmla="*/ 61 h 226"/>
                <a:gd name="T4" fmla="*/ 135 w 328"/>
                <a:gd name="T5" fmla="*/ 108 h 226"/>
                <a:gd name="T6" fmla="*/ 0 w 328"/>
                <a:gd name="T7" fmla="*/ 4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2940" name="Group 268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85" name="AutoShape 269"/>
              <p:cNvSpPr>
                <a:spLocks noChangeArrowheads="1"/>
              </p:cNvSpPr>
              <p:nvPr/>
            </p:nvSpPr>
            <p:spPr bwMode="auto">
              <a:xfrm>
                <a:off x="614" y="2570"/>
                <a:ext cx="726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  <p:sp>
            <p:nvSpPr>
              <p:cNvPr id="186" name="AutoShape 270"/>
              <p:cNvSpPr>
                <a:spLocks noChangeArrowheads="1"/>
              </p:cNvSpPr>
              <p:nvPr/>
            </p:nvSpPr>
            <p:spPr bwMode="auto">
              <a:xfrm>
                <a:off x="627" y="2585"/>
                <a:ext cx="693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Arial" charset="0"/>
                </a:endParaRPr>
              </a:p>
            </p:txBody>
          </p:sp>
        </p:grpSp>
        <p:sp>
          <p:nvSpPr>
            <p:cNvPr id="174" name="Rectangle 271"/>
            <p:cNvSpPr>
              <a:spLocks noChangeArrowheads="1"/>
            </p:cNvSpPr>
            <p:nvPr/>
          </p:nvSpPr>
          <p:spPr bwMode="auto">
            <a:xfrm>
              <a:off x="5252" y="429"/>
              <a:ext cx="64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2942" name="Freeform 272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20 w 296"/>
                <a:gd name="T3" fmla="*/ 69 h 256"/>
                <a:gd name="T4" fmla="*/ 122 w 296"/>
                <a:gd name="T5" fmla="*/ 122 h 256"/>
                <a:gd name="T6" fmla="*/ 0 w 296"/>
                <a:gd name="T7" fmla="*/ 4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943" name="Freeform 273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26 w 304"/>
                <a:gd name="T3" fmla="*/ 79 h 288"/>
                <a:gd name="T4" fmla="*/ 118 w 304"/>
                <a:gd name="T5" fmla="*/ 139 h 288"/>
                <a:gd name="T6" fmla="*/ 3 w 304"/>
                <a:gd name="T7" fmla="*/ 6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7" name="Oval 274"/>
            <p:cNvSpPr>
              <a:spLocks noChangeArrowheads="1"/>
            </p:cNvSpPr>
            <p:nvPr/>
          </p:nvSpPr>
          <p:spPr bwMode="auto">
            <a:xfrm>
              <a:off x="5517" y="2612"/>
              <a:ext cx="48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32945" name="Freeform 275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51 h 240"/>
                <a:gd name="T2" fmla="*/ 2 w 306"/>
                <a:gd name="T3" fmla="*/ 116 h 240"/>
                <a:gd name="T4" fmla="*/ 126 w 306"/>
                <a:gd name="T5" fmla="*/ 53 h 240"/>
                <a:gd name="T6" fmla="*/ 123 w 306"/>
                <a:gd name="T7" fmla="*/ 0 h 240"/>
                <a:gd name="T8" fmla="*/ 0 w 306"/>
                <a:gd name="T9" fmla="*/ 51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9" name="AutoShape 276"/>
            <p:cNvSpPr>
              <a:spLocks noChangeArrowheads="1"/>
            </p:cNvSpPr>
            <p:nvPr/>
          </p:nvSpPr>
          <p:spPr bwMode="auto">
            <a:xfrm>
              <a:off x="4140" y="2680"/>
              <a:ext cx="1203" cy="145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0" name="AutoShape 277"/>
            <p:cNvSpPr>
              <a:spLocks noChangeArrowheads="1"/>
            </p:cNvSpPr>
            <p:nvPr/>
          </p:nvSpPr>
          <p:spPr bwMode="auto">
            <a:xfrm>
              <a:off x="4204" y="2709"/>
              <a:ext cx="1075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1" name="Oval 278"/>
            <p:cNvSpPr>
              <a:spLocks noChangeArrowheads="1"/>
            </p:cNvSpPr>
            <p:nvPr/>
          </p:nvSpPr>
          <p:spPr bwMode="auto">
            <a:xfrm>
              <a:off x="4310" y="2380"/>
              <a:ext cx="159" cy="145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2" name="Oval 279"/>
            <p:cNvSpPr>
              <a:spLocks noChangeArrowheads="1"/>
            </p:cNvSpPr>
            <p:nvPr/>
          </p:nvSpPr>
          <p:spPr bwMode="auto">
            <a:xfrm>
              <a:off x="4484" y="2385"/>
              <a:ext cx="164" cy="14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183" name="Oval 280"/>
            <p:cNvSpPr>
              <a:spLocks noChangeArrowheads="1"/>
            </p:cNvSpPr>
            <p:nvPr/>
          </p:nvSpPr>
          <p:spPr bwMode="auto">
            <a:xfrm>
              <a:off x="4664" y="2380"/>
              <a:ext cx="154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  <p:sp>
          <p:nvSpPr>
            <p:cNvPr id="184" name="Rectangle 281"/>
            <p:cNvSpPr>
              <a:spLocks noChangeArrowheads="1"/>
            </p:cNvSpPr>
            <p:nvPr/>
          </p:nvSpPr>
          <p:spPr bwMode="auto">
            <a:xfrm>
              <a:off x="5062" y="1838"/>
              <a:ext cx="85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Arial" charset="0"/>
              </a:endParaRPr>
            </a:p>
          </p:txBody>
        </p:sp>
      </p:grpSp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339725" y="1174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Streaming s</a:t>
            </a:r>
            <a:r>
              <a:rPr lang="en-US" dirty="0" smtClean="0"/>
              <a:t>tored video: </a:t>
            </a:r>
            <a:endParaRPr lang="en-US" dirty="0"/>
          </a:p>
        </p:txBody>
      </p:sp>
      <p:grpSp>
        <p:nvGrpSpPr>
          <p:cNvPr id="32771" name="Group 134"/>
          <p:cNvGrpSpPr>
            <a:grpSpLocks/>
          </p:cNvGrpSpPr>
          <p:nvPr/>
        </p:nvGrpSpPr>
        <p:grpSpPr bwMode="auto">
          <a:xfrm>
            <a:off x="2803525" y="4560888"/>
            <a:ext cx="1281113" cy="363537"/>
            <a:chOff x="3621" y="3265"/>
            <a:chExt cx="1776" cy="744"/>
          </a:xfrm>
        </p:grpSpPr>
        <p:pic>
          <p:nvPicPr>
            <p:cNvPr id="32924" name="Picture 135" descr="reel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1" y="3265"/>
              <a:ext cx="1776" cy="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2344" name="Freeform 136"/>
            <p:cNvSpPr>
              <a:spLocks/>
            </p:cNvSpPr>
            <p:nvPr/>
          </p:nvSpPr>
          <p:spPr bwMode="auto">
            <a:xfrm>
              <a:off x="3971" y="3288"/>
              <a:ext cx="1402" cy="439"/>
            </a:xfrm>
            <a:custGeom>
              <a:avLst/>
              <a:gdLst>
                <a:gd name="T0" fmla="*/ 0 w 1401"/>
                <a:gd name="T1" fmla="*/ 6 h 438"/>
                <a:gd name="T2" fmla="*/ 27 w 1401"/>
                <a:gd name="T3" fmla="*/ 384 h 438"/>
                <a:gd name="T4" fmla="*/ 114 w 1401"/>
                <a:gd name="T5" fmla="*/ 381 h 438"/>
                <a:gd name="T6" fmla="*/ 132 w 1401"/>
                <a:gd name="T7" fmla="*/ 357 h 438"/>
                <a:gd name="T8" fmla="*/ 210 w 1401"/>
                <a:gd name="T9" fmla="*/ 402 h 438"/>
                <a:gd name="T10" fmla="*/ 450 w 1401"/>
                <a:gd name="T11" fmla="*/ 384 h 438"/>
                <a:gd name="T12" fmla="*/ 486 w 1401"/>
                <a:gd name="T13" fmla="*/ 393 h 438"/>
                <a:gd name="T14" fmla="*/ 690 w 1401"/>
                <a:gd name="T15" fmla="*/ 417 h 438"/>
                <a:gd name="T16" fmla="*/ 1074 w 1401"/>
                <a:gd name="T17" fmla="*/ 438 h 438"/>
                <a:gd name="T18" fmla="*/ 1401 w 1401"/>
                <a:gd name="T19" fmla="*/ 420 h 438"/>
                <a:gd name="T20" fmla="*/ 1392 w 1401"/>
                <a:gd name="T21" fmla="*/ 165 h 438"/>
                <a:gd name="T22" fmla="*/ 291 w 1401"/>
                <a:gd name="T23" fmla="*/ 0 h 438"/>
                <a:gd name="T24" fmla="*/ 0 w 1401"/>
                <a:gd name="T25" fmla="*/ 6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01" h="438">
                  <a:moveTo>
                    <a:pt x="0" y="6"/>
                  </a:moveTo>
                  <a:lnTo>
                    <a:pt x="27" y="384"/>
                  </a:lnTo>
                  <a:lnTo>
                    <a:pt x="114" y="381"/>
                  </a:lnTo>
                  <a:lnTo>
                    <a:pt x="132" y="357"/>
                  </a:lnTo>
                  <a:lnTo>
                    <a:pt x="210" y="402"/>
                  </a:lnTo>
                  <a:lnTo>
                    <a:pt x="450" y="384"/>
                  </a:lnTo>
                  <a:lnTo>
                    <a:pt x="486" y="393"/>
                  </a:lnTo>
                  <a:lnTo>
                    <a:pt x="690" y="417"/>
                  </a:lnTo>
                  <a:lnTo>
                    <a:pt x="1074" y="438"/>
                  </a:lnTo>
                  <a:lnTo>
                    <a:pt x="1401" y="420"/>
                  </a:lnTo>
                  <a:lnTo>
                    <a:pt x="1392" y="165"/>
                  </a:lnTo>
                  <a:lnTo>
                    <a:pt x="291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222345" name="Freeform 137"/>
            <p:cNvSpPr>
              <a:spLocks/>
            </p:cNvSpPr>
            <p:nvPr/>
          </p:nvSpPr>
          <p:spPr bwMode="auto">
            <a:xfrm>
              <a:off x="4242" y="3860"/>
              <a:ext cx="999" cy="120"/>
            </a:xfrm>
            <a:custGeom>
              <a:avLst/>
              <a:gdLst>
                <a:gd name="T0" fmla="*/ 0 w 999"/>
                <a:gd name="T1" fmla="*/ 6 h 123"/>
                <a:gd name="T2" fmla="*/ 717 w 999"/>
                <a:gd name="T3" fmla="*/ 12 h 123"/>
                <a:gd name="T4" fmla="*/ 744 w 999"/>
                <a:gd name="T5" fmla="*/ 36 h 123"/>
                <a:gd name="T6" fmla="*/ 801 w 999"/>
                <a:gd name="T7" fmla="*/ 42 h 123"/>
                <a:gd name="T8" fmla="*/ 876 w 999"/>
                <a:gd name="T9" fmla="*/ 6 h 123"/>
                <a:gd name="T10" fmla="*/ 933 w 999"/>
                <a:gd name="T11" fmla="*/ 0 h 123"/>
                <a:gd name="T12" fmla="*/ 981 w 999"/>
                <a:gd name="T13" fmla="*/ 15 h 123"/>
                <a:gd name="T14" fmla="*/ 999 w 999"/>
                <a:gd name="T15" fmla="*/ 51 h 123"/>
                <a:gd name="T16" fmla="*/ 987 w 999"/>
                <a:gd name="T17" fmla="*/ 123 h 123"/>
                <a:gd name="T18" fmla="*/ 18 w 999"/>
                <a:gd name="T19" fmla="*/ 120 h 123"/>
                <a:gd name="T20" fmla="*/ 0 w 999"/>
                <a:gd name="T21" fmla="*/ 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9" h="123">
                  <a:moveTo>
                    <a:pt x="0" y="6"/>
                  </a:moveTo>
                  <a:lnTo>
                    <a:pt x="717" y="12"/>
                  </a:lnTo>
                  <a:lnTo>
                    <a:pt x="744" y="36"/>
                  </a:lnTo>
                  <a:lnTo>
                    <a:pt x="801" y="42"/>
                  </a:lnTo>
                  <a:lnTo>
                    <a:pt x="876" y="6"/>
                  </a:lnTo>
                  <a:lnTo>
                    <a:pt x="933" y="0"/>
                  </a:lnTo>
                  <a:lnTo>
                    <a:pt x="981" y="15"/>
                  </a:lnTo>
                  <a:lnTo>
                    <a:pt x="999" y="51"/>
                  </a:lnTo>
                  <a:lnTo>
                    <a:pt x="987" y="123"/>
                  </a:lnTo>
                  <a:lnTo>
                    <a:pt x="18" y="12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  <p:pic>
          <p:nvPicPr>
            <p:cNvPr id="32927" name="Picture 138" descr="video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" y="3400"/>
              <a:ext cx="889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2376" name="Line 168"/>
          <p:cNvSpPr>
            <a:spLocks noChangeShapeType="1"/>
          </p:cNvSpPr>
          <p:nvPr/>
        </p:nvSpPr>
        <p:spPr bwMode="auto">
          <a:xfrm>
            <a:off x="838200" y="1490663"/>
            <a:ext cx="0" cy="28527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grpSp>
        <p:nvGrpSpPr>
          <p:cNvPr id="222565" name="Group 357"/>
          <p:cNvGrpSpPr>
            <a:grpSpLocks/>
          </p:cNvGrpSpPr>
          <p:nvPr/>
        </p:nvGrpSpPr>
        <p:grpSpPr bwMode="auto">
          <a:xfrm>
            <a:off x="1498600" y="3467100"/>
            <a:ext cx="1662113" cy="1441450"/>
            <a:chOff x="944" y="2184"/>
            <a:chExt cx="1047" cy="908"/>
          </a:xfrm>
        </p:grpSpPr>
        <p:sp>
          <p:nvSpPr>
            <p:cNvPr id="222415" name="Freeform 207"/>
            <p:cNvSpPr>
              <a:spLocks/>
            </p:cNvSpPr>
            <p:nvPr/>
          </p:nvSpPr>
          <p:spPr bwMode="auto">
            <a:xfrm>
              <a:off x="1278" y="2184"/>
              <a:ext cx="660" cy="666"/>
            </a:xfrm>
            <a:custGeom>
              <a:avLst/>
              <a:gdLst>
                <a:gd name="T0" fmla="*/ 0 w 660"/>
                <a:gd name="T1" fmla="*/ 0 h 666"/>
                <a:gd name="T2" fmla="*/ 660 w 660"/>
                <a:gd name="T3" fmla="*/ 666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60" h="666">
                  <a:moveTo>
                    <a:pt x="0" y="0"/>
                  </a:moveTo>
                  <a:cubicBezTo>
                    <a:pt x="0" y="0"/>
                    <a:pt x="486" y="168"/>
                    <a:pt x="660" y="666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222416" name="Text Box 208"/>
            <p:cNvSpPr txBox="1">
              <a:spLocks noChangeArrowheads="1"/>
            </p:cNvSpPr>
            <p:nvPr/>
          </p:nvSpPr>
          <p:spPr bwMode="auto">
            <a:xfrm>
              <a:off x="944" y="2336"/>
              <a:ext cx="1047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42900" indent="-342900">
                <a:buFontTx/>
                <a:buAutoNum type="arabicPeriod"/>
                <a:defRPr/>
              </a:pPr>
              <a:r>
                <a:rPr lang="en-US" dirty="0">
                  <a:latin typeface="Arial"/>
                  <a:cs typeface="Arial"/>
                </a:rPr>
                <a:t>v</a:t>
              </a:r>
              <a:r>
                <a:rPr lang="en-US" dirty="0">
                  <a:latin typeface="Arial"/>
                  <a:cs typeface="Arial"/>
                </a:rPr>
                <a:t>ideo</a:t>
              </a:r>
              <a:endParaRPr lang="en-US" dirty="0">
                <a:latin typeface="Arial"/>
                <a:cs typeface="Arial"/>
              </a:endParaRPr>
            </a:p>
            <a:p>
              <a:pPr>
                <a:defRPr/>
              </a:pPr>
              <a:r>
                <a:rPr lang="en-US" dirty="0">
                  <a:latin typeface="Arial"/>
                  <a:cs typeface="Arial"/>
                </a:rPr>
                <a:t>r</a:t>
              </a:r>
              <a:r>
                <a:rPr lang="en-US" dirty="0">
                  <a:latin typeface="Arial"/>
                  <a:cs typeface="Arial"/>
                </a:rPr>
                <a:t>ecorded (e.g., 30 frames/sec)</a:t>
              </a:r>
              <a:endParaRPr lang="en-US" dirty="0">
                <a:latin typeface="Arial"/>
                <a:cs typeface="Arial"/>
              </a:endParaRPr>
            </a:p>
          </p:txBody>
        </p:sp>
      </p:grpSp>
      <p:grpSp>
        <p:nvGrpSpPr>
          <p:cNvPr id="222470" name="Group 262"/>
          <p:cNvGrpSpPr>
            <a:grpSpLocks/>
          </p:cNvGrpSpPr>
          <p:nvPr/>
        </p:nvGrpSpPr>
        <p:grpSpPr bwMode="auto">
          <a:xfrm>
            <a:off x="1028700" y="1811338"/>
            <a:ext cx="2552700" cy="2525712"/>
            <a:chOff x="648" y="1147"/>
            <a:chExt cx="1608" cy="1591"/>
          </a:xfrm>
        </p:grpSpPr>
        <p:grpSp>
          <p:nvGrpSpPr>
            <p:cNvPr id="32881" name="Group 206"/>
            <p:cNvGrpSpPr>
              <a:grpSpLocks/>
            </p:cNvGrpSpPr>
            <p:nvPr/>
          </p:nvGrpSpPr>
          <p:grpSpPr bwMode="auto">
            <a:xfrm>
              <a:off x="648" y="1725"/>
              <a:ext cx="1024" cy="1013"/>
              <a:chOff x="672" y="1071"/>
              <a:chExt cx="1024" cy="1013"/>
            </a:xfrm>
          </p:grpSpPr>
          <p:grpSp>
            <p:nvGrpSpPr>
              <p:cNvPr id="32897" name="Group 189"/>
              <p:cNvGrpSpPr>
                <a:grpSpLocks/>
              </p:cNvGrpSpPr>
              <p:nvPr/>
            </p:nvGrpSpPr>
            <p:grpSpPr bwMode="auto">
              <a:xfrm>
                <a:off x="672" y="1506"/>
                <a:ext cx="583" cy="578"/>
                <a:chOff x="672" y="1486"/>
                <a:chExt cx="583" cy="578"/>
              </a:xfrm>
            </p:grpSpPr>
            <p:grpSp>
              <p:nvGrpSpPr>
                <p:cNvPr id="32908" name="Group 181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2916" name="Group 177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381" name="Line 17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384" name="Line 17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2917" name="Group 178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387" name="Line 1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388" name="Line 180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32909" name="Group 182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2910" name="Group 183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392" name="Line 1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393" name="Line 185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2911" name="Group 186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395" name="Line 18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396" name="Line 188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32898" name="Group 191"/>
              <p:cNvGrpSpPr>
                <a:grpSpLocks/>
              </p:cNvGrpSpPr>
              <p:nvPr/>
            </p:nvGrpSpPr>
            <p:grpSpPr bwMode="auto">
              <a:xfrm>
                <a:off x="1259" y="1217"/>
                <a:ext cx="291" cy="288"/>
                <a:chOff x="672" y="1776"/>
                <a:chExt cx="291" cy="288"/>
              </a:xfrm>
            </p:grpSpPr>
            <p:grpSp>
              <p:nvGrpSpPr>
                <p:cNvPr id="32902" name="Group 192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2401" name="Line 193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2402" name="Line 194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32903" name="Group 195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2404" name="Line 196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2405" name="Line 197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32899" name="Group 199"/>
              <p:cNvGrpSpPr>
                <a:grpSpLocks/>
              </p:cNvGrpSpPr>
              <p:nvPr/>
            </p:nvGrpSpPr>
            <p:grpSpPr bwMode="auto">
              <a:xfrm>
                <a:off x="1551" y="1071"/>
                <a:ext cx="145" cy="144"/>
                <a:chOff x="672" y="1920"/>
                <a:chExt cx="145" cy="144"/>
              </a:xfrm>
            </p:grpSpPr>
            <p:sp>
              <p:nvSpPr>
                <p:cNvPr id="222408" name="Line 200"/>
                <p:cNvSpPr>
                  <a:spLocks noChangeShapeType="1"/>
                </p:cNvSpPr>
                <p:nvPr/>
              </p:nvSpPr>
              <p:spPr bwMode="auto">
                <a:xfrm>
                  <a:off x="672" y="192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222409" name="Line 201"/>
                <p:cNvSpPr>
                  <a:spLocks noChangeShapeType="1"/>
                </p:cNvSpPr>
                <p:nvPr/>
              </p:nvSpPr>
              <p:spPr bwMode="auto">
                <a:xfrm rot="5400000">
                  <a:off x="745" y="1848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/>
                    <a:cs typeface="Arial"/>
                  </a:endParaRPr>
                </a:p>
              </p:txBody>
            </p:sp>
          </p:grpSp>
        </p:grpSp>
        <p:grpSp>
          <p:nvGrpSpPr>
            <p:cNvPr id="32882" name="Group 237"/>
            <p:cNvGrpSpPr>
              <a:grpSpLocks/>
            </p:cNvGrpSpPr>
            <p:nvPr/>
          </p:nvGrpSpPr>
          <p:grpSpPr bwMode="auto">
            <a:xfrm>
              <a:off x="1673" y="1147"/>
              <a:ext cx="583" cy="578"/>
              <a:chOff x="672" y="1486"/>
              <a:chExt cx="583" cy="578"/>
            </a:xfrm>
          </p:grpSpPr>
          <p:grpSp>
            <p:nvGrpSpPr>
              <p:cNvPr id="32883" name="Group 238"/>
              <p:cNvGrpSpPr>
                <a:grpSpLocks/>
              </p:cNvGrpSpPr>
              <p:nvPr/>
            </p:nvGrpSpPr>
            <p:grpSpPr bwMode="auto">
              <a:xfrm>
                <a:off x="672" y="1776"/>
                <a:ext cx="291" cy="288"/>
                <a:chOff x="672" y="1776"/>
                <a:chExt cx="291" cy="288"/>
              </a:xfrm>
            </p:grpSpPr>
            <p:grpSp>
              <p:nvGrpSpPr>
                <p:cNvPr id="32891" name="Group 239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2448" name="Line 240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2449" name="Line 24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32892" name="Group 242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2451" name="Line 243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2452" name="Line 244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32884" name="Group 245"/>
              <p:cNvGrpSpPr>
                <a:grpSpLocks/>
              </p:cNvGrpSpPr>
              <p:nvPr/>
            </p:nvGrpSpPr>
            <p:grpSpPr bwMode="auto">
              <a:xfrm>
                <a:off x="964" y="1486"/>
                <a:ext cx="291" cy="288"/>
                <a:chOff x="672" y="1776"/>
                <a:chExt cx="291" cy="288"/>
              </a:xfrm>
            </p:grpSpPr>
            <p:grpSp>
              <p:nvGrpSpPr>
                <p:cNvPr id="32885" name="Group 246"/>
                <p:cNvGrpSpPr>
                  <a:grpSpLocks/>
                </p:cNvGrpSpPr>
                <p:nvPr/>
              </p:nvGrpSpPr>
              <p:grpSpPr bwMode="auto">
                <a:xfrm>
                  <a:off x="672" y="1920"/>
                  <a:ext cx="145" cy="144"/>
                  <a:chOff x="672" y="1920"/>
                  <a:chExt cx="145" cy="144"/>
                </a:xfrm>
              </p:grpSpPr>
              <p:sp>
                <p:nvSpPr>
                  <p:cNvPr id="222455" name="Line 247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2456" name="Line 248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</p:grpSp>
            <p:grpSp>
              <p:nvGrpSpPr>
                <p:cNvPr id="32886" name="Group 249"/>
                <p:cNvGrpSpPr>
                  <a:grpSpLocks/>
                </p:cNvGrpSpPr>
                <p:nvPr/>
              </p:nvGrpSpPr>
              <p:grpSpPr bwMode="auto">
                <a:xfrm>
                  <a:off x="818" y="1776"/>
                  <a:ext cx="145" cy="144"/>
                  <a:chOff x="672" y="1920"/>
                  <a:chExt cx="145" cy="144"/>
                </a:xfrm>
              </p:grpSpPr>
              <p:sp>
                <p:nvSpPr>
                  <p:cNvPr id="222458" name="Line 250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2459" name="Line 251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</p:grpSp>
          </p:grpSp>
        </p:grpSp>
      </p:grpSp>
      <p:grpSp>
        <p:nvGrpSpPr>
          <p:cNvPr id="222566" name="Group 358"/>
          <p:cNvGrpSpPr>
            <a:grpSpLocks/>
          </p:cNvGrpSpPr>
          <p:nvPr/>
        </p:nvGrpSpPr>
        <p:grpSpPr bwMode="auto">
          <a:xfrm>
            <a:off x="3165475" y="3241675"/>
            <a:ext cx="1373188" cy="1296988"/>
            <a:chOff x="1994" y="2042"/>
            <a:chExt cx="865" cy="817"/>
          </a:xfrm>
        </p:grpSpPr>
        <p:sp>
          <p:nvSpPr>
            <p:cNvPr id="222417" name="Freeform 209"/>
            <p:cNvSpPr>
              <a:spLocks/>
            </p:cNvSpPr>
            <p:nvPr/>
          </p:nvSpPr>
          <p:spPr bwMode="auto">
            <a:xfrm rot="-5400000">
              <a:off x="2196" y="2196"/>
              <a:ext cx="660" cy="666"/>
            </a:xfrm>
            <a:custGeom>
              <a:avLst/>
              <a:gdLst>
                <a:gd name="T0" fmla="*/ 0 w 660"/>
                <a:gd name="T1" fmla="*/ 0 h 666"/>
                <a:gd name="T2" fmla="*/ 660 w 660"/>
                <a:gd name="T3" fmla="*/ 666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60" h="666">
                  <a:moveTo>
                    <a:pt x="0" y="0"/>
                  </a:moveTo>
                  <a:cubicBezTo>
                    <a:pt x="0" y="0"/>
                    <a:pt x="486" y="168"/>
                    <a:pt x="660" y="666"/>
                  </a:cubicBezTo>
                </a:path>
              </a:pathLst>
            </a:custGeom>
            <a:noFill/>
            <a:ln w="1905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222513" name="Text Box 305"/>
            <p:cNvSpPr txBox="1">
              <a:spLocks noChangeArrowheads="1"/>
            </p:cNvSpPr>
            <p:nvPr/>
          </p:nvSpPr>
          <p:spPr bwMode="auto">
            <a:xfrm>
              <a:off x="1994" y="2042"/>
              <a:ext cx="6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CC0000"/>
                  </a:solidFill>
                  <a:latin typeface="Arial"/>
                  <a:cs typeface="Arial"/>
                </a:rPr>
                <a:t>2. video</a:t>
              </a:r>
            </a:p>
            <a:p>
              <a:pPr>
                <a:defRPr/>
              </a:pPr>
              <a:r>
                <a:rPr lang="en-US" dirty="0">
                  <a:solidFill>
                    <a:srgbClr val="CC0000"/>
                  </a:solidFill>
                  <a:latin typeface="Arial"/>
                  <a:cs typeface="Arial"/>
                </a:rPr>
                <a:t>sent</a:t>
              </a:r>
            </a:p>
          </p:txBody>
        </p:sp>
      </p:grpSp>
      <p:sp>
        <p:nvSpPr>
          <p:cNvPr id="222562" name="Text Box 354"/>
          <p:cNvSpPr txBox="1">
            <a:spLocks noChangeArrowheads="1"/>
          </p:cNvSpPr>
          <p:nvPr/>
        </p:nvSpPr>
        <p:spPr bwMode="auto">
          <a:xfrm rot="-5433387">
            <a:off x="-412750" y="2638426"/>
            <a:ext cx="19573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Cumulative data</a:t>
            </a:r>
          </a:p>
        </p:txBody>
      </p:sp>
      <p:grpSp>
        <p:nvGrpSpPr>
          <p:cNvPr id="222573" name="Group 365"/>
          <p:cNvGrpSpPr>
            <a:grpSpLocks/>
          </p:cNvGrpSpPr>
          <p:nvPr/>
        </p:nvGrpSpPr>
        <p:grpSpPr bwMode="auto">
          <a:xfrm>
            <a:off x="4451350" y="1851025"/>
            <a:ext cx="3321050" cy="4337050"/>
            <a:chOff x="2804" y="1044"/>
            <a:chExt cx="2092" cy="2732"/>
          </a:xfrm>
        </p:grpSpPr>
        <p:sp>
          <p:nvSpPr>
            <p:cNvPr id="222568" name="Line 360"/>
            <p:cNvSpPr>
              <a:spLocks noChangeShapeType="1"/>
            </p:cNvSpPr>
            <p:nvPr/>
          </p:nvSpPr>
          <p:spPr bwMode="auto">
            <a:xfrm>
              <a:off x="3852" y="1044"/>
              <a:ext cx="0" cy="19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222569" name="Text Box 361"/>
            <p:cNvSpPr txBox="1">
              <a:spLocks noChangeArrowheads="1"/>
            </p:cNvSpPr>
            <p:nvPr/>
          </p:nvSpPr>
          <p:spPr bwMode="auto">
            <a:xfrm>
              <a:off x="2804" y="3020"/>
              <a:ext cx="2092" cy="75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CC0000"/>
                  </a:solidFill>
                  <a:latin typeface="Arial"/>
                  <a:cs typeface="Arial"/>
                </a:rPr>
                <a:t>streaming</a:t>
              </a:r>
              <a:r>
                <a:rPr lang="en-US" dirty="0">
                  <a:latin typeface="Arial"/>
                  <a:cs typeface="Arial"/>
                </a:rPr>
                <a:t>: </a:t>
              </a:r>
              <a:r>
                <a:rPr lang="en-US" i="0" dirty="0">
                  <a:latin typeface="Arial"/>
                  <a:cs typeface="Arial"/>
                </a:rPr>
                <a:t>at this time, client </a:t>
              </a:r>
            </a:p>
            <a:p>
              <a:pPr>
                <a:defRPr/>
              </a:pPr>
              <a:r>
                <a:rPr lang="en-US" i="0" dirty="0">
                  <a:latin typeface="Arial"/>
                  <a:cs typeface="Arial"/>
                </a:rPr>
                <a:t>playing out early part of video, </a:t>
              </a:r>
            </a:p>
            <a:p>
              <a:pPr>
                <a:defRPr/>
              </a:pPr>
              <a:r>
                <a:rPr lang="en-US" i="0" dirty="0">
                  <a:latin typeface="Arial"/>
                  <a:cs typeface="Arial"/>
                </a:rPr>
                <a:t>while server still sending later</a:t>
              </a:r>
            </a:p>
            <a:p>
              <a:pPr>
                <a:defRPr/>
              </a:pPr>
              <a:r>
                <a:rPr lang="en-US" i="0" dirty="0">
                  <a:latin typeface="Arial"/>
                  <a:cs typeface="Arial"/>
                </a:rPr>
                <a:t>part of video</a:t>
              </a:r>
            </a:p>
          </p:txBody>
        </p:sp>
      </p:grpSp>
      <p:grpSp>
        <p:nvGrpSpPr>
          <p:cNvPr id="222572" name="Group 364"/>
          <p:cNvGrpSpPr>
            <a:grpSpLocks/>
          </p:cNvGrpSpPr>
          <p:nvPr/>
        </p:nvGrpSpPr>
        <p:grpSpPr bwMode="auto">
          <a:xfrm>
            <a:off x="3981450" y="3975100"/>
            <a:ext cx="1770063" cy="923925"/>
            <a:chOff x="2508" y="2461"/>
            <a:chExt cx="1115" cy="582"/>
          </a:xfrm>
        </p:grpSpPr>
        <p:sp>
          <p:nvSpPr>
            <p:cNvPr id="222570" name="Text Box 362"/>
            <p:cNvSpPr txBox="1">
              <a:spLocks noChangeArrowheads="1"/>
            </p:cNvSpPr>
            <p:nvPr/>
          </p:nvSpPr>
          <p:spPr bwMode="auto">
            <a:xfrm>
              <a:off x="2580" y="2461"/>
              <a:ext cx="1043" cy="5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Arial"/>
                  <a:cs typeface="Arial"/>
                </a:rPr>
                <a:t>n</a:t>
              </a:r>
              <a:r>
                <a:rPr lang="en-US" dirty="0">
                  <a:latin typeface="Arial"/>
                  <a:cs typeface="Arial"/>
                </a:rPr>
                <a:t>etwork delay</a:t>
              </a:r>
            </a:p>
            <a:p>
              <a:pPr algn="ctr">
                <a:defRPr/>
              </a:pPr>
              <a:r>
                <a:rPr lang="en-US" dirty="0">
                  <a:latin typeface="Arial"/>
                  <a:cs typeface="Arial"/>
                </a:rPr>
                <a:t>(fixed in this example)</a:t>
              </a:r>
              <a:endParaRPr lang="en-US" dirty="0">
                <a:latin typeface="Arial"/>
                <a:cs typeface="Arial"/>
              </a:endParaRPr>
            </a:p>
          </p:txBody>
        </p:sp>
        <p:sp>
          <p:nvSpPr>
            <p:cNvPr id="222571" name="Line 363"/>
            <p:cNvSpPr>
              <a:spLocks noChangeShapeType="1"/>
            </p:cNvSpPr>
            <p:nvPr/>
          </p:nvSpPr>
          <p:spPr bwMode="auto">
            <a:xfrm>
              <a:off x="2508" y="2658"/>
              <a:ext cx="10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/>
                <a:cs typeface="Arial"/>
              </a:endParaRPr>
            </a:p>
          </p:txBody>
        </p:sp>
      </p:grpSp>
      <p:sp>
        <p:nvSpPr>
          <p:cNvPr id="222574" name="Text Box 366"/>
          <p:cNvSpPr txBox="1">
            <a:spLocks noChangeArrowheads="1"/>
          </p:cNvSpPr>
          <p:nvPr/>
        </p:nvSpPr>
        <p:spPr bwMode="auto">
          <a:xfrm>
            <a:off x="8099425" y="4356100"/>
            <a:ext cx="62071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0" dirty="0">
                <a:latin typeface="Arial"/>
                <a:cs typeface="Arial"/>
              </a:rPr>
              <a:t>time</a:t>
            </a:r>
          </a:p>
        </p:txBody>
      </p:sp>
      <p:pic>
        <p:nvPicPr>
          <p:cNvPr id="32782" name="Picture 20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946150"/>
            <a:ext cx="54848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2567" name="Group 359"/>
          <p:cNvGrpSpPr>
            <a:grpSpLocks/>
          </p:cNvGrpSpPr>
          <p:nvPr/>
        </p:nvGrpSpPr>
        <p:grpSpPr bwMode="auto">
          <a:xfrm>
            <a:off x="3914775" y="1830388"/>
            <a:ext cx="4903788" cy="2806700"/>
            <a:chOff x="2466" y="1153"/>
            <a:chExt cx="3089" cy="1768"/>
          </a:xfrm>
        </p:grpSpPr>
        <p:grpSp>
          <p:nvGrpSpPr>
            <p:cNvPr id="32785" name="Group 263"/>
            <p:cNvGrpSpPr>
              <a:grpSpLocks/>
            </p:cNvGrpSpPr>
            <p:nvPr/>
          </p:nvGrpSpPr>
          <p:grpSpPr bwMode="auto">
            <a:xfrm>
              <a:off x="2466" y="1153"/>
              <a:ext cx="1608" cy="1591"/>
              <a:chOff x="648" y="1147"/>
              <a:chExt cx="1608" cy="1591"/>
            </a:xfrm>
          </p:grpSpPr>
          <p:grpSp>
            <p:nvGrpSpPr>
              <p:cNvPr id="32834" name="Group 264"/>
              <p:cNvGrpSpPr>
                <a:grpSpLocks/>
              </p:cNvGrpSpPr>
              <p:nvPr/>
            </p:nvGrpSpPr>
            <p:grpSpPr bwMode="auto">
              <a:xfrm>
                <a:off x="648" y="1725"/>
                <a:ext cx="1024" cy="1013"/>
                <a:chOff x="672" y="1071"/>
                <a:chExt cx="1024" cy="1013"/>
              </a:xfrm>
            </p:grpSpPr>
            <p:grpSp>
              <p:nvGrpSpPr>
                <p:cNvPr id="32850" name="Group 265"/>
                <p:cNvGrpSpPr>
                  <a:grpSpLocks/>
                </p:cNvGrpSpPr>
                <p:nvPr/>
              </p:nvGrpSpPr>
              <p:grpSpPr bwMode="auto">
                <a:xfrm>
                  <a:off x="672" y="1506"/>
                  <a:ext cx="583" cy="578"/>
                  <a:chOff x="672" y="1486"/>
                  <a:chExt cx="583" cy="578"/>
                </a:xfrm>
              </p:grpSpPr>
              <p:grpSp>
                <p:nvGrpSpPr>
                  <p:cNvPr id="32861" name="Group 266"/>
                  <p:cNvGrpSpPr>
                    <a:grpSpLocks/>
                  </p:cNvGrpSpPr>
                  <p:nvPr/>
                </p:nvGrpSpPr>
                <p:grpSpPr bwMode="auto">
                  <a:xfrm>
                    <a:off x="672" y="177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32869" name="Group 26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2476" name="Line 26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222477" name="Line 269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  <p:grpSp>
                  <p:nvGrpSpPr>
                    <p:cNvPr id="32870" name="Group 2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2479" name="Line 27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222480" name="Line 272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</p:grpSp>
              <p:grpSp>
                <p:nvGrpSpPr>
                  <p:cNvPr id="32862" name="Group 273"/>
                  <p:cNvGrpSpPr>
                    <a:grpSpLocks/>
                  </p:cNvGrpSpPr>
                  <p:nvPr/>
                </p:nvGrpSpPr>
                <p:grpSpPr bwMode="auto">
                  <a:xfrm>
                    <a:off x="964" y="148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32863" name="Group 27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2483" name="Line 27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222484" name="Line 276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  <p:grpSp>
                  <p:nvGrpSpPr>
                    <p:cNvPr id="32864" name="Group 27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2486" name="Line 27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222487" name="Line 279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2851" name="Group 280"/>
                <p:cNvGrpSpPr>
                  <a:grpSpLocks/>
                </p:cNvGrpSpPr>
                <p:nvPr/>
              </p:nvGrpSpPr>
              <p:grpSpPr bwMode="auto">
                <a:xfrm>
                  <a:off x="1259" y="1217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2855" name="Group 281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490" name="Line 28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491" name="Line 283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2856" name="Group 284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493" name="Line 2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494" name="Line 28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32852" name="Group 287"/>
                <p:cNvGrpSpPr>
                  <a:grpSpLocks/>
                </p:cNvGrpSpPr>
                <p:nvPr/>
              </p:nvGrpSpPr>
              <p:grpSpPr bwMode="auto">
                <a:xfrm>
                  <a:off x="1551" y="1071"/>
                  <a:ext cx="145" cy="144"/>
                  <a:chOff x="672" y="1920"/>
                  <a:chExt cx="145" cy="144"/>
                </a:xfrm>
              </p:grpSpPr>
              <p:sp>
                <p:nvSpPr>
                  <p:cNvPr id="222496" name="Line 288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2497" name="Line 289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32835" name="Group 290"/>
              <p:cNvGrpSpPr>
                <a:grpSpLocks/>
              </p:cNvGrpSpPr>
              <p:nvPr/>
            </p:nvGrpSpPr>
            <p:grpSpPr bwMode="auto">
              <a:xfrm>
                <a:off x="1673" y="1147"/>
                <a:ext cx="583" cy="578"/>
                <a:chOff x="672" y="1486"/>
                <a:chExt cx="583" cy="578"/>
              </a:xfrm>
            </p:grpSpPr>
            <p:grpSp>
              <p:nvGrpSpPr>
                <p:cNvPr id="32836" name="Group 291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2844" name="Group 292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501" name="Line 29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502" name="Line 29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2845" name="Group 295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504" name="Line 2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505" name="Line 297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32837" name="Group 298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2838" name="Group 299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508" name="Line 3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509" name="Line 301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2839" name="Group 302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511" name="Line 3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512" name="Line 30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</p:grpSp>
        </p:grpSp>
        <p:grpSp>
          <p:nvGrpSpPr>
            <p:cNvPr id="32786" name="Group 306"/>
            <p:cNvGrpSpPr>
              <a:grpSpLocks/>
            </p:cNvGrpSpPr>
            <p:nvPr/>
          </p:nvGrpSpPr>
          <p:grpSpPr bwMode="auto">
            <a:xfrm>
              <a:off x="3636" y="1159"/>
              <a:ext cx="1608" cy="1591"/>
              <a:chOff x="648" y="1147"/>
              <a:chExt cx="1608" cy="1591"/>
            </a:xfrm>
          </p:grpSpPr>
          <p:grpSp>
            <p:nvGrpSpPr>
              <p:cNvPr id="32793" name="Group 307"/>
              <p:cNvGrpSpPr>
                <a:grpSpLocks/>
              </p:cNvGrpSpPr>
              <p:nvPr/>
            </p:nvGrpSpPr>
            <p:grpSpPr bwMode="auto">
              <a:xfrm>
                <a:off x="648" y="1725"/>
                <a:ext cx="1024" cy="1013"/>
                <a:chOff x="672" y="1071"/>
                <a:chExt cx="1024" cy="1013"/>
              </a:xfrm>
            </p:grpSpPr>
            <p:grpSp>
              <p:nvGrpSpPr>
                <p:cNvPr id="32809" name="Group 308"/>
                <p:cNvGrpSpPr>
                  <a:grpSpLocks/>
                </p:cNvGrpSpPr>
                <p:nvPr/>
              </p:nvGrpSpPr>
              <p:grpSpPr bwMode="auto">
                <a:xfrm>
                  <a:off x="672" y="1506"/>
                  <a:ext cx="583" cy="578"/>
                  <a:chOff x="672" y="1486"/>
                  <a:chExt cx="583" cy="578"/>
                </a:xfrm>
              </p:grpSpPr>
              <p:grpSp>
                <p:nvGrpSpPr>
                  <p:cNvPr id="32820" name="Group 309"/>
                  <p:cNvGrpSpPr>
                    <a:grpSpLocks/>
                  </p:cNvGrpSpPr>
                  <p:nvPr/>
                </p:nvGrpSpPr>
                <p:grpSpPr bwMode="auto">
                  <a:xfrm>
                    <a:off x="672" y="177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32828" name="Group 3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2519" name="Line 31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222520" name="Line 312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  <p:grpSp>
                  <p:nvGrpSpPr>
                    <p:cNvPr id="32829" name="Group 3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2522" name="Line 31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222523" name="Line 315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</p:grpSp>
              <p:grpSp>
                <p:nvGrpSpPr>
                  <p:cNvPr id="32821" name="Group 316"/>
                  <p:cNvGrpSpPr>
                    <a:grpSpLocks/>
                  </p:cNvGrpSpPr>
                  <p:nvPr/>
                </p:nvGrpSpPr>
                <p:grpSpPr bwMode="auto">
                  <a:xfrm>
                    <a:off x="964" y="1486"/>
                    <a:ext cx="291" cy="288"/>
                    <a:chOff x="672" y="1776"/>
                    <a:chExt cx="291" cy="288"/>
                  </a:xfrm>
                </p:grpSpPr>
                <p:grpSp>
                  <p:nvGrpSpPr>
                    <p:cNvPr id="32822" name="Group 3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920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2526" name="Line 31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222527" name="Line 319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  <p:grpSp>
                  <p:nvGrpSpPr>
                    <p:cNvPr id="32823" name="Group 3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8" y="1776"/>
                      <a:ext cx="145" cy="144"/>
                      <a:chOff x="672" y="1920"/>
                      <a:chExt cx="145" cy="144"/>
                    </a:xfrm>
                  </p:grpSpPr>
                  <p:sp>
                    <p:nvSpPr>
                      <p:cNvPr id="222529" name="Line 32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72" y="1920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  <p:sp>
                    <p:nvSpPr>
                      <p:cNvPr id="222530" name="Line 322"/>
                      <p:cNvSpPr>
                        <a:spLocks noChangeShapeType="1"/>
                      </p:cNvSpPr>
                      <p:nvPr/>
                    </p:nvSpPr>
                    <p:spPr bwMode="auto">
                      <a:xfrm rot="5400000">
                        <a:off x="745" y="1848"/>
                        <a:ext cx="0" cy="144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accent2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US" dirty="0">
                          <a:latin typeface="Arial"/>
                          <a:cs typeface="Arial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32810" name="Group 323"/>
                <p:cNvGrpSpPr>
                  <a:grpSpLocks/>
                </p:cNvGrpSpPr>
                <p:nvPr/>
              </p:nvGrpSpPr>
              <p:grpSpPr bwMode="auto">
                <a:xfrm>
                  <a:off x="1259" y="1217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2814" name="Group 324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533" name="Line 3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534" name="Line 326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2815" name="Group 327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536" name="Line 3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537" name="Line 329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32811" name="Group 330"/>
                <p:cNvGrpSpPr>
                  <a:grpSpLocks/>
                </p:cNvGrpSpPr>
                <p:nvPr/>
              </p:nvGrpSpPr>
              <p:grpSpPr bwMode="auto">
                <a:xfrm>
                  <a:off x="1551" y="1071"/>
                  <a:ext cx="145" cy="144"/>
                  <a:chOff x="672" y="1920"/>
                  <a:chExt cx="145" cy="144"/>
                </a:xfrm>
              </p:grpSpPr>
              <p:sp>
                <p:nvSpPr>
                  <p:cNvPr id="222539" name="Line 331"/>
                  <p:cNvSpPr>
                    <a:spLocks noChangeShapeType="1"/>
                  </p:cNvSpPr>
                  <p:nvPr/>
                </p:nvSpPr>
                <p:spPr bwMode="auto">
                  <a:xfrm>
                    <a:off x="672" y="1920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222540" name="Line 33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745" y="1848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latin typeface="Arial"/>
                      <a:cs typeface="Arial"/>
                    </a:endParaRPr>
                  </a:p>
                </p:txBody>
              </p:sp>
            </p:grpSp>
          </p:grpSp>
          <p:grpSp>
            <p:nvGrpSpPr>
              <p:cNvPr id="32794" name="Group 333"/>
              <p:cNvGrpSpPr>
                <a:grpSpLocks/>
              </p:cNvGrpSpPr>
              <p:nvPr/>
            </p:nvGrpSpPr>
            <p:grpSpPr bwMode="auto">
              <a:xfrm>
                <a:off x="1673" y="1147"/>
                <a:ext cx="583" cy="578"/>
                <a:chOff x="672" y="1486"/>
                <a:chExt cx="583" cy="578"/>
              </a:xfrm>
            </p:grpSpPr>
            <p:grpSp>
              <p:nvGrpSpPr>
                <p:cNvPr id="32795" name="Group 334"/>
                <p:cNvGrpSpPr>
                  <a:grpSpLocks/>
                </p:cNvGrpSpPr>
                <p:nvPr/>
              </p:nvGrpSpPr>
              <p:grpSpPr bwMode="auto">
                <a:xfrm>
                  <a:off x="672" y="177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2803" name="Group 335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544" name="Line 3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545" name="Line 337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2804" name="Group 338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547" name="Line 3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548" name="Line 340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  <p:grpSp>
              <p:nvGrpSpPr>
                <p:cNvPr id="32796" name="Group 341"/>
                <p:cNvGrpSpPr>
                  <a:grpSpLocks/>
                </p:cNvGrpSpPr>
                <p:nvPr/>
              </p:nvGrpSpPr>
              <p:grpSpPr bwMode="auto">
                <a:xfrm>
                  <a:off x="964" y="1486"/>
                  <a:ext cx="291" cy="288"/>
                  <a:chOff x="672" y="1776"/>
                  <a:chExt cx="291" cy="288"/>
                </a:xfrm>
              </p:grpSpPr>
              <p:grpSp>
                <p:nvGrpSpPr>
                  <p:cNvPr id="32797" name="Group 342"/>
                  <p:cNvGrpSpPr>
                    <a:grpSpLocks/>
                  </p:cNvGrpSpPr>
                  <p:nvPr/>
                </p:nvGrpSpPr>
                <p:grpSpPr bwMode="auto">
                  <a:xfrm>
                    <a:off x="672" y="1920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551" name="Line 3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552" name="Line 344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  <p:grpSp>
                <p:nvGrpSpPr>
                  <p:cNvPr id="32798" name="Group 345"/>
                  <p:cNvGrpSpPr>
                    <a:grpSpLocks/>
                  </p:cNvGrpSpPr>
                  <p:nvPr/>
                </p:nvGrpSpPr>
                <p:grpSpPr bwMode="auto">
                  <a:xfrm>
                    <a:off x="818" y="1776"/>
                    <a:ext cx="145" cy="144"/>
                    <a:chOff x="672" y="1920"/>
                    <a:chExt cx="145" cy="144"/>
                  </a:xfrm>
                </p:grpSpPr>
                <p:sp>
                  <p:nvSpPr>
                    <p:cNvPr id="222554" name="Line 34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920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  <p:sp>
                  <p:nvSpPr>
                    <p:cNvPr id="222555" name="Line 347"/>
                    <p:cNvSpPr>
                      <a:spLocks noChangeShapeType="1"/>
                    </p:cNvSpPr>
                    <p:nvPr/>
                  </p:nvSpPr>
                  <p:spPr bwMode="auto">
                    <a:xfrm rot="5400000">
                      <a:off x="745" y="1848"/>
                      <a:ext cx="0" cy="144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accent2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latin typeface="Arial"/>
                        <a:cs typeface="Arial"/>
                      </a:endParaRPr>
                    </a:p>
                  </p:txBody>
                </p:sp>
              </p:grpSp>
            </p:grpSp>
          </p:grpSp>
        </p:grpSp>
        <p:sp>
          <p:nvSpPr>
            <p:cNvPr id="222556" name="Text Box 348"/>
            <p:cNvSpPr txBox="1">
              <a:spLocks noChangeArrowheads="1"/>
            </p:cNvSpPr>
            <p:nvPr/>
          </p:nvSpPr>
          <p:spPr bwMode="auto">
            <a:xfrm>
              <a:off x="3932" y="2339"/>
              <a:ext cx="1623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srgbClr val="000099"/>
                  </a:solidFill>
                  <a:latin typeface="Arial"/>
                  <a:cs typeface="Arial"/>
                </a:rPr>
                <a:t>3. video received,</a:t>
              </a:r>
            </a:p>
            <a:p>
              <a:pPr>
                <a:defRPr/>
              </a:pPr>
              <a:r>
                <a:rPr lang="en-US" dirty="0">
                  <a:solidFill>
                    <a:srgbClr val="000099"/>
                  </a:solidFill>
                  <a:latin typeface="Arial"/>
                  <a:cs typeface="Arial"/>
                </a:rPr>
                <a:t>played out at </a:t>
              </a:r>
              <a:r>
                <a:rPr lang="en-US" dirty="0">
                  <a:solidFill>
                    <a:srgbClr val="000099"/>
                  </a:solidFill>
                  <a:latin typeface="Arial"/>
                  <a:cs typeface="Arial"/>
                </a:rPr>
                <a:t>client</a:t>
              </a:r>
            </a:p>
            <a:p>
              <a:pPr>
                <a:defRPr/>
              </a:pPr>
              <a:r>
                <a:rPr lang="en-US" dirty="0">
                  <a:solidFill>
                    <a:srgbClr val="000099"/>
                  </a:solidFill>
                  <a:latin typeface="Arial"/>
                  <a:cs typeface="Arial"/>
                </a:rPr>
                <a:t>(30 frames/sec)</a:t>
              </a:r>
              <a:endParaRPr lang="en-US" dirty="0">
                <a:solidFill>
                  <a:srgbClr val="000099"/>
                </a:solidFill>
                <a:latin typeface="Arial"/>
                <a:cs typeface="Arial"/>
              </a:endParaRPr>
            </a:p>
          </p:txBody>
        </p:sp>
        <p:grpSp>
          <p:nvGrpSpPr>
            <p:cNvPr id="32788" name="Group 349"/>
            <p:cNvGrpSpPr>
              <a:grpSpLocks/>
            </p:cNvGrpSpPr>
            <p:nvPr/>
          </p:nvGrpSpPr>
          <p:grpSpPr bwMode="auto">
            <a:xfrm>
              <a:off x="4679" y="1872"/>
              <a:ext cx="427" cy="418"/>
              <a:chOff x="4437" y="1472"/>
              <a:chExt cx="427" cy="418"/>
            </a:xfrm>
          </p:grpSpPr>
          <p:sp>
            <p:nvSpPr>
              <p:cNvPr id="222558" name="Rectangle 350"/>
              <p:cNvSpPr>
                <a:spLocks noChangeArrowheads="1"/>
              </p:cNvSpPr>
              <p:nvPr/>
            </p:nvSpPr>
            <p:spPr bwMode="auto">
              <a:xfrm>
                <a:off x="4443" y="1475"/>
                <a:ext cx="421" cy="361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9050">
                <a:solidFill>
                  <a:srgbClr val="5F5F5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  <p:sp>
            <p:nvSpPr>
              <p:cNvPr id="222559" name="Rectangle 351"/>
              <p:cNvSpPr>
                <a:spLocks noChangeArrowheads="1"/>
              </p:cNvSpPr>
              <p:nvPr/>
            </p:nvSpPr>
            <p:spPr bwMode="auto">
              <a:xfrm>
                <a:off x="4567" y="1837"/>
                <a:ext cx="179" cy="23"/>
              </a:xfrm>
              <a:prstGeom prst="rect">
                <a:avLst/>
              </a:prstGeom>
              <a:solidFill>
                <a:srgbClr val="5F5F5F"/>
              </a:solidFill>
              <a:ln w="19050">
                <a:solidFill>
                  <a:srgbClr val="5F5F5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  <p:sp>
            <p:nvSpPr>
              <p:cNvPr id="222560" name="Rectangle 352"/>
              <p:cNvSpPr>
                <a:spLocks noChangeArrowheads="1"/>
              </p:cNvSpPr>
              <p:nvPr/>
            </p:nvSpPr>
            <p:spPr bwMode="auto">
              <a:xfrm>
                <a:off x="4442" y="1866"/>
                <a:ext cx="414" cy="24"/>
              </a:xfrm>
              <a:prstGeom prst="rect">
                <a:avLst/>
              </a:prstGeom>
              <a:solidFill>
                <a:schemeClr val="tx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  <p:sp>
            <p:nvSpPr>
              <p:cNvPr id="222561" name="Rectangle 353"/>
              <p:cNvSpPr>
                <a:spLocks noChangeArrowheads="1"/>
              </p:cNvSpPr>
              <p:nvPr/>
            </p:nvSpPr>
            <p:spPr bwMode="auto">
              <a:xfrm>
                <a:off x="4437" y="1472"/>
                <a:ext cx="423" cy="356"/>
              </a:xfrm>
              <a:prstGeom prst="rect">
                <a:avLst/>
              </a:prstGeom>
              <a:noFill/>
              <a:ln w="190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/>
                  <a:cs typeface="Arial"/>
                </a:endParaRPr>
              </a:p>
            </p:txBody>
          </p:sp>
        </p:grpSp>
      </p:grpSp>
      <p:sp>
        <p:nvSpPr>
          <p:cNvPr id="222377" name="Line 169"/>
          <p:cNvSpPr>
            <a:spLocks noChangeShapeType="1"/>
          </p:cNvSpPr>
          <p:nvPr/>
        </p:nvSpPr>
        <p:spPr bwMode="auto">
          <a:xfrm flipH="1">
            <a:off x="828675" y="4333875"/>
            <a:ext cx="7815263" cy="14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193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456154" y="6512521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9</a:t>
            </a:r>
            <a:r>
              <a:rPr lang="en-US" sz="1200" dirty="0" smtClean="0">
                <a:latin typeface="Tahoma" charset="0"/>
              </a:rPr>
              <a:t>-</a:t>
            </a:r>
            <a:fld id="{8E8C6E93-DF5B-BC4B-80F9-500DED1EEDCC}" type="slidenum">
              <a:rPr lang="en-US" sz="1200">
                <a:latin typeface="Tahoma" charset="0"/>
              </a:rPr>
              <a:pPr/>
              <a:t>9</a:t>
            </a:fld>
            <a:endParaRPr lang="en-US" sz="1200" dirty="0">
              <a:latin typeface="Tahoma" charset="0"/>
            </a:endParaRPr>
          </a:p>
        </p:txBody>
      </p:sp>
      <p:sp>
        <p:nvSpPr>
          <p:cNvPr id="194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581268" y="6508279"/>
            <a:ext cx="1971701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Multimedia Networking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716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225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22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chemeClr val="bg1">
                <a:lumMod val="95000"/>
              </a:schemeClr>
            </a:gs>
            <a:gs pos="100000">
              <a:schemeClr val="accent5">
                <a:lumMod val="75000"/>
              </a:schemeClr>
            </a:gs>
          </a:gsLst>
        </a:gradFill>
        <a:ln>
          <a:noFill/>
        </a:ln>
        <a:effectLst/>
      </a:spPr>
      <a:bodyPr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17721</TotalTime>
  <Words>5670</Words>
  <Application>Microsoft Macintosh PowerPoint</Application>
  <PresentationFormat>On-screen Show (4:3)</PresentationFormat>
  <Paragraphs>999</Paragraphs>
  <Slides>77</Slides>
  <Notes>72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77</vt:i4>
      </vt:variant>
    </vt:vector>
  </HeadingPairs>
  <TitlesOfParts>
    <vt:vector size="81" baseType="lpstr">
      <vt:lpstr>Default Design</vt:lpstr>
      <vt:lpstr>VISIO 5 Drawing</vt:lpstr>
      <vt:lpstr>Microsoft Equation</vt:lpstr>
      <vt:lpstr>Microsoft Clip Gallery</vt:lpstr>
      <vt:lpstr>PowerPoint Presentation</vt:lpstr>
      <vt:lpstr>Multimedia networking: outline</vt:lpstr>
      <vt:lpstr>Multimedia: audio</vt:lpstr>
      <vt:lpstr>Multimedia: audio</vt:lpstr>
      <vt:lpstr>Multimedia: video</vt:lpstr>
      <vt:lpstr>Multimedia: video</vt:lpstr>
      <vt:lpstr>Multimedia networking: 3 application types</vt:lpstr>
      <vt:lpstr>Multimedia networking: outline</vt:lpstr>
      <vt:lpstr>Streaming stored video: </vt:lpstr>
      <vt:lpstr>Streaming stored video: challenges</vt:lpstr>
      <vt:lpstr>Streaming stored video: revisited</vt:lpstr>
      <vt:lpstr>Client-side buffering, playout</vt:lpstr>
      <vt:lpstr>Client-side buffering, playout</vt:lpstr>
      <vt:lpstr>Client-side buffering, playout</vt:lpstr>
      <vt:lpstr>Streaming multimedia: UDP</vt:lpstr>
      <vt:lpstr>Streaming multimedia: HTTP</vt:lpstr>
      <vt:lpstr>Multimedia networking: outline</vt:lpstr>
      <vt:lpstr>Voice-over-IP (VoIP)</vt:lpstr>
      <vt:lpstr>VoIP characteristics</vt:lpstr>
      <vt:lpstr>VoIP: packet loss, delay</vt:lpstr>
      <vt:lpstr>Delay jitter</vt:lpstr>
      <vt:lpstr>VoIP: fixed playout delay</vt:lpstr>
      <vt:lpstr>VoIP: fixed playout delay</vt:lpstr>
      <vt:lpstr>Adaptive playout delay (1)</vt:lpstr>
      <vt:lpstr>Adaptive playout delay (2)</vt:lpstr>
      <vt:lpstr>Adaptive playout delay (3)</vt:lpstr>
      <vt:lpstr>VoiP: recovery from packet loss (1)</vt:lpstr>
      <vt:lpstr>VoiP: recovery from packet loss (2)</vt:lpstr>
      <vt:lpstr>VoiP: recovery from packet loss (3)</vt:lpstr>
      <vt:lpstr>Voice-over-IP: Skype</vt:lpstr>
      <vt:lpstr>P2P voice-over-IP: Skype</vt:lpstr>
      <vt:lpstr>Skype: peers as relays</vt:lpstr>
      <vt:lpstr>Multimedia networking: outline</vt:lpstr>
      <vt:lpstr>Real-Time Protocol (RTP)</vt:lpstr>
      <vt:lpstr>RTP runs on top of UDP</vt:lpstr>
      <vt:lpstr>RTP example</vt:lpstr>
      <vt:lpstr>RTP and QoS</vt:lpstr>
      <vt:lpstr>RTP header</vt:lpstr>
      <vt:lpstr>RTP header</vt:lpstr>
      <vt:lpstr>RTSP/RTP programming assignment</vt:lpstr>
      <vt:lpstr>Real-Time Control Protocol (RTCP)</vt:lpstr>
      <vt:lpstr>RTCP: multiple multicast senders</vt:lpstr>
      <vt:lpstr>RTCP: packet types</vt:lpstr>
      <vt:lpstr>RTCP: stream synchronization</vt:lpstr>
      <vt:lpstr>RTCP: bandwidth scaling</vt:lpstr>
      <vt:lpstr>SIP: Session Initiation Protocol [RFC 3261]</vt:lpstr>
      <vt:lpstr>SIP services</vt:lpstr>
      <vt:lpstr>Example: setting up call to known IP address</vt:lpstr>
      <vt:lpstr>Setting up a call (more)</vt:lpstr>
      <vt:lpstr>Example of SIP message</vt:lpstr>
      <vt:lpstr>Name translation, user location</vt:lpstr>
      <vt:lpstr>SIP registrar</vt:lpstr>
      <vt:lpstr>SIP proxy</vt:lpstr>
      <vt:lpstr>SIP example: jim@umass.edu calls keith@poly.edu</vt:lpstr>
      <vt:lpstr>Comparison with H.323</vt:lpstr>
      <vt:lpstr>Multimedia networking: outline</vt:lpstr>
      <vt:lpstr>Network support for multimedia</vt:lpstr>
      <vt:lpstr>Dimensioning best effort networks</vt:lpstr>
      <vt:lpstr>Providing multiple classes of service</vt:lpstr>
      <vt:lpstr>Multiple classes of service: scenario</vt:lpstr>
      <vt:lpstr>Scenario 1: mixed HTTP and VoIP</vt:lpstr>
      <vt:lpstr>Principles for QOS guarantees (more)</vt:lpstr>
      <vt:lpstr>Principles for QOS guarantees (more)</vt:lpstr>
      <vt:lpstr>Scheduling and policing mechanisms</vt:lpstr>
      <vt:lpstr>Policing mechanisms</vt:lpstr>
      <vt:lpstr>Policing mechanisms: implementation</vt:lpstr>
      <vt:lpstr>Policing and QoS guarantees</vt:lpstr>
      <vt:lpstr>Differentiated services</vt:lpstr>
      <vt:lpstr>Diffserv architecture</vt:lpstr>
      <vt:lpstr>PowerPoint Presentation</vt:lpstr>
      <vt:lpstr>Diffserv packet marking: details</vt:lpstr>
      <vt:lpstr>Classification, conditioning</vt:lpstr>
      <vt:lpstr>Forwarding Per-hop Behavior (PHB)</vt:lpstr>
      <vt:lpstr>Forwarding PHB</vt:lpstr>
      <vt:lpstr>Per-connection QOS guarantees </vt:lpstr>
      <vt:lpstr>QoS guarantee scenario</vt:lpstr>
      <vt:lpstr>Multimedia networking: outline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Edition: Chapter 4</dc:title>
  <dc:creator>Jim Kurose and Keith Ross</dc:creator>
  <cp:lastModifiedBy>Jim Kurose</cp:lastModifiedBy>
  <cp:revision>560</cp:revision>
  <dcterms:created xsi:type="dcterms:W3CDTF">1999-10-08T19:08:27Z</dcterms:created>
  <dcterms:modified xsi:type="dcterms:W3CDTF">2016-07-04T19:07:23Z</dcterms:modified>
</cp:coreProperties>
</file>